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5" r:id="rId3"/>
    <p:sldId id="266" r:id="rId4"/>
    <p:sldId id="268" r:id="rId5"/>
    <p:sldId id="258" r:id="rId6"/>
    <p:sldId id="260" r:id="rId7"/>
    <p:sldId id="262" r:id="rId8"/>
    <p:sldId id="269" r:id="rId9"/>
    <p:sldId id="270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43"/>
    <a:srgbClr val="EBEB75"/>
    <a:srgbClr val="02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lomi Paul" userId="5ebfcc28-4ef4-400d-a226-53de4ea286e2" providerId="ADAL" clId="{08007E90-FCEE-4D61-B4E6-BD9D4BA8C102}"/>
    <pc:docChg chg="custSel delSld modSld">
      <pc:chgData name="Poulomi Paul" userId="5ebfcc28-4ef4-400d-a226-53de4ea286e2" providerId="ADAL" clId="{08007E90-FCEE-4D61-B4E6-BD9D4BA8C102}" dt="2023-09-12T11:51:20.473" v="25" actId="47"/>
      <pc:docMkLst>
        <pc:docMk/>
      </pc:docMkLst>
      <pc:sldChg chg="delSp del mod">
        <pc:chgData name="Poulomi Paul" userId="5ebfcc28-4ef4-400d-a226-53de4ea286e2" providerId="ADAL" clId="{08007E90-FCEE-4D61-B4E6-BD9D4BA8C102}" dt="2023-09-12T11:51:20.473" v="25" actId="47"/>
        <pc:sldMkLst>
          <pc:docMk/>
          <pc:sldMk cId="4132515990" sldId="263"/>
        </pc:sldMkLst>
        <pc:spChg chg="del">
          <ac:chgData name="Poulomi Paul" userId="5ebfcc28-4ef4-400d-a226-53de4ea286e2" providerId="ADAL" clId="{08007E90-FCEE-4D61-B4E6-BD9D4BA8C102}" dt="2023-09-12T11:51:08.898" v="11" actId="21"/>
          <ac:spMkLst>
            <pc:docMk/>
            <pc:sldMk cId="4132515990" sldId="263"/>
            <ac:spMk id="17" creationId="{D2F9A9C4-574B-414C-B5D7-D750F18A271D}"/>
          </ac:spMkLst>
        </pc:spChg>
      </pc:sldChg>
      <pc:sldChg chg="modSp mod">
        <pc:chgData name="Poulomi Paul" userId="5ebfcc28-4ef4-400d-a226-53de4ea286e2" providerId="ADAL" clId="{08007E90-FCEE-4D61-B4E6-BD9D4BA8C102}" dt="2023-09-12T11:50:17.591" v="5" actId="20577"/>
        <pc:sldMkLst>
          <pc:docMk/>
          <pc:sldMk cId="4185720188" sldId="266"/>
        </pc:sldMkLst>
        <pc:spChg chg="mod">
          <ac:chgData name="Poulomi Paul" userId="5ebfcc28-4ef4-400d-a226-53de4ea286e2" providerId="ADAL" clId="{08007E90-FCEE-4D61-B4E6-BD9D4BA8C102}" dt="2023-09-12T11:50:17.591" v="5" actId="20577"/>
          <ac:spMkLst>
            <pc:docMk/>
            <pc:sldMk cId="4185720188" sldId="266"/>
            <ac:spMk id="15" creationId="{00000000-0000-0000-0000-000000000000}"/>
          </ac:spMkLst>
        </pc:spChg>
      </pc:sldChg>
      <pc:sldChg chg="del">
        <pc:chgData name="Poulomi Paul" userId="5ebfcc28-4ef4-400d-a226-53de4ea286e2" providerId="ADAL" clId="{08007E90-FCEE-4D61-B4E6-BD9D4BA8C102}" dt="2023-09-12T11:50:21.133" v="6" actId="47"/>
        <pc:sldMkLst>
          <pc:docMk/>
          <pc:sldMk cId="1564974704" sldId="267"/>
        </pc:sldMkLst>
      </pc:sldChg>
      <pc:sldChg chg="del">
        <pc:chgData name="Poulomi Paul" userId="5ebfcc28-4ef4-400d-a226-53de4ea286e2" providerId="ADAL" clId="{08007E90-FCEE-4D61-B4E6-BD9D4BA8C102}" dt="2023-09-12T11:50:28.559" v="7" actId="47"/>
        <pc:sldMkLst>
          <pc:docMk/>
          <pc:sldMk cId="2698604148" sldId="271"/>
        </pc:sldMkLst>
      </pc:sldChg>
      <pc:sldChg chg="del">
        <pc:chgData name="Poulomi Paul" userId="5ebfcc28-4ef4-400d-a226-53de4ea286e2" providerId="ADAL" clId="{08007E90-FCEE-4D61-B4E6-BD9D4BA8C102}" dt="2023-09-12T11:50:30.580" v="8" actId="47"/>
        <pc:sldMkLst>
          <pc:docMk/>
          <pc:sldMk cId="2751905398" sldId="272"/>
        </pc:sldMkLst>
      </pc:sldChg>
      <pc:sldChg chg="del">
        <pc:chgData name="Poulomi Paul" userId="5ebfcc28-4ef4-400d-a226-53de4ea286e2" providerId="ADAL" clId="{08007E90-FCEE-4D61-B4E6-BD9D4BA8C102}" dt="2023-09-12T11:50:31.801" v="9" actId="47"/>
        <pc:sldMkLst>
          <pc:docMk/>
          <pc:sldMk cId="240760569" sldId="273"/>
        </pc:sldMkLst>
      </pc:sldChg>
      <pc:sldChg chg="del">
        <pc:chgData name="Poulomi Paul" userId="5ebfcc28-4ef4-400d-a226-53de4ea286e2" providerId="ADAL" clId="{08007E90-FCEE-4D61-B4E6-BD9D4BA8C102}" dt="2023-09-12T11:50:33.069" v="10" actId="47"/>
        <pc:sldMkLst>
          <pc:docMk/>
          <pc:sldMk cId="786708358" sldId="274"/>
        </pc:sldMkLst>
      </pc:sldChg>
      <pc:sldChg chg="addSp modSp mod">
        <pc:chgData name="Poulomi Paul" userId="5ebfcc28-4ef4-400d-a226-53de4ea286e2" providerId="ADAL" clId="{08007E90-FCEE-4D61-B4E6-BD9D4BA8C102}" dt="2023-09-12T11:51:17.132" v="24" actId="1035"/>
        <pc:sldMkLst>
          <pc:docMk/>
          <pc:sldMk cId="2798257106" sldId="275"/>
        </pc:sldMkLst>
        <pc:spChg chg="add mod">
          <ac:chgData name="Poulomi Paul" userId="5ebfcc28-4ef4-400d-a226-53de4ea286e2" providerId="ADAL" clId="{08007E90-FCEE-4D61-B4E6-BD9D4BA8C102}" dt="2023-09-12T11:51:12.925" v="12"/>
          <ac:spMkLst>
            <pc:docMk/>
            <pc:sldMk cId="2798257106" sldId="275"/>
            <ac:spMk id="2" creationId="{CB759506-9EBD-5E48-3861-D6D4129225A2}"/>
          </ac:spMkLst>
        </pc:spChg>
        <pc:spChg chg="mod">
          <ac:chgData name="Poulomi Paul" userId="5ebfcc28-4ef4-400d-a226-53de4ea286e2" providerId="ADAL" clId="{08007E90-FCEE-4D61-B4E6-BD9D4BA8C102}" dt="2023-09-12T11:51:17.132" v="24" actId="1035"/>
          <ac:spMkLst>
            <pc:docMk/>
            <pc:sldMk cId="2798257106" sldId="275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4FDC-A995-4311-879C-63ACD781373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65E7-7CB6-4189-85D3-923FD08DE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9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4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3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5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8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2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24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69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2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8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13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1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4A6B-2B4E-4168-8D0B-2249C9BF98B7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1" y="0"/>
            <a:ext cx="12193165" cy="6878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1412776"/>
            <a:ext cx="3065571" cy="1357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8849" y="3762709"/>
            <a:ext cx="608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PROJECT ON ANALYTICS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360" y="6334923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www.anudip.org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12173" y="6371799"/>
            <a:ext cx="14494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US ON: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79" y="6449560"/>
            <a:ext cx="1200914" cy="167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0" y="4981319"/>
            <a:ext cx="242862" cy="24286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12424" y="4941169"/>
            <a:ext cx="19449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Duration: 120 Minutes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8" y="399273"/>
            <a:ext cx="3803912" cy="36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-1"/>
            <a:ext cx="12190413" cy="68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Guidelines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idx="1"/>
          </p:nvPr>
        </p:nvSpPr>
        <p:spPr>
          <a:xfrm>
            <a:off x="72801" y="1390329"/>
            <a:ext cx="7403763" cy="44860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Facilitator will explain the project activities by referring to the next slides.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Students will refer to this PPT to complete the project outside class.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Group members need to collaborate among themselves, brainstorm and complete the project activities outside class.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prepare a document or a PPT and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upload the same to the LMS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and present it in the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Project Discussion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session.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Facilitator needs to refer to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Project Guide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for scoring instructions.</a:t>
            </a:r>
          </a:p>
        </p:txBody>
      </p:sp>
      <p:pic>
        <p:nvPicPr>
          <p:cNvPr id="1028" name="Picture 4" descr="Firecircle Icon Graphic Analytics Large White - Analysis Clipart Png,  Transparent Png , Transparent Png Image - PNGite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7655920" y="1451429"/>
            <a:ext cx="4224977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2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1" y="271871"/>
            <a:ext cx="6345688" cy="913657"/>
            <a:chOff x="-2" y="908719"/>
            <a:chExt cx="6345688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-2" y="908719"/>
              <a:ext cx="6345688" cy="913657"/>
              <a:chOff x="-2" y="287538"/>
              <a:chExt cx="3971255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2" y="510342"/>
                <a:ext cx="33825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265023" y="287538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773" y="1113521"/>
              <a:ext cx="54874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Instructions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0" y="494675"/>
            <a:ext cx="504056" cy="504056"/>
          </a:xfrm>
          <a:prstGeom prst="rect">
            <a:avLst/>
          </a:prstGeom>
        </p:spPr>
      </p:pic>
      <p:sp>
        <p:nvSpPr>
          <p:cNvPr id="21" name="Title 1"/>
          <p:cNvSpPr txBox="1">
            <a:spLocks noGrp="1"/>
          </p:cNvSpPr>
          <p:nvPr>
            <p:ph idx="1"/>
          </p:nvPr>
        </p:nvSpPr>
        <p:spPr>
          <a:xfrm>
            <a:off x="99696" y="1966554"/>
            <a:ext cx="5682539" cy="30900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This project has 2 parts.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 problem statement along with 2 sets of data will be given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prepare visual representation for the given tasks based on the given set of data and present it in form of a presentation.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share the given task equally among their members.</a:t>
            </a:r>
          </a:p>
        </p:txBody>
      </p:sp>
      <p:pic>
        <p:nvPicPr>
          <p:cNvPr id="2050" name="Picture 2" descr="Excel for Everyone: Data Analysis Fundamentals | ed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89" y="1966554"/>
            <a:ext cx="4896743" cy="2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210236" y="1418828"/>
            <a:ext cx="8678968" cy="4786340"/>
          </a:xfrm>
          <a:prstGeom prst="roundRect">
            <a:avLst/>
          </a:prstGeom>
          <a:solidFill>
            <a:srgbClr val="264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Problem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idx="1"/>
          </p:nvPr>
        </p:nvSpPr>
        <p:spPr>
          <a:xfrm>
            <a:off x="1580152" y="2412581"/>
            <a:ext cx="8116835" cy="35306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Nitin works as a Graphic Designer in a new company. He earns </a:t>
            </a:r>
            <a:r>
              <a:rPr lang="en-US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15,000/- per month. He is planning to buy a scooter for his daily commute to the office. </a:t>
            </a:r>
          </a:p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the last couple of months, Nitin is not able to save at all for his scooter. His friend </a:t>
            </a:r>
            <a:r>
              <a:rPr lang="en-US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Ayush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told him that he needed to figure out where most of the money goes and cut down that expense. </a:t>
            </a:r>
          </a:p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Help Nitin increase his savings by removing some unnecessary expenses.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1491458" y="1719092"/>
            <a:ext cx="4991597" cy="510778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120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-6158" y="320704"/>
            <a:ext cx="5736243" cy="913657"/>
            <a:chOff x="-6951" y="957552"/>
            <a:chExt cx="5736243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-2" y="957552"/>
              <a:ext cx="5729294" cy="913657"/>
              <a:chOff x="-2" y="336371"/>
              <a:chExt cx="358550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2" y="510342"/>
                <a:ext cx="3063119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79271" y="336371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951" y="1138200"/>
              <a:ext cx="49015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1 - Part 1 - Tasks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8" y="514279"/>
            <a:ext cx="373443" cy="526507"/>
          </a:xfrm>
          <a:prstGeom prst="rect">
            <a:avLst/>
          </a:prstGeom>
        </p:spPr>
      </p:pic>
      <p:sp>
        <p:nvSpPr>
          <p:cNvPr id="26" name="Flowchart: Alternate Process 25"/>
          <p:cNvSpPr/>
          <p:nvPr/>
        </p:nvSpPr>
        <p:spPr>
          <a:xfrm>
            <a:off x="72800" y="1234361"/>
            <a:ext cx="10617611" cy="783193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First, analyse the data for the month of June. You need to open the excel file and refer to the expense details.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68061" y="4116597"/>
            <a:ext cx="3078652" cy="1225583"/>
            <a:chOff x="9780667" y="61291"/>
            <a:chExt cx="2800339" cy="4693711"/>
          </a:xfrm>
          <a:solidFill>
            <a:schemeClr val="bg1"/>
          </a:solidFill>
        </p:grpSpPr>
        <p:sp>
          <p:nvSpPr>
            <p:cNvPr id="29" name="Up Arrow Callout 28"/>
            <p:cNvSpPr/>
            <p:nvPr/>
          </p:nvSpPr>
          <p:spPr>
            <a:xfrm>
              <a:off x="9780667" y="61291"/>
              <a:ext cx="2800339" cy="4693711"/>
            </a:xfrm>
            <a:prstGeom prst="upArrowCallout">
              <a:avLst>
                <a:gd name="adj1" fmla="val 23582"/>
                <a:gd name="adj2" fmla="val 25000"/>
                <a:gd name="adj3" fmla="val 25000"/>
                <a:gd name="adj4" fmla="val 64977"/>
              </a:avLst>
            </a:prstGeom>
            <a:grpFill/>
            <a:ln w="38100">
              <a:solidFill>
                <a:srgbClr val="8D0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25"/>
            <p:cNvSpPr/>
            <p:nvPr/>
          </p:nvSpPr>
          <p:spPr>
            <a:xfrm>
              <a:off x="9859732" y="2181643"/>
              <a:ext cx="2668939" cy="2178020"/>
            </a:xfrm>
            <a:prstGeom prst="foldedCorner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Double-click the excel file to see the expense details.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3723" y="2017554"/>
            <a:ext cx="5809131" cy="3782782"/>
            <a:chOff x="4895365" y="2263307"/>
            <a:chExt cx="3956658" cy="3747626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4895365" y="2263307"/>
              <a:ext cx="3956658" cy="3747626"/>
            </a:xfrm>
            <a:prstGeom prst="round2DiagRect">
              <a:avLst>
                <a:gd name="adj1" fmla="val 22756"/>
                <a:gd name="adj2" fmla="val 2553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8060" y="2465162"/>
              <a:ext cx="3570629" cy="3343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create tables and charts, analyse data and find out: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category with the highest expense amount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Total expense amount against entertainment and shopping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ordered food online and the amount spent for it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watched a movie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less essential category that Nitin may remove to increase his savings</a:t>
              </a:r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F0E8210-1D16-4C0A-A2B3-DC4C5DEF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7851"/>
              </p:ext>
            </p:extLst>
          </p:nvPr>
        </p:nvGraphicFramePr>
        <p:xfrm>
          <a:off x="1576968" y="2392133"/>
          <a:ext cx="2305920" cy="194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F0E8210-1D16-4C0A-A2B3-DC4C5DEF43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6968" y="2392133"/>
                        <a:ext cx="2305920" cy="194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6C3C6A9B-B041-4F9C-B9FC-7E14F5F7BD47}"/>
              </a:ext>
            </a:extLst>
          </p:cNvPr>
          <p:cNvSpPr/>
          <p:nvPr/>
        </p:nvSpPr>
        <p:spPr>
          <a:xfrm>
            <a:off x="632936" y="5530504"/>
            <a:ext cx="4590652" cy="578882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**Note: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excel file is also available on LMS. You can download it from there too.</a:t>
            </a:r>
          </a:p>
        </p:txBody>
      </p:sp>
    </p:spTree>
    <p:extLst>
      <p:ext uri="{BB962C8B-B14F-4D97-AF65-F5344CB8AC3E}">
        <p14:creationId xmlns:p14="http://schemas.microsoft.com/office/powerpoint/2010/main" val="19763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83095"/>
            <a:ext cx="5686597" cy="913657"/>
            <a:chOff x="0" y="919943"/>
            <a:chExt cx="5686597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19943"/>
              <a:ext cx="5686597" cy="913657"/>
              <a:chOff x="-1" y="298762"/>
              <a:chExt cx="355878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3087518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52552" y="298762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8" y="1119445"/>
              <a:ext cx="511776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Part 1 - Task Responsibilities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2801" y="1236723"/>
            <a:ext cx="2247731" cy="3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8D0257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Action Items -</a:t>
            </a:r>
            <a:endParaRPr lang="en-US" sz="1600" b="1" dirty="0">
              <a:solidFill>
                <a:srgbClr val="8D0257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7481"/>
              </p:ext>
            </p:extLst>
          </p:nvPr>
        </p:nvGraphicFramePr>
        <p:xfrm>
          <a:off x="208991" y="1694839"/>
          <a:ext cx="7053200" cy="4488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1857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How much is spent for each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category 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amount spent against each category is what percentage of the total expense amount (Pivot Chart)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How much is spent on different items of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each 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category (Pivot Table)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amount spent on different items of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Entertainment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Tickets and bills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category (Pivot Chart)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81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How many times money has been spent against different items of each category 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Filter the data to display the data for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Grocery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items and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Shopping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82192"/>
                  </a:ext>
                </a:extLst>
              </a:tr>
              <a:tr h="84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amount is spent on each 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of the categories with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highest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400" b="1" baseline="30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nd</a:t>
                      </a:r>
                      <a:r>
                        <a:rPr lang="en-US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highest</a:t>
                      </a:r>
                      <a:r>
                        <a:rPr lang="en-US" sz="14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expense amount 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data with data bars </a:t>
                      </a:r>
                      <a:r>
                        <a:rPr lang="en-US" sz="14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Conditional formatting)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59">
                <a:tc gridSpan="2"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7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41942"/>
                  </a:ext>
                </a:extLst>
              </a:tr>
            </a:tbl>
          </a:graphicData>
        </a:graphic>
      </p:graphicFrame>
      <p:sp>
        <p:nvSpPr>
          <p:cNvPr id="17" name="Flowchart: Alternate Process 16"/>
          <p:cNvSpPr/>
          <p:nvPr/>
        </p:nvSpPr>
        <p:spPr>
          <a:xfrm>
            <a:off x="2320532" y="1227742"/>
            <a:ext cx="4296484" cy="374571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 the following tables and charts: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F32D3C-03CD-4F51-89C6-0F5183E9AD9B}"/>
              </a:ext>
            </a:extLst>
          </p:cNvPr>
          <p:cNvGrpSpPr/>
          <p:nvPr/>
        </p:nvGrpSpPr>
        <p:grpSpPr>
          <a:xfrm>
            <a:off x="7411674" y="1966631"/>
            <a:ext cx="4571335" cy="3944671"/>
            <a:chOff x="5118789" y="2613477"/>
            <a:chExt cx="2913830" cy="3851683"/>
          </a:xfrm>
        </p:grpSpPr>
        <p:sp>
          <p:nvSpPr>
            <p:cNvPr id="22" name="Round Diagonal Corner Rectangle 24">
              <a:extLst>
                <a:ext uri="{FF2B5EF4-FFF2-40B4-BE49-F238E27FC236}">
                  <a16:creationId xmlns:a16="http://schemas.microsoft.com/office/drawing/2014/main" id="{94C8A6CE-26E8-4B61-95F2-FDCD64071010}"/>
                </a:ext>
              </a:extLst>
            </p:cNvPr>
            <p:cNvSpPr/>
            <p:nvPr/>
          </p:nvSpPr>
          <p:spPr>
            <a:xfrm>
              <a:off x="5118789" y="2613477"/>
              <a:ext cx="2913830" cy="3851683"/>
            </a:xfrm>
            <a:prstGeom prst="round2DiagRect">
              <a:avLst>
                <a:gd name="adj1" fmla="val 1594"/>
                <a:gd name="adj2" fmla="val 23715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3E9B50-0967-43D6-8D73-F81D0F42000B}"/>
                </a:ext>
              </a:extLst>
            </p:cNvPr>
            <p:cNvSpPr/>
            <p:nvPr/>
          </p:nvSpPr>
          <p:spPr>
            <a:xfrm>
              <a:off x="5207592" y="2639356"/>
              <a:ext cx="2760983" cy="363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sz="145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All members need to discuss and analyse data and find out: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category with the highest expense amount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Total expense amount against entertainment and shopping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ordered food online and the amount spent for it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Number of times Nitin has watched a movie</a:t>
              </a:r>
            </a:p>
            <a:p>
              <a:pPr marL="349250" lvl="2" indent="-349250"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less essential category that Nitin may remove to increase his savings</a:t>
              </a:r>
            </a:p>
            <a:p>
              <a:pPr marL="0" lvl="2" algn="ctr">
                <a:spcBef>
                  <a:spcPts val="400"/>
                </a:spcBef>
                <a:spcAft>
                  <a:spcPts val="400"/>
                </a:spcAft>
                <a:buSzPct val="100000"/>
              </a:pP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copy the tables and charts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along with the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findings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a ppt or a document for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2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-6158" y="320704"/>
            <a:ext cx="5736243" cy="913657"/>
            <a:chOff x="-6951" y="957552"/>
            <a:chExt cx="5736243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-2" y="957552"/>
              <a:ext cx="5729294" cy="913657"/>
              <a:chOff x="-2" y="336371"/>
              <a:chExt cx="358550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2" y="510342"/>
                <a:ext cx="3063119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79271" y="336371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951" y="1138200"/>
              <a:ext cx="49015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1 - Part 2 - Tasks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8" y="514279"/>
            <a:ext cx="373443" cy="526507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80826" y="4226619"/>
            <a:ext cx="4098292" cy="1077218"/>
            <a:chOff x="9780667" y="61291"/>
            <a:chExt cx="2800339" cy="4693711"/>
          </a:xfrm>
          <a:solidFill>
            <a:schemeClr val="bg1"/>
          </a:solidFill>
        </p:grpSpPr>
        <p:sp>
          <p:nvSpPr>
            <p:cNvPr id="29" name="Up Arrow Callout 28"/>
            <p:cNvSpPr/>
            <p:nvPr/>
          </p:nvSpPr>
          <p:spPr>
            <a:xfrm>
              <a:off x="9780667" y="61291"/>
              <a:ext cx="2800339" cy="4693711"/>
            </a:xfrm>
            <a:prstGeom prst="upArrowCallout">
              <a:avLst>
                <a:gd name="adj1" fmla="val 23582"/>
                <a:gd name="adj2" fmla="val 25000"/>
                <a:gd name="adj3" fmla="val 25000"/>
                <a:gd name="adj4" fmla="val 64977"/>
              </a:avLst>
            </a:prstGeom>
            <a:grpFill/>
            <a:ln w="38100">
              <a:solidFill>
                <a:srgbClr val="8D0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25"/>
            <p:cNvSpPr/>
            <p:nvPr/>
          </p:nvSpPr>
          <p:spPr>
            <a:xfrm>
              <a:off x="9859732" y="2181643"/>
              <a:ext cx="2668939" cy="2178020"/>
            </a:xfrm>
            <a:prstGeom prst="foldedCorner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Double-click the excel file to see the expense details of last 6 months.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0085" y="2614723"/>
            <a:ext cx="5838434" cy="3340106"/>
            <a:chOff x="4895365" y="2263307"/>
            <a:chExt cx="3956658" cy="3747626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4895365" y="2263307"/>
              <a:ext cx="3956658" cy="3747626"/>
            </a:xfrm>
            <a:prstGeom prst="round2DiagRect">
              <a:avLst>
                <a:gd name="adj1" fmla="val 22756"/>
                <a:gd name="adj2" fmla="val 2553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6993" y="2418499"/>
              <a:ext cx="3570629" cy="2998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will brainstorm, analyse the data and prepare the following: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The month-wise trend of expenses and find out the month Nitin spent the most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Visual representation of expenses against different categories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Top 2 categories with higher expenses for each month</a:t>
              </a:r>
            </a:p>
            <a:p>
              <a:pPr marL="342900" lvl="0" indent="-342900">
                <a:spcBef>
                  <a:spcPts val="400"/>
                </a:spcBef>
                <a:spcAft>
                  <a:spcPts val="400"/>
                </a:spcAft>
                <a:buFont typeface="+mj-lt"/>
                <a:buAutoNum type="arabicPeriod"/>
              </a:pP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Recommendations on how can Nitin increase his savings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9D3D424-8A9F-4530-B52B-99FE0D2BBA67}"/>
              </a:ext>
            </a:extLst>
          </p:cNvPr>
          <p:cNvSpPr/>
          <p:nvPr/>
        </p:nvSpPr>
        <p:spPr>
          <a:xfrm>
            <a:off x="155613" y="1259681"/>
            <a:ext cx="114665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Part 1, you have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analysed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expense details for a single month.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Now, in Part 2, you need to analyse the expense data for the last 6 months. Open the excel file and analyse the given expense details for the last 6 months.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D6C4369B-92D4-4EFB-BA99-4D429F2146C9}"/>
              </a:ext>
            </a:extLst>
          </p:cNvPr>
          <p:cNvSpPr/>
          <p:nvPr/>
        </p:nvSpPr>
        <p:spPr>
          <a:xfrm>
            <a:off x="632936" y="5530504"/>
            <a:ext cx="4590652" cy="578882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**Note: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excel file is also available on LMS. You can download it from there too.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A267718-8B9D-4316-8E5F-BD1FAB1D7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803523"/>
              </p:ext>
            </p:extLst>
          </p:nvPr>
        </p:nvGraphicFramePr>
        <p:xfrm>
          <a:off x="2060033" y="2784573"/>
          <a:ext cx="1736458" cy="1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A267718-8B9D-4316-8E5F-BD1FAB1D7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0033" y="2784573"/>
                        <a:ext cx="1736458" cy="1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0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83095"/>
            <a:ext cx="5686597" cy="913657"/>
            <a:chOff x="0" y="919943"/>
            <a:chExt cx="5686597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19943"/>
              <a:ext cx="5686597" cy="913657"/>
              <a:chOff x="-1" y="298762"/>
              <a:chExt cx="355878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3087518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52552" y="298762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8" y="1106193"/>
              <a:ext cx="511776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Part 2 - Task Responsibilities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2802" y="1170210"/>
            <a:ext cx="2408032" cy="452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8D0257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Action Items</a:t>
            </a:r>
            <a:endParaRPr lang="en-US" b="1" dirty="0">
              <a:solidFill>
                <a:srgbClr val="8D0257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18006"/>
              </p:ext>
            </p:extLst>
          </p:nvPr>
        </p:nvGraphicFramePr>
        <p:xfrm>
          <a:off x="114790" y="1758212"/>
          <a:ext cx="6659681" cy="4406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601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Month-wise trend of expenses (Pivot table and chart)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the month Nitin spent the most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Category wise expenses (Pivot table)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Visually represent it with data bars to display categories with the highest and lowest expense 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28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Month-wise expense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of each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category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2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categories with higher expenses for each of the 6 months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Member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How much is spent in each month against different items of Entertainment, Food and Shopping categories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which months have the highest amount spent for movies and dining 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05607"/>
                  </a:ext>
                </a:extLst>
              </a:tr>
              <a:tr h="837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Decide on the essential and less essential items and analyse the expenses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Recommend how can Nitin increase his savings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09491"/>
                  </a:ext>
                </a:extLst>
              </a:tr>
              <a:tr h="429556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4194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88154" y="5187245"/>
            <a:ext cx="3760509" cy="954107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Trainer may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call any participant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the presentation session and also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ask questions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 on the tables and charts.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275251-4184-48FA-BB1E-D86969CD4714}"/>
              </a:ext>
            </a:extLst>
          </p:cNvPr>
          <p:cNvGrpSpPr/>
          <p:nvPr/>
        </p:nvGrpSpPr>
        <p:grpSpPr>
          <a:xfrm>
            <a:off x="7000699" y="1799645"/>
            <a:ext cx="5076511" cy="3148425"/>
            <a:chOff x="5220606" y="2786185"/>
            <a:chExt cx="2913831" cy="3074207"/>
          </a:xfrm>
        </p:grpSpPr>
        <p:sp>
          <p:nvSpPr>
            <p:cNvPr id="19" name="Round Diagonal Corner Rectangle 24">
              <a:extLst>
                <a:ext uri="{FF2B5EF4-FFF2-40B4-BE49-F238E27FC236}">
                  <a16:creationId xmlns:a16="http://schemas.microsoft.com/office/drawing/2014/main" id="{810C762B-3B70-4747-98D7-A5BAE68E4C06}"/>
                </a:ext>
              </a:extLst>
            </p:cNvPr>
            <p:cNvSpPr/>
            <p:nvPr/>
          </p:nvSpPr>
          <p:spPr>
            <a:xfrm>
              <a:off x="5220606" y="2786185"/>
              <a:ext cx="2913831" cy="3074207"/>
            </a:xfrm>
            <a:prstGeom prst="round2DiagRect">
              <a:avLst>
                <a:gd name="adj1" fmla="val 1594"/>
                <a:gd name="adj2" fmla="val 23715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374769-CDE7-4324-B8D8-903CAE21978C}"/>
                </a:ext>
              </a:extLst>
            </p:cNvPr>
            <p:cNvSpPr/>
            <p:nvPr/>
          </p:nvSpPr>
          <p:spPr>
            <a:xfrm>
              <a:off x="5270068" y="2871872"/>
              <a:ext cx="2809085" cy="296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sz="145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will brainstorm, analyse the data and prepare the following: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The month-wise trend of expenses and find out the month Nitin spent the most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Visual representation of expenses against different categories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Top 2 categories with higher expenses for each month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Recommendations on how can Nitin increase his savings</a:t>
              </a:r>
            </a:p>
            <a:p>
              <a:pPr marL="0" lvl="2" algn="ctr">
                <a:spcBef>
                  <a:spcPts val="400"/>
                </a:spcBef>
                <a:spcAft>
                  <a:spcPts val="400"/>
                </a:spcAft>
                <a:buSzPct val="100000"/>
              </a:pP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copy the tables and charts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along with the </a:t>
              </a:r>
              <a:r>
                <a:rPr lang="en-US" sz="145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findings </a:t>
              </a:r>
              <a:r>
                <a:rPr lang="en-US" sz="145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a ppt or a document for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8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71872"/>
            <a:ext cx="4991616" cy="913657"/>
            <a:chOff x="0" y="908720"/>
            <a:chExt cx="4991616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08720"/>
              <a:ext cx="4991616" cy="913657"/>
              <a:chOff x="-1" y="287539"/>
              <a:chExt cx="3123850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17619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9" y="1113521"/>
              <a:ext cx="42959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Presentation and Scoring </a:t>
              </a:r>
            </a:p>
          </p:txBody>
        </p:sp>
      </p:grpSp>
      <p:sp>
        <p:nvSpPr>
          <p:cNvPr id="21" name="Title 1"/>
          <p:cNvSpPr txBox="1">
            <a:spLocks noGrp="1"/>
          </p:cNvSpPr>
          <p:nvPr>
            <p:ph idx="1"/>
          </p:nvPr>
        </p:nvSpPr>
        <p:spPr>
          <a:xfrm>
            <a:off x="72804" y="1366601"/>
            <a:ext cx="7093978" cy="42443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create a presentation (in Word file or 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ppt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) covering the following points: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Pivot tables and charts based on the expense details for the month of June and for the last 6 months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Findings from the tables and charts of Part 1 and Part 2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for Nitin for increasing his savings with reasons</a:t>
            </a:r>
          </a:p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Each member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needs to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upload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project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ppt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/document file created by the respective group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 the LMS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facilitator will give score to each group and its members as per the scoring instructions and template given in Project Guide.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2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5"/>
              </a:buBlip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Picture 4" descr="Firecircle Icon Graphic Analytics Large White - Analysis Clipart Png,  Transparent Png , Transparent Png Image - PNGitem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7655920" y="1509485"/>
            <a:ext cx="4224977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759506-9EBD-5E48-3861-D6D4129225A2}"/>
              </a:ext>
            </a:extLst>
          </p:cNvPr>
          <p:cNvSpPr/>
          <p:nvPr/>
        </p:nvSpPr>
        <p:spPr>
          <a:xfrm>
            <a:off x="1313919" y="5709944"/>
            <a:ext cx="6342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***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facilitator needs to 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score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project-based </a:t>
            </a:r>
            <a:r>
              <a:rPr lang="en-US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behavioural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components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279825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11294</TotalTime>
  <Words>1174</Words>
  <Application>Microsoft Office PowerPoint</Application>
  <PresentationFormat>Widescreen</PresentationFormat>
  <Paragraphs>113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1_Office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Anudip</dc:creator>
  <cp:lastModifiedBy>Msoffice188</cp:lastModifiedBy>
  <cp:revision>131</cp:revision>
  <dcterms:created xsi:type="dcterms:W3CDTF">2021-12-01T14:00:48Z</dcterms:created>
  <dcterms:modified xsi:type="dcterms:W3CDTF">2024-07-14T09:25:55Z</dcterms:modified>
</cp:coreProperties>
</file>