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351" r:id="rId3"/>
    <p:sldId id="257" r:id="rId4"/>
    <p:sldId id="353" r:id="rId5"/>
    <p:sldId id="352" r:id="rId6"/>
    <p:sldId id="355" r:id="rId7"/>
    <p:sldId id="356" r:id="rId8"/>
    <p:sldId id="357" r:id="rId9"/>
    <p:sldId id="359" r:id="rId10"/>
    <p:sldId id="360" r:id="rId11"/>
    <p:sldId id="361" r:id="rId12"/>
    <p:sldId id="362" r:id="rId13"/>
    <p:sldId id="285" r:id="rId14"/>
    <p:sldId id="345" r:id="rId15"/>
    <p:sldId id="354" r:id="rId16"/>
    <p:sldId id="341" r:id="rId17"/>
    <p:sldId id="34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34" autoAdjust="0"/>
  </p:normalViewPr>
  <p:slideViewPr>
    <p:cSldViewPr snapToGrid="0">
      <p:cViewPr>
        <p:scale>
          <a:sx n="66" d="100"/>
          <a:sy n="66" d="100"/>
        </p:scale>
        <p:origin x="84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4/26/2023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4/26/2023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4/26/2023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4/26/2023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4/26/2023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4/26/2023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4/26/2023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4/26/2023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4/26/2023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4/26/2023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4/26/2023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4/26/2023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4/26/2023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e-sweetshop-billing-system" TargetMode="External"/><Relationship Id="rId2" Type="http://schemas.openxmlformats.org/officeDocument/2006/relationships/hyperlink" Target="https://file.scrip.org/Html/89410_89410.html" TargetMode="External"/><Relationship Id="rId1" Type="http://schemas.openxmlformats.org/officeDocument/2006/relationships/slideLayout" Target="../slideLayouts/slideLayout11.xml"/><Relationship Id="rId5" Type="http://schemas.openxmlformats.org/officeDocument/2006/relationships/hyperlink" Target="https://www.irjet.net/" TargetMode="External"/><Relationship Id="rId4" Type="http://schemas.openxmlformats.org/officeDocument/2006/relationships/hyperlink" Target="https://cleartax.in/s/small-business-billing-syste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462651" y="830424"/>
            <a:ext cx="9266697" cy="2388639"/>
          </a:xfrm>
        </p:spPr>
        <p:txBody>
          <a:bodyPr>
            <a:normAutofit/>
          </a:bodyPr>
          <a:lstStyle/>
          <a:p>
            <a:pPr algn="ctr"/>
            <a:r>
              <a:rPr lang="en-US" sz="4400" dirty="0">
                <a:solidFill>
                  <a:schemeClr val="tx1"/>
                </a:solidFill>
              </a:rPr>
              <a:t>Presentation on </a:t>
            </a:r>
            <a:br>
              <a:rPr lang="en-US" sz="4400" dirty="0">
                <a:solidFill>
                  <a:schemeClr val="tx1"/>
                </a:solidFill>
              </a:rPr>
            </a:br>
            <a:r>
              <a:rPr lang="en-US" sz="4400" b="1" dirty="0">
                <a:solidFill>
                  <a:schemeClr val="tx1"/>
                </a:solidFill>
              </a:rPr>
              <a:t>“Sweet Shop Billing System”</a:t>
            </a:r>
            <a:endParaRPr lang="en-US" sz="4400"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66800" y="3458487"/>
            <a:ext cx="10058400" cy="2569089"/>
          </a:xfrm>
        </p:spPr>
        <p:txBody>
          <a:bodyPr>
            <a:normAutofit/>
          </a:bodyPr>
          <a:lstStyle/>
          <a:p>
            <a:r>
              <a:rPr lang="en-US" sz="2800" b="1" u="sng" dirty="0"/>
              <a:t>Group members:</a:t>
            </a:r>
          </a:p>
          <a:p>
            <a:r>
              <a:rPr lang="en-US" sz="1800" dirty="0"/>
              <a:t>Tanuja r. somvanshi</a:t>
            </a:r>
          </a:p>
          <a:p>
            <a:r>
              <a:rPr lang="en-US" sz="1800" dirty="0" err="1"/>
              <a:t>Madhuja</a:t>
            </a:r>
            <a:r>
              <a:rPr lang="en-US" sz="1800" dirty="0"/>
              <a:t> s. </a:t>
            </a:r>
            <a:r>
              <a:rPr lang="en-US" sz="1800" dirty="0" err="1"/>
              <a:t>patil</a:t>
            </a:r>
            <a:endParaRPr lang="en-US" sz="1800" dirty="0"/>
          </a:p>
          <a:p>
            <a:r>
              <a:rPr lang="en-US" sz="1800" dirty="0" err="1"/>
              <a:t>Minal</a:t>
            </a:r>
            <a:r>
              <a:rPr lang="en-US" sz="1800" dirty="0"/>
              <a:t> a. </a:t>
            </a:r>
            <a:r>
              <a:rPr lang="en-US" sz="1800" dirty="0" err="1"/>
              <a:t>rajgire</a:t>
            </a:r>
            <a:r>
              <a:rPr lang="en-US" sz="1800" dirty="0"/>
              <a:t>                                                                                                                     </a:t>
            </a:r>
          </a:p>
          <a:p>
            <a:r>
              <a:rPr lang="en-US" sz="1800" b="1" dirty="0">
                <a:solidFill>
                  <a:schemeClr val="tx1"/>
                </a:solidFill>
              </a:rPr>
              <a:t>                                                                        </a:t>
            </a:r>
            <a:r>
              <a:rPr lang="en-US" sz="1800" b="1" u="sng" dirty="0">
                <a:solidFill>
                  <a:schemeClr val="tx1"/>
                </a:solidFill>
              </a:rPr>
              <a:t>Guided by:- </a:t>
            </a:r>
            <a:r>
              <a:rPr lang="en-US" sz="1800" b="1" u="sng" dirty="0" err="1">
                <a:solidFill>
                  <a:schemeClr val="tx1"/>
                </a:solidFill>
              </a:rPr>
              <a:t>Merrin</a:t>
            </a:r>
            <a:r>
              <a:rPr lang="en-US" sz="1800" b="1" u="sng" dirty="0">
                <a:solidFill>
                  <a:schemeClr val="tx1"/>
                </a:solidFill>
              </a:rPr>
              <a:t> Mam</a:t>
            </a:r>
          </a:p>
          <a:p>
            <a:endParaRPr lang="en-US" sz="1800" dirty="0"/>
          </a:p>
        </p:txBody>
      </p:sp>
      <p:pic>
        <p:nvPicPr>
          <p:cNvPr id="2" name="Picture 1">
            <a:extLst>
              <a:ext uri="{FF2B5EF4-FFF2-40B4-BE49-F238E27FC236}">
                <a16:creationId xmlns:a16="http://schemas.microsoft.com/office/drawing/2014/main" id="{1EFDF2D2-D936-E6B1-6993-3610E6BBC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528" y="873908"/>
            <a:ext cx="1812941" cy="1150835"/>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9D352E-FF5C-46D1-BD0A-B9A6193A7E61}"/>
              </a:ext>
            </a:extLst>
          </p:cNvPr>
          <p:cNvPicPr/>
          <p:nvPr/>
        </p:nvPicPr>
        <p:blipFill>
          <a:blip r:embed="rId2"/>
          <a:stretch>
            <a:fillRect/>
          </a:stretch>
        </p:blipFill>
        <p:spPr>
          <a:xfrm>
            <a:off x="774810" y="1347354"/>
            <a:ext cx="4661209" cy="3501737"/>
          </a:xfrm>
          <a:prstGeom prst="rect">
            <a:avLst/>
          </a:prstGeom>
        </p:spPr>
      </p:pic>
      <p:pic>
        <p:nvPicPr>
          <p:cNvPr id="7" name="Content Placeholder 6">
            <a:extLst>
              <a:ext uri="{FF2B5EF4-FFF2-40B4-BE49-F238E27FC236}">
                <a16:creationId xmlns:a16="http://schemas.microsoft.com/office/drawing/2014/main" id="{F4F5AC21-AB66-4BBA-95E3-BAC86FFBEF9E}"/>
              </a:ext>
            </a:extLst>
          </p:cNvPr>
          <p:cNvPicPr>
            <a:picLocks noGrp="1"/>
          </p:cNvPicPr>
          <p:nvPr>
            <p:ph sz="half" idx="2"/>
          </p:nvPr>
        </p:nvPicPr>
        <p:blipFill>
          <a:blip r:embed="rId3"/>
          <a:stretch>
            <a:fillRect/>
          </a:stretch>
        </p:blipFill>
        <p:spPr>
          <a:xfrm>
            <a:off x="5583382" y="1347354"/>
            <a:ext cx="5936365" cy="3501737"/>
          </a:xfrm>
          <a:prstGeom prst="rect">
            <a:avLst/>
          </a:prstGeom>
        </p:spPr>
      </p:pic>
    </p:spTree>
    <p:extLst>
      <p:ext uri="{BB962C8B-B14F-4D97-AF65-F5344CB8AC3E}">
        <p14:creationId xmlns:p14="http://schemas.microsoft.com/office/powerpoint/2010/main" val="304366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0B7F29A-36C3-4FA3-BDDB-73E0BE501B0B}"/>
              </a:ext>
            </a:extLst>
          </p:cNvPr>
          <p:cNvSpPr>
            <a:spLocks noGrp="1"/>
          </p:cNvSpPr>
          <p:nvPr>
            <p:ph sz="half" idx="2"/>
          </p:nvPr>
        </p:nvSpPr>
        <p:spPr/>
        <p:txBody>
          <a:bodyPr/>
          <a:lstStyle/>
          <a:p>
            <a:endParaRPr lang="en-US" dirty="0"/>
          </a:p>
        </p:txBody>
      </p:sp>
      <p:pic>
        <p:nvPicPr>
          <p:cNvPr id="8" name="Picture 7">
            <a:extLst>
              <a:ext uri="{FF2B5EF4-FFF2-40B4-BE49-F238E27FC236}">
                <a16:creationId xmlns:a16="http://schemas.microsoft.com/office/drawing/2014/main" id="{9D558516-3C33-48E5-B6CA-4BEB275EAC6A}"/>
              </a:ext>
            </a:extLst>
          </p:cNvPr>
          <p:cNvPicPr/>
          <p:nvPr/>
        </p:nvPicPr>
        <p:blipFill>
          <a:blip r:embed="rId2"/>
          <a:stretch>
            <a:fillRect/>
          </a:stretch>
        </p:blipFill>
        <p:spPr>
          <a:xfrm>
            <a:off x="1496291" y="1136073"/>
            <a:ext cx="8506691" cy="4835236"/>
          </a:xfrm>
          <a:prstGeom prst="rect">
            <a:avLst/>
          </a:prstGeom>
        </p:spPr>
      </p:pic>
    </p:spTree>
    <p:extLst>
      <p:ext uri="{BB962C8B-B14F-4D97-AF65-F5344CB8AC3E}">
        <p14:creationId xmlns:p14="http://schemas.microsoft.com/office/powerpoint/2010/main" val="3772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CODING</a:t>
            </a:r>
            <a:endParaRPr lang="en-IN" dirty="0"/>
          </a:p>
        </p:txBody>
      </p:sp>
      <p:sp>
        <p:nvSpPr>
          <p:cNvPr id="4" name="Content Placeholder 3">
            <a:extLst>
              <a:ext uri="{FF2B5EF4-FFF2-40B4-BE49-F238E27FC236}">
                <a16:creationId xmlns:a16="http://schemas.microsoft.com/office/drawing/2014/main" id="{9DD63362-4A74-4503-B50C-3F7E04ADE011}"/>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292304F5-7202-497E-8B3B-64364DE50092}"/>
              </a:ext>
            </a:extLst>
          </p:cNvPr>
          <p:cNvPicPr/>
          <p:nvPr/>
        </p:nvPicPr>
        <p:blipFill>
          <a:blip r:embed="rId2">
            <a:extLst>
              <a:ext uri="{28A0092B-C50C-407E-A947-70E740481C1C}">
                <a14:useLocalDpi xmlns:a14="http://schemas.microsoft.com/office/drawing/2010/main" val="0"/>
              </a:ext>
            </a:extLst>
          </a:blip>
          <a:stretch>
            <a:fillRect/>
          </a:stretch>
        </p:blipFill>
        <p:spPr>
          <a:xfrm>
            <a:off x="5612340" y="1517357"/>
            <a:ext cx="5908147" cy="3235699"/>
          </a:xfrm>
          <a:prstGeom prst="rect">
            <a:avLst/>
          </a:prstGeom>
        </p:spPr>
      </p:pic>
    </p:spTree>
    <p:extLst>
      <p:ext uri="{BB962C8B-B14F-4D97-AF65-F5344CB8AC3E}">
        <p14:creationId xmlns:p14="http://schemas.microsoft.com/office/powerpoint/2010/main" val="4095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66800" y="66832"/>
            <a:ext cx="10058400" cy="587584"/>
          </a:xfrm>
        </p:spPr>
        <p:txBody>
          <a:bodyPr/>
          <a:lstStyle/>
          <a:p>
            <a:pPr algn="ctr"/>
            <a:r>
              <a:rPr lang="en-US" dirty="0"/>
              <a:t>flowchart</a:t>
            </a:r>
          </a:p>
        </p:txBody>
      </p:sp>
      <p:pic>
        <p:nvPicPr>
          <p:cNvPr id="54" name="Picture 53">
            <a:extLst>
              <a:ext uri="{FF2B5EF4-FFF2-40B4-BE49-F238E27FC236}">
                <a16:creationId xmlns:a16="http://schemas.microsoft.com/office/drawing/2014/main" id="{94C9A343-3D8B-AAFE-1E59-94DD9572E05F}"/>
              </a:ext>
            </a:extLst>
          </p:cNvPr>
          <p:cNvPicPr>
            <a:picLocks noChangeAspect="1"/>
          </p:cNvPicPr>
          <p:nvPr/>
        </p:nvPicPr>
        <p:blipFill>
          <a:blip r:embed="rId2"/>
          <a:stretch>
            <a:fillRect/>
          </a:stretch>
        </p:blipFill>
        <p:spPr>
          <a:xfrm>
            <a:off x="3064510" y="654416"/>
            <a:ext cx="6062980" cy="5549168"/>
          </a:xfrm>
          <a:prstGeom prst="rect">
            <a:avLst/>
          </a:prstGeom>
        </p:spPr>
      </p:pic>
    </p:spTree>
    <p:extLst>
      <p:ext uri="{BB962C8B-B14F-4D97-AF65-F5344CB8AC3E}">
        <p14:creationId xmlns:p14="http://schemas.microsoft.com/office/powerpoint/2010/main" val="164038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a:xfrm>
            <a:off x="1808480" y="124747"/>
            <a:ext cx="9005777" cy="379547"/>
          </a:xfrm>
        </p:spPr>
        <p:txBody>
          <a:bodyPr>
            <a:normAutofit fontScale="90000"/>
          </a:bodyPr>
          <a:lstStyle/>
          <a:p>
            <a:pPr algn="ctr"/>
            <a:r>
              <a:rPr lang="en-US" b="1" dirty="0"/>
              <a:t>Plan work</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209410024"/>
              </p:ext>
            </p:extLst>
          </p:nvPr>
        </p:nvGraphicFramePr>
        <p:xfrm>
          <a:off x="2559931" y="596672"/>
          <a:ext cx="9136912" cy="5664656"/>
        </p:xfrm>
        <a:graphic>
          <a:graphicData uri="http://schemas.openxmlformats.org/drawingml/2006/table">
            <a:tbl>
              <a:tblPr firstRow="1" bandRow="1">
                <a:tableStyleId>{1E171933-4619-4E11-9A3F-F7608DF75F80}</a:tableStyleId>
              </a:tblPr>
              <a:tblGrid>
                <a:gridCol w="2284228">
                  <a:extLst>
                    <a:ext uri="{9D8B030D-6E8A-4147-A177-3AD203B41FA5}">
                      <a16:colId xmlns:a16="http://schemas.microsoft.com/office/drawing/2014/main" val="3628234326"/>
                    </a:ext>
                  </a:extLst>
                </a:gridCol>
                <a:gridCol w="2284228">
                  <a:extLst>
                    <a:ext uri="{9D8B030D-6E8A-4147-A177-3AD203B41FA5}">
                      <a16:colId xmlns:a16="http://schemas.microsoft.com/office/drawing/2014/main" val="1083199451"/>
                    </a:ext>
                  </a:extLst>
                </a:gridCol>
                <a:gridCol w="2284228">
                  <a:extLst>
                    <a:ext uri="{9D8B030D-6E8A-4147-A177-3AD203B41FA5}">
                      <a16:colId xmlns:a16="http://schemas.microsoft.com/office/drawing/2014/main" val="1334118722"/>
                    </a:ext>
                  </a:extLst>
                </a:gridCol>
                <a:gridCol w="2284228">
                  <a:extLst>
                    <a:ext uri="{9D8B030D-6E8A-4147-A177-3AD203B41FA5}">
                      <a16:colId xmlns:a16="http://schemas.microsoft.com/office/drawing/2014/main" val="4107638250"/>
                    </a:ext>
                  </a:extLst>
                </a:gridCol>
              </a:tblGrid>
              <a:tr h="1439329">
                <a:tc>
                  <a:txBody>
                    <a:bodyPr/>
                    <a:lstStyle/>
                    <a:p>
                      <a:pPr algn="ctr"/>
                      <a:r>
                        <a:rPr lang="en-US" sz="2400" cap="all" spc="150" dirty="0"/>
                        <a:t>Step 1</a:t>
                      </a:r>
                      <a:endParaRPr lang="en-US" sz="2400" b="0" cap="all" spc="150" dirty="0">
                        <a:solidFill>
                          <a:schemeClr val="lt1"/>
                        </a:solidFill>
                      </a:endParaRPr>
                    </a:p>
                  </a:txBody>
                  <a:tcPr marL="224212" marR="224212" marT="224212" marB="224212" anchor="ctr"/>
                </a:tc>
                <a:tc>
                  <a:txBody>
                    <a:bodyPr/>
                    <a:lstStyle/>
                    <a:p>
                      <a:pPr algn="ctr"/>
                      <a:r>
                        <a:rPr lang="en-US" sz="2400" cap="all" spc="150" dirty="0"/>
                        <a:t>Step 2</a:t>
                      </a:r>
                      <a:endParaRPr lang="en-US" sz="2400" b="0" cap="all" spc="150" dirty="0">
                        <a:solidFill>
                          <a:schemeClr val="lt1"/>
                        </a:solidFill>
                      </a:endParaRPr>
                    </a:p>
                  </a:txBody>
                  <a:tcPr marL="224212" marR="224212" marT="224212" marB="224212" anchor="ctr"/>
                </a:tc>
                <a:tc>
                  <a:txBody>
                    <a:bodyPr/>
                    <a:lstStyle/>
                    <a:p>
                      <a:pPr algn="ctr"/>
                      <a:r>
                        <a:rPr lang="en-US" sz="2400" cap="all" spc="150" dirty="0"/>
                        <a:t>Step 3</a:t>
                      </a:r>
                      <a:endParaRPr lang="en-US" sz="2400" b="0" cap="all" spc="150" dirty="0">
                        <a:solidFill>
                          <a:schemeClr val="lt1"/>
                        </a:solidFill>
                      </a:endParaRPr>
                    </a:p>
                  </a:txBody>
                  <a:tcPr marL="224212" marR="224212" marT="224212" marB="22421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cap="all" spc="15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Step 4</a:t>
                      </a:r>
                      <a:endParaRPr lang="en-US" sz="2400" b="0" cap="all" spc="150" dirty="0">
                        <a:solidFill>
                          <a:schemeClr val="lt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cap="all" spc="150" dirty="0">
                        <a:solidFill>
                          <a:schemeClr val="lt1"/>
                        </a:solidFill>
                      </a:endParaRPr>
                    </a:p>
                  </a:txBody>
                  <a:tcPr marL="224212" marR="224212" marT="224212" marB="224212" anchor="ctr"/>
                </a:tc>
                <a:extLst>
                  <a:ext uri="{0D108BD9-81ED-4DB2-BD59-A6C34878D82A}">
                    <a16:rowId xmlns:a16="http://schemas.microsoft.com/office/drawing/2014/main" val="4160608299"/>
                  </a:ext>
                </a:extLst>
              </a:tr>
              <a:tr h="1013593">
                <a:tc>
                  <a:txBody>
                    <a:bodyPr/>
                    <a:lstStyle/>
                    <a:p>
                      <a:pPr>
                        <a:buNone/>
                      </a:pPr>
                      <a:r>
                        <a:rPr lang="en-US" sz="1400" dirty="0">
                          <a:sym typeface="+mn-ea"/>
                        </a:rPr>
                        <a:t>First we decide the our topic. Then we make synopsis of its.</a:t>
                      </a:r>
                      <a:endParaRPr lang="en-US" sz="1400" dirty="0"/>
                    </a:p>
                  </a:txBody>
                  <a:tcPr marL="224212" marR="224212" marT="224212" marB="22421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ym typeface="+mn-ea"/>
                        </a:rPr>
                        <a:t> Then research paper and then form               Base Paper .</a:t>
                      </a:r>
                      <a:endParaRPr lang="en-US" sz="1400" b="0" cap="none" spc="0" dirty="0">
                        <a:solidFill>
                          <a:schemeClr val="tx1"/>
                        </a:solidFill>
                      </a:endParaRPr>
                    </a:p>
                  </a:txBody>
                  <a:tcPr marL="224212" marR="224212" marT="224212" marB="224212" anchor="ctr"/>
                </a:tc>
                <a:tc>
                  <a:txBody>
                    <a:bodyPr/>
                    <a:lstStyle/>
                    <a:p>
                      <a:pPr>
                        <a:buNone/>
                      </a:pPr>
                      <a:r>
                        <a:rPr lang="en-US" sz="1400" dirty="0">
                          <a:sym typeface="+mn-ea"/>
                        </a:rPr>
                        <a:t>Then form                            literature Survey.  </a:t>
                      </a:r>
                      <a:endParaRPr lang="en-US" sz="1400" dirty="0"/>
                    </a:p>
                  </a:txBody>
                  <a:tcPr marL="224212" marR="224212" marT="224212" marB="22421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We Start preprocessing of coding.</a:t>
                      </a:r>
                    </a:p>
                  </a:txBody>
                  <a:tcPr marL="224212" marR="224212" marT="224212" marB="224212" anchor="ctr"/>
                </a:tc>
                <a:extLst>
                  <a:ext uri="{0D108BD9-81ED-4DB2-BD59-A6C34878D82A}">
                    <a16:rowId xmlns:a16="http://schemas.microsoft.com/office/drawing/2014/main" val="3947518332"/>
                  </a:ext>
                </a:extLst>
              </a:tr>
              <a:tr h="1160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First Process is implementing of coding.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cap="none" spc="0" dirty="0">
                        <a:solidFill>
                          <a:schemeClr val="tx1"/>
                        </a:solidFill>
                      </a:endParaRPr>
                    </a:p>
                  </a:txBody>
                  <a:tcPr marL="224212" marR="224212" marT="224212" marB="224212" anchor="ctr"/>
                </a:tc>
                <a:tc>
                  <a:txBody>
                    <a:bodyPr/>
                    <a:lstStyle/>
                    <a:p>
                      <a:pPr>
                        <a:buNone/>
                      </a:pPr>
                      <a:r>
                        <a:rPr lang="en-US" sz="1400" dirty="0"/>
                        <a:t>In that coding we put some list items of sweets.</a:t>
                      </a:r>
                    </a:p>
                  </a:txBody>
                  <a:tcPr marL="224212" marR="224212" marT="224212" marB="224212" anchor="ctr"/>
                </a:tc>
                <a:tc>
                  <a:txBody>
                    <a:bodyPr/>
                    <a:lstStyle/>
                    <a:p>
                      <a:pPr>
                        <a:buNone/>
                      </a:pPr>
                      <a:r>
                        <a:rPr lang="en-US" sz="1400" dirty="0"/>
                        <a:t>Select the items of sweets and list then total bill generate.</a:t>
                      </a:r>
                    </a:p>
                  </a:txBody>
                  <a:tcPr marL="224212" marR="224212" marT="224212" marB="22421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Next coding we generate the calculator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cap="none" spc="0" dirty="0">
                        <a:solidFill>
                          <a:schemeClr val="tx1"/>
                        </a:solidFill>
                      </a:endParaRPr>
                    </a:p>
                  </a:txBody>
                  <a:tcPr marL="224212" marR="224212" marT="224212" marB="224212" anchor="ctr"/>
                </a:tc>
                <a:extLst>
                  <a:ext uri="{0D108BD9-81ED-4DB2-BD59-A6C34878D82A}">
                    <a16:rowId xmlns:a16="http://schemas.microsoft.com/office/drawing/2014/main" val="1445241155"/>
                  </a:ext>
                </a:extLst>
              </a:tr>
              <a:tr h="1609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All the calculation done generate by using this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cap="none" spc="0" dirty="0">
                        <a:solidFill>
                          <a:schemeClr val="tx1"/>
                        </a:solidFill>
                      </a:endParaRPr>
                    </a:p>
                  </a:txBody>
                  <a:tcPr marL="224212" marR="224212" marT="224212" marB="2242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sweets of item and then total receipt  will generate</a:t>
                      </a:r>
                    </a:p>
                    <a:p>
                      <a:pPr>
                        <a:buNone/>
                      </a:pPr>
                      <a:endParaRPr lang="en-US" sz="1400" dirty="0"/>
                    </a:p>
                  </a:txBody>
                  <a:tcPr marL="224212" marR="224212" marT="224212" marB="2242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intention of doing the project that the customer and shopkeeper will get data easily.</a:t>
                      </a:r>
                    </a:p>
                    <a:p>
                      <a:pPr>
                        <a:buNone/>
                      </a:pPr>
                      <a:endParaRPr lang="en-US" sz="1400" dirty="0"/>
                    </a:p>
                  </a:txBody>
                  <a:tcPr marL="224212" marR="224212" marT="224212" marB="22421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last we click on exit button and then system will closed.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cap="none" spc="0" dirty="0">
                        <a:solidFill>
                          <a:schemeClr val="tx1"/>
                        </a:solidFill>
                      </a:endParaRPr>
                    </a:p>
                  </a:txBody>
                  <a:tcPr marL="224212" marR="224212" marT="224212" marB="224212" anchor="ctr"/>
                </a:tc>
                <a:extLst>
                  <a:ext uri="{0D108BD9-81ED-4DB2-BD59-A6C34878D82A}">
                    <a16:rowId xmlns:a16="http://schemas.microsoft.com/office/drawing/2014/main" val="758430970"/>
                  </a:ext>
                </a:extLst>
              </a:tr>
            </a:tbl>
          </a:graphicData>
        </a:graphic>
      </p:graphicFrame>
      <p:sp>
        <p:nvSpPr>
          <p:cNvPr id="3" name="Arrow: Pentagon 2">
            <a:extLst>
              <a:ext uri="{FF2B5EF4-FFF2-40B4-BE49-F238E27FC236}">
                <a16:creationId xmlns:a16="http://schemas.microsoft.com/office/drawing/2014/main" id="{9C438957-8415-EE42-F8DD-F7791EED7046}"/>
              </a:ext>
            </a:extLst>
          </p:cNvPr>
          <p:cNvSpPr/>
          <p:nvPr/>
        </p:nvSpPr>
        <p:spPr>
          <a:xfrm>
            <a:off x="710119" y="2299819"/>
            <a:ext cx="1849812" cy="68093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STARTING STAGE</a:t>
            </a:r>
          </a:p>
        </p:txBody>
      </p:sp>
      <p:sp>
        <p:nvSpPr>
          <p:cNvPr id="6" name="Arrow: Pentagon 5">
            <a:extLst>
              <a:ext uri="{FF2B5EF4-FFF2-40B4-BE49-F238E27FC236}">
                <a16:creationId xmlns:a16="http://schemas.microsoft.com/office/drawing/2014/main" id="{03346080-196C-6A4A-51E3-5DE1281BE5F8}"/>
              </a:ext>
            </a:extLst>
          </p:cNvPr>
          <p:cNvSpPr/>
          <p:nvPr/>
        </p:nvSpPr>
        <p:spPr>
          <a:xfrm>
            <a:off x="689356" y="3429000"/>
            <a:ext cx="1891337" cy="68093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PROGRESS STAGE</a:t>
            </a:r>
          </a:p>
        </p:txBody>
      </p:sp>
      <p:sp>
        <p:nvSpPr>
          <p:cNvPr id="7" name="Arrow: Pentagon 6">
            <a:extLst>
              <a:ext uri="{FF2B5EF4-FFF2-40B4-BE49-F238E27FC236}">
                <a16:creationId xmlns:a16="http://schemas.microsoft.com/office/drawing/2014/main" id="{3AE5A86D-62BC-F65C-ACDB-829E00E4BB1F}"/>
              </a:ext>
            </a:extLst>
          </p:cNvPr>
          <p:cNvSpPr/>
          <p:nvPr/>
        </p:nvSpPr>
        <p:spPr>
          <a:xfrm>
            <a:off x="725541" y="4776280"/>
            <a:ext cx="1818968" cy="62257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GOAL STAGE</a:t>
            </a:r>
          </a:p>
        </p:txBody>
      </p:sp>
    </p:spTree>
    <p:extLst>
      <p:ext uri="{BB962C8B-B14F-4D97-AF65-F5344CB8AC3E}">
        <p14:creationId xmlns:p14="http://schemas.microsoft.com/office/powerpoint/2010/main" val="377110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CEBD-B61F-7E79-BEFE-F3D777A4417B}"/>
              </a:ext>
            </a:extLst>
          </p:cNvPr>
          <p:cNvSpPr>
            <a:spLocks noGrp="1"/>
          </p:cNvSpPr>
          <p:nvPr>
            <p:ph type="ctrTitle"/>
          </p:nvPr>
        </p:nvSpPr>
        <p:spPr>
          <a:xfrm>
            <a:off x="1097280" y="758952"/>
            <a:ext cx="10058400" cy="941511"/>
          </a:xfrm>
        </p:spPr>
        <p:txBody>
          <a:bodyPr>
            <a:noAutofit/>
          </a:bodyPr>
          <a:lstStyle/>
          <a:p>
            <a:pPr algn="ctr"/>
            <a:r>
              <a:rPr lang="en-US" sz="4400" dirty="0"/>
              <a:t>Conclusion and future scope</a:t>
            </a:r>
          </a:p>
        </p:txBody>
      </p:sp>
      <p:sp>
        <p:nvSpPr>
          <p:cNvPr id="3" name="Subtitle 2">
            <a:extLst>
              <a:ext uri="{FF2B5EF4-FFF2-40B4-BE49-F238E27FC236}">
                <a16:creationId xmlns:a16="http://schemas.microsoft.com/office/drawing/2014/main" id="{BC40338B-2FDB-8BF8-C760-C18C11B86F13}"/>
              </a:ext>
            </a:extLst>
          </p:cNvPr>
          <p:cNvSpPr>
            <a:spLocks noGrp="1"/>
          </p:cNvSpPr>
          <p:nvPr>
            <p:ph type="subTitle" idx="1"/>
          </p:nvPr>
        </p:nvSpPr>
        <p:spPr>
          <a:xfrm>
            <a:off x="1100051" y="1848465"/>
            <a:ext cx="10058400" cy="3939687"/>
          </a:xfrm>
        </p:spPr>
        <p:txBody>
          <a:bodyPr>
            <a:normAutofit fontScale="92500"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software is better in its flexibility.</a:t>
            </a:r>
          </a:p>
          <a:p>
            <a:r>
              <a:rPr lang="en-US" sz="1600" dirty="0">
                <a:latin typeface="Calibri" panose="020F0502020204030204" pitchFamily="34" charset="0"/>
                <a:ea typeface="Calibri" panose="020F0502020204030204" pitchFamily="34" charset="0"/>
                <a:cs typeface="Calibri" panose="020F0502020204030204" pitchFamily="34" charset="0"/>
              </a:rPr>
              <a:t>Ease of manipulation of information.</a:t>
            </a:r>
          </a:p>
          <a:p>
            <a:r>
              <a:rPr lang="en-US" sz="1600" dirty="0">
                <a:latin typeface="Calibri" panose="020F0502020204030204" pitchFamily="34" charset="0"/>
                <a:ea typeface="Calibri" panose="020F0502020204030204" pitchFamily="34" charset="0"/>
                <a:cs typeface="Calibri" panose="020F0502020204030204" pitchFamily="34" charset="0"/>
              </a:rPr>
              <a:t>Easy access searching.</a:t>
            </a:r>
          </a:p>
          <a:p>
            <a:r>
              <a:rPr lang="en-US" sz="1600" dirty="0">
                <a:latin typeface="Calibri" panose="020F0502020204030204" pitchFamily="34" charset="0"/>
                <a:ea typeface="Calibri" panose="020F0502020204030204" pitchFamily="34" charset="0"/>
                <a:cs typeface="Calibri" panose="020F0502020204030204" pitchFamily="34" charset="0"/>
              </a:rPr>
              <a:t>Storage device.</a:t>
            </a:r>
          </a:p>
          <a:p>
            <a:r>
              <a:rPr lang="en-US" b="1" u="sng" dirty="0">
                <a:latin typeface="+mj-lt"/>
                <a:cs typeface="Times New Roman" panose="02020603050405020304" pitchFamily="18" charset="0"/>
              </a:rPr>
              <a:t>FUTURE SCOPE:-</a:t>
            </a:r>
          </a:p>
          <a:p>
            <a:r>
              <a:rPr lang="en-US" sz="1600" dirty="0">
                <a:latin typeface="Calibri" panose="020F0502020204030204" pitchFamily="34" charset="0"/>
                <a:ea typeface="Calibri" panose="020F0502020204030204" pitchFamily="34" charset="0"/>
                <a:cs typeface="Calibri" panose="020F0502020204030204" pitchFamily="34" charset="0"/>
              </a:rPr>
              <a:t>Reduce entry work.</a:t>
            </a:r>
          </a:p>
          <a:p>
            <a:r>
              <a:rPr lang="en-US" sz="1600" dirty="0">
                <a:latin typeface="Calibri" panose="020F0502020204030204" pitchFamily="34" charset="0"/>
                <a:ea typeface="Calibri" panose="020F0502020204030204" pitchFamily="34" charset="0"/>
                <a:cs typeface="Calibri" panose="020F0502020204030204" pitchFamily="34" charset="0"/>
              </a:rPr>
              <a:t>Easy retrieval of information.</a:t>
            </a:r>
          </a:p>
          <a:p>
            <a:r>
              <a:rPr lang="en-US" sz="1600" dirty="0">
                <a:latin typeface="Calibri" panose="020F0502020204030204" pitchFamily="34" charset="0"/>
                <a:ea typeface="Calibri" panose="020F0502020204030204" pitchFamily="34" charset="0"/>
                <a:cs typeface="Calibri" panose="020F0502020204030204" pitchFamily="34" charset="0"/>
              </a:rPr>
              <a:t>Reduce error due to less intervention.</a:t>
            </a:r>
          </a:p>
          <a:p>
            <a:r>
              <a:rPr lang="en-US" sz="1600" dirty="0">
                <a:latin typeface="Calibri" panose="020F0502020204030204" pitchFamily="34" charset="0"/>
                <a:ea typeface="Calibri" panose="020F0502020204030204" pitchFamily="34" charset="0"/>
                <a:cs typeface="Calibri" panose="020F0502020204030204" pitchFamily="34" charset="0"/>
              </a:rPr>
              <a:t>User friendly scheme to better data.</a:t>
            </a:r>
          </a:p>
          <a:p>
            <a:r>
              <a:rPr lang="en-US" sz="1600" dirty="0">
                <a:latin typeface="Calibri" panose="020F0502020204030204" pitchFamily="34" charset="0"/>
                <a:ea typeface="Calibri" panose="020F0502020204030204" pitchFamily="34" charset="0"/>
                <a:cs typeface="Calibri" panose="020F0502020204030204" pitchFamily="34" charset="0"/>
              </a:rPr>
              <a:t>Fast finding of information requested</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6008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3707692557"/>
              </p:ext>
            </p:extLst>
          </p:nvPr>
        </p:nvGraphicFramePr>
        <p:xfrm>
          <a:off x="1153478" y="785609"/>
          <a:ext cx="7756842" cy="7601934"/>
        </p:xfrm>
        <a:graphic>
          <a:graphicData uri="http://schemas.openxmlformats.org/drawingml/2006/table">
            <a:tbl>
              <a:tblPr firstRow="1" bandRow="1">
                <a:tableStyleId>{B301B821-A1FF-4177-AEE7-76D212191A09}</a:tableStyleId>
              </a:tblPr>
              <a:tblGrid>
                <a:gridCol w="2585614">
                  <a:extLst>
                    <a:ext uri="{9D8B030D-6E8A-4147-A177-3AD203B41FA5}">
                      <a16:colId xmlns:a16="http://schemas.microsoft.com/office/drawing/2014/main" val="3628234326"/>
                    </a:ext>
                  </a:extLst>
                </a:gridCol>
                <a:gridCol w="2585614">
                  <a:extLst>
                    <a:ext uri="{9D8B030D-6E8A-4147-A177-3AD203B41FA5}">
                      <a16:colId xmlns:a16="http://schemas.microsoft.com/office/drawing/2014/main" val="1083199451"/>
                    </a:ext>
                  </a:extLst>
                </a:gridCol>
                <a:gridCol w="2585614">
                  <a:extLst>
                    <a:ext uri="{9D8B030D-6E8A-4147-A177-3AD203B41FA5}">
                      <a16:colId xmlns:a16="http://schemas.microsoft.com/office/drawing/2014/main" val="1334118722"/>
                    </a:ext>
                  </a:extLst>
                </a:gridCol>
              </a:tblGrid>
              <a:tr h="1048777">
                <a:tc gridSpan="3">
                  <a:txBody>
                    <a:bodyPr/>
                    <a:lstStyle/>
                    <a:p>
                      <a:pPr algn="ctr"/>
                      <a:r>
                        <a:rPr lang="en-US" sz="2000" cap="all" spc="150" dirty="0"/>
                        <a:t>reference</a:t>
                      </a:r>
                      <a:endParaRPr lang="en-US" sz="2000" b="0" cap="all" spc="150" dirty="0">
                        <a:solidFill>
                          <a:schemeClr val="lt1"/>
                        </a:solidFill>
                      </a:endParaRPr>
                    </a:p>
                  </a:txBody>
                  <a:tcPr marL="224212" marR="224212" marT="224212" marB="224212" anchor="ctr">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464720">
                <a:tc gridSpan="3">
                  <a:txBody>
                    <a:bodyPr/>
                    <a:lstStyle/>
                    <a:p>
                      <a:pPr marL="400050" indent="-400050">
                        <a:buFont typeface="Wingdings" panose="05000000000000000000" pitchFamily="2" charset="2"/>
                        <a:buChar char="q"/>
                      </a:pPr>
                      <a:r>
                        <a:rPr lang="en-US" sz="2400" b="0" i="0" dirty="0">
                          <a:solidFill>
                            <a:srgbClr val="5F6063"/>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htttps://file.scrip.org/Html/89410_89410.</a:t>
                      </a:r>
                      <a:r>
                        <a:rPr lang="en-US" sz="2400" b="0" i="0" dirty="0">
                          <a:solidFill>
                            <a:schemeClr val="accent5">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html</a:t>
                      </a:r>
                      <a:endParaRPr lang="en-US" sz="2400" b="0" i="0" dirty="0">
                        <a:solidFill>
                          <a:schemeClr val="accent5">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400050" indent="-400050">
                        <a:buFont typeface="Wingdings" panose="05000000000000000000" pitchFamily="2" charset="2"/>
                        <a:buChar char="q"/>
                      </a:pPr>
                      <a:r>
                        <a:rPr lang="en-US" sz="2400" b="0" i="0" dirty="0">
                          <a:solidFill>
                            <a:schemeClr val="accent5">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chemeClr val="accent5">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https://www.geeksforgeeks.org/e-sweetshop-billing-system</a:t>
                      </a:r>
                      <a:endParaRPr lang="en-US" sz="2400" b="0" i="0" dirty="0">
                        <a:solidFill>
                          <a:schemeClr val="accent5">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400050" indent="-400050">
                        <a:buFont typeface="Wingdings" panose="05000000000000000000" pitchFamily="2" charset="2"/>
                        <a:buChar char="q"/>
                      </a:pPr>
                      <a:r>
                        <a:rPr lang="en-US" sz="24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https://cleartax.in/s/small-business-billing-system</a:t>
                      </a:r>
                      <a:endParaRPr lang="en-US" sz="24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400050" indent="-400050">
                        <a:buFont typeface="Wingdings" panose="05000000000000000000" pitchFamily="2" charset="2"/>
                        <a:buChar char="q"/>
                      </a:pPr>
                      <a:r>
                        <a:rPr lang="en-US" sz="24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hlinkClick r:id="rId5"/>
                        </a:rPr>
                        <a:t>https://www.irjet.net/</a:t>
                      </a:r>
                      <a:endParaRPr lang="en-US" sz="24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400050" indent="-400050">
                        <a:buFont typeface="Wingdings" panose="05000000000000000000" pitchFamily="2" charset="2"/>
                        <a:buChar char="q"/>
                      </a:pPr>
                      <a:r>
                        <a:rPr lang="en-US" sz="2000" dirty="0" err="1">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Nagarajan</a:t>
                      </a:r>
                      <a:r>
                        <a:rPr lang="en-US" sz="20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sumathi</a:t>
                      </a:r>
                      <a:r>
                        <a:rPr lang="en-US" sz="20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 &amp; Nair, </a:t>
                      </a:r>
                      <a:r>
                        <a:rPr lang="en-US" sz="2000" dirty="0" err="1">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Abhilash</a:t>
                      </a:r>
                      <a:r>
                        <a:rPr lang="en-US" sz="20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 &amp; Krishna, </a:t>
                      </a:r>
                      <a:r>
                        <a:rPr lang="en-US" sz="2000" dirty="0" err="1">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Sairam</a:t>
                      </a:r>
                      <a:r>
                        <a:rPr lang="en-US" sz="20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 &amp; Jena, </a:t>
                      </a:r>
                      <a:r>
                        <a:rPr lang="en-US" sz="2000" dirty="0" err="1">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Sudipta</a:t>
                      </a:r>
                      <a:r>
                        <a:rPr lang="en-US" sz="20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 &amp; </a:t>
                      </a:r>
                      <a:r>
                        <a:rPr lang="en-US" sz="2000" dirty="0" err="1">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Jagadeesh</a:t>
                      </a:r>
                      <a:r>
                        <a:rPr lang="en-US" sz="20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 V &amp; </a:t>
                      </a:r>
                      <a:r>
                        <a:rPr lang="en-US" sz="2000" dirty="0" err="1">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Yaswanth</a:t>
                      </a:r>
                      <a:r>
                        <a:rPr lang="en-US" sz="2000" dirty="0">
                          <a:solidFill>
                            <a:schemeClr val="accent5">
                              <a:lumMod val="95000"/>
                              <a:lumOff val="5000"/>
                            </a:schemeClr>
                          </a:solidFill>
                          <a:latin typeface="Calibri" panose="020F0502020204030204" pitchFamily="34" charset="0"/>
                          <a:ea typeface="Calibri" panose="020F0502020204030204" pitchFamily="34" charset="0"/>
                          <a:cs typeface="Calibri" panose="020F0502020204030204" pitchFamily="34" charset="0"/>
                        </a:rPr>
                        <a:t>, V. (2017). Sweet-shop Management. International Journal of Latest Technology in Engineering, Management &amp; Applied Science (IJLTEMAS). VI. 21-28.</a:t>
                      </a:r>
                    </a:p>
                    <a:p>
                      <a:pPr marL="400050" indent="-400050">
                        <a:buFont typeface="Wingdings" panose="05000000000000000000" pitchFamily="2" charset="2"/>
                        <a:buChar char="q"/>
                      </a:pPr>
                      <a:endParaRPr lang="en-US" sz="2400" dirty="0">
                        <a:solidFill>
                          <a:schemeClr val="accent5">
                            <a:lumMod val="95000"/>
                            <a:lumOff val="5000"/>
                          </a:schemeClr>
                        </a:solidFill>
                        <a:latin typeface="Gilroy"/>
                      </a:endParaRPr>
                    </a:p>
                    <a:p>
                      <a:pPr marL="285750" lvl="0" indent="-285750" rtl="0" fontAlgn="base">
                        <a:buFont typeface="Wingdings" panose="05000000000000000000" pitchFamily="2" charset="2"/>
                        <a:buChar char="q"/>
                      </a:pPr>
                      <a:endParaRPr lang="en-US" sz="2400" dirty="0">
                        <a:solidFill>
                          <a:schemeClr val="accent5">
                            <a:lumMod val="95000"/>
                            <a:lumOff val="5000"/>
                          </a:schemeClr>
                        </a:solidFill>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q"/>
                      </a:pPr>
                      <a:endParaRPr lang="en-US" sz="2400" dirty="0">
                        <a:solidFill>
                          <a:schemeClr val="accent5">
                            <a:lumMod val="95000"/>
                            <a:lumOff val="5000"/>
                          </a:schemeClr>
                        </a:solidFill>
                        <a:latin typeface="Gilroy"/>
                      </a:endParaRPr>
                    </a:p>
                  </a:txBody>
                  <a:tcPr marL="224212" marR="224212" marT="224212" marB="224212" anchor="ctr">
                    <a:solidFill>
                      <a:srgbClr val="F6F9FF"/>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6546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rite a Job Interview Thank You Email (With Template) - Forage">
            <a:extLst>
              <a:ext uri="{FF2B5EF4-FFF2-40B4-BE49-F238E27FC236}">
                <a16:creationId xmlns:a16="http://schemas.microsoft.com/office/drawing/2014/main" id="{F442F624-BBFB-394B-67C5-EB9CEF71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799" y="1563329"/>
            <a:ext cx="4784272" cy="372500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4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518" y="3144415"/>
            <a:ext cx="3152711" cy="578375"/>
          </a:xfrm>
        </p:spPr>
        <p:txBody>
          <a:bodyPr/>
          <a:lstStyle/>
          <a:p>
            <a:r>
              <a:rPr lang="en-US" dirty="0" err="1">
                <a:solidFill>
                  <a:schemeClr val="tx1"/>
                </a:solidFill>
              </a:rPr>
              <a:t>abstarct</a:t>
            </a:r>
            <a:endParaRPr lang="en-US"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666931" y="927665"/>
            <a:ext cx="7889551" cy="5590250"/>
          </a:xfrm>
        </p:spPr>
        <p:txBody>
          <a:bodyPr/>
          <a:lstStyle/>
          <a:p>
            <a:r>
              <a:rPr lang="en-US" b="1" dirty="0">
                <a:solidFill>
                  <a:schemeClr val="accent5">
                    <a:lumMod val="95000"/>
                    <a:lumOff val="5000"/>
                  </a:schemeClr>
                </a:solidFill>
                <a:latin typeface="Calibri" panose="020F0502020204030204" pitchFamily="34" charset="0"/>
                <a:cs typeface="Calibri" panose="020F0502020204030204" pitchFamily="34" charset="0"/>
              </a:rPr>
              <a:t>I</a:t>
            </a:r>
            <a:r>
              <a:rPr lang="en-US" sz="1600" b="1" dirty="0">
                <a:solidFill>
                  <a:schemeClr val="accent5">
                    <a:lumMod val="95000"/>
                    <a:lumOff val="5000"/>
                  </a:schemeClr>
                </a:solidFill>
                <a:latin typeface="Calibri" panose="020F0502020204030204" pitchFamily="34" charset="0"/>
                <a:cs typeface="Calibri" panose="020F0502020204030204" pitchFamily="34" charset="0"/>
              </a:rPr>
              <a:t>nstant Invoices:</a:t>
            </a:r>
            <a:r>
              <a:rPr lang="en-US" sz="1600" dirty="0">
                <a:solidFill>
                  <a:schemeClr val="accent5">
                    <a:lumMod val="95000"/>
                    <a:lumOff val="5000"/>
                  </a:schemeClr>
                </a:solidFill>
                <a:latin typeface="Calibri" panose="020F0502020204030204" pitchFamily="34" charset="0"/>
                <a:cs typeface="Calibri" panose="020F0502020204030204" pitchFamily="34" charset="0"/>
              </a:rPr>
              <a:t> Bills and invoices are created faster than manual bills due to readily available formats and past customer data. One can also customize bills based on requirements with minimal effort. This helps save time and the cost of billing.</a:t>
            </a:r>
          </a:p>
          <a:p>
            <a:r>
              <a:rPr lang="en-US" sz="1600" b="1" dirty="0">
                <a:solidFill>
                  <a:schemeClr val="accent5">
                    <a:lumMod val="95000"/>
                    <a:lumOff val="5000"/>
                  </a:schemeClr>
                </a:solidFill>
                <a:latin typeface="Calibri" panose="020F0502020204030204" pitchFamily="34" charset="0"/>
                <a:cs typeface="Calibri" panose="020F0502020204030204" pitchFamily="34" charset="0"/>
              </a:rPr>
              <a:t>Security:</a:t>
            </a:r>
            <a:r>
              <a:rPr lang="en-US" sz="1600" dirty="0">
                <a:solidFill>
                  <a:schemeClr val="accent5">
                    <a:lumMod val="95000"/>
                    <a:lumOff val="5000"/>
                  </a:schemeClr>
                </a:solidFill>
                <a:latin typeface="Calibri" panose="020F0502020204030204" pitchFamily="34" charset="0"/>
                <a:cs typeface="Calibri" panose="020F0502020204030204" pitchFamily="34" charset="0"/>
              </a:rPr>
              <a:t> Once the software is deployed, access controls can be placed to prevent misuse or wrong issue of invoices. This also ensures transparency in the billing system.</a:t>
            </a:r>
          </a:p>
          <a:p>
            <a:r>
              <a:rPr lang="en-US" sz="1600" b="1" dirty="0">
                <a:solidFill>
                  <a:schemeClr val="accent5">
                    <a:lumMod val="95000"/>
                    <a:lumOff val="5000"/>
                  </a:schemeClr>
                </a:solidFill>
                <a:latin typeface="Calibri" panose="020F0502020204030204" pitchFamily="34" charset="0"/>
                <a:cs typeface="Calibri" panose="020F0502020204030204" pitchFamily="34" charset="0"/>
              </a:rPr>
              <a:t>Paperwork reduction:</a:t>
            </a:r>
            <a:r>
              <a:rPr lang="en-US" sz="1600" dirty="0">
                <a:solidFill>
                  <a:schemeClr val="accent5">
                    <a:lumMod val="95000"/>
                    <a:lumOff val="5000"/>
                  </a:schemeClr>
                </a:solidFill>
                <a:latin typeface="Calibri" panose="020F0502020204030204" pitchFamily="34" charset="0"/>
                <a:cs typeface="Calibri" panose="020F0502020204030204" pitchFamily="34" charset="0"/>
              </a:rPr>
              <a:t> Due to the automation of the process, billing systems make it easy to keep records of items. This helps immensely in accounting and reports preparation by preventing errors and omissions. </a:t>
            </a:r>
          </a:p>
          <a:p>
            <a:r>
              <a:rPr lang="en-US" sz="1600" b="1" dirty="0">
                <a:solidFill>
                  <a:schemeClr val="accent5">
                    <a:lumMod val="95000"/>
                    <a:lumOff val="5000"/>
                  </a:schemeClr>
                </a:solidFill>
                <a:latin typeface="Calibri" panose="020F0502020204030204" pitchFamily="34" charset="0"/>
                <a:cs typeface="Calibri" panose="020F0502020204030204" pitchFamily="34" charset="0"/>
              </a:rPr>
              <a:t> Easy payments:</a:t>
            </a:r>
            <a:r>
              <a:rPr lang="en-US" sz="1600" dirty="0">
                <a:solidFill>
                  <a:schemeClr val="accent5">
                    <a:lumMod val="95000"/>
                    <a:lumOff val="5000"/>
                  </a:schemeClr>
                </a:solidFill>
                <a:latin typeface="Calibri" panose="020F0502020204030204" pitchFamily="34" charset="0"/>
                <a:cs typeface="Calibri" panose="020F0502020204030204" pitchFamily="34" charset="0"/>
              </a:rPr>
              <a:t>  Billing systems also help maintain a record of all payments received</a:t>
            </a:r>
            <a:r>
              <a:rPr lang="en-US" dirty="0">
                <a:solidFill>
                  <a:schemeClr val="accent5">
                    <a:lumMod val="95000"/>
                    <a:lumOff val="5000"/>
                  </a:schemeClr>
                </a:solidFill>
                <a:latin typeface="Gilroy"/>
              </a:rPr>
              <a:t>.</a:t>
            </a:r>
          </a:p>
          <a:p>
            <a:pPr marL="0" lvl="0" indent="0" algn="l">
              <a:buNone/>
            </a:pPr>
            <a:endParaRPr lang="en-US" sz="1600" dirty="0">
              <a:solidFill>
                <a:schemeClr val="accent5">
                  <a:lumMod val="95000"/>
                  <a:lumOff val="5000"/>
                </a:schemeClr>
              </a:solidFill>
              <a:latin typeface="Calibri" panose="020F0502020204030204" pitchFamily="34" charset="0"/>
              <a:cs typeface="Calibri" panose="020F0502020204030204" pitchFamily="34" charset="0"/>
            </a:endParaRPr>
          </a:p>
          <a:p>
            <a:endParaRPr lang="en-US" dirty="0">
              <a:solidFill>
                <a:schemeClr val="accent5">
                  <a:lumMod val="95000"/>
                  <a:lumOff val="5000"/>
                </a:schemeClr>
              </a:solidFill>
            </a:endParaRPr>
          </a:p>
        </p:txBody>
      </p:sp>
    </p:spTree>
    <p:extLst>
      <p:ext uri="{BB962C8B-B14F-4D97-AF65-F5344CB8AC3E}">
        <p14:creationId xmlns:p14="http://schemas.microsoft.com/office/powerpoint/2010/main" val="136646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4999" y="3139812"/>
            <a:ext cx="4086290" cy="578375"/>
          </a:xfrm>
        </p:spPr>
        <p:txBody>
          <a:bodyPr/>
          <a:lstStyle/>
          <a:p>
            <a:r>
              <a:rPr lang="en-US" dirty="0">
                <a:solidFill>
                  <a:schemeClr val="tx1"/>
                </a:solidFill>
              </a:rPr>
              <a:t>introduction</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217437" y="923062"/>
            <a:ext cx="7339564" cy="5590250"/>
          </a:xfrm>
        </p:spPr>
        <p:txBody>
          <a:bodyPr/>
          <a:lstStyle/>
          <a:p>
            <a:pPr algn="l"/>
            <a:r>
              <a:rPr lang="en-US" sz="1600" dirty="0">
                <a:solidFill>
                  <a:schemeClr val="accent5">
                    <a:lumMod val="95000"/>
                    <a:lumOff val="5000"/>
                  </a:schemeClr>
                </a:solidFill>
                <a:latin typeface="Calibri" panose="020F0502020204030204" pitchFamily="34" charset="0"/>
                <a:cs typeface="Calibri" panose="020F0502020204030204" pitchFamily="34" charset="0"/>
              </a:rPr>
              <a:t>The Project is ‘Sweet Shop Billing System’ software for monitoring and controlling the transaction in a sweet shop.</a:t>
            </a:r>
          </a:p>
          <a:p>
            <a:pPr lvl="0" algn="l"/>
            <a:r>
              <a:rPr lang="en-US" sz="1600" dirty="0">
                <a:solidFill>
                  <a:schemeClr val="accent5">
                    <a:lumMod val="95000"/>
                    <a:lumOff val="5000"/>
                  </a:schemeClr>
                </a:solidFill>
                <a:latin typeface="Calibri" panose="020F0502020204030204" pitchFamily="34" charset="0"/>
                <a:cs typeface="Calibri" panose="020F0502020204030204" pitchFamily="34" charset="0"/>
              </a:rPr>
              <a:t> It has user friendly and modular approach.  The software Data storing is easier using Modular approach software. </a:t>
            </a:r>
          </a:p>
          <a:p>
            <a:pPr lvl="0" algn="l"/>
            <a:r>
              <a:rPr lang="en-US" sz="1600" dirty="0">
                <a:solidFill>
                  <a:schemeClr val="accent5">
                    <a:lumMod val="95000"/>
                    <a:lumOff val="5000"/>
                  </a:schemeClr>
                </a:solidFill>
                <a:latin typeface="Calibri" panose="020F0502020204030204" pitchFamily="34" charset="0"/>
                <a:cs typeface="Calibri" panose="020F0502020204030204" pitchFamily="34" charset="0"/>
              </a:rPr>
              <a:t>Paper work and Manual work is reduced.</a:t>
            </a:r>
          </a:p>
          <a:p>
            <a:pPr lvl="0" algn="l"/>
            <a:r>
              <a:rPr lang="en-US" sz="1600" dirty="0">
                <a:solidFill>
                  <a:schemeClr val="accent5">
                    <a:lumMod val="95000"/>
                    <a:lumOff val="5000"/>
                  </a:schemeClr>
                </a:solidFill>
                <a:latin typeface="Calibri" panose="020F0502020204030204" pitchFamily="34" charset="0"/>
                <a:cs typeface="Calibri" panose="020F0502020204030204" pitchFamily="34" charset="0"/>
              </a:rPr>
              <a:t>Simple System is Maintained.</a:t>
            </a:r>
          </a:p>
          <a:p>
            <a:pPr lvl="0" algn="l"/>
            <a:r>
              <a:rPr lang="en-US" sz="1600" dirty="0">
                <a:solidFill>
                  <a:schemeClr val="accent5">
                    <a:lumMod val="95000"/>
                    <a:lumOff val="5000"/>
                  </a:schemeClr>
                </a:solidFill>
                <a:latin typeface="Calibri" panose="020F0502020204030204" pitchFamily="34" charset="0"/>
                <a:cs typeface="Calibri" panose="020F0502020204030204" pitchFamily="34" charset="0"/>
              </a:rPr>
              <a:t>Use Interface friendly it takes very less time to get use to with the system.</a:t>
            </a:r>
          </a:p>
          <a:p>
            <a:endParaRPr lang="en-US" dirty="0">
              <a:solidFill>
                <a:schemeClr val="accent5">
                  <a:lumMod val="95000"/>
                  <a:lumOff val="5000"/>
                </a:schemeClr>
              </a:solidFill>
            </a:endParaRPr>
          </a:p>
        </p:txBody>
      </p:sp>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518" y="3144415"/>
            <a:ext cx="3152711" cy="578375"/>
          </a:xfrm>
        </p:spPr>
        <p:txBody>
          <a:bodyPr>
            <a:normAutofit fontScale="90000"/>
          </a:bodyPr>
          <a:lstStyle/>
          <a:p>
            <a:r>
              <a:rPr lang="en-US" dirty="0">
                <a:solidFill>
                  <a:schemeClr val="tx1"/>
                </a:solidFill>
              </a:rPr>
              <a:t>Literature survey</a:t>
            </a:r>
          </a:p>
        </p:txBody>
      </p:sp>
      <p:graphicFrame>
        <p:nvGraphicFramePr>
          <p:cNvPr id="5" name="Table 5">
            <a:extLst>
              <a:ext uri="{FF2B5EF4-FFF2-40B4-BE49-F238E27FC236}">
                <a16:creationId xmlns:a16="http://schemas.microsoft.com/office/drawing/2014/main" id="{49702569-176D-0BBE-E8D3-8F49934EDA5B}"/>
              </a:ext>
            </a:extLst>
          </p:cNvPr>
          <p:cNvGraphicFramePr>
            <a:graphicFrameLocks noGrp="1"/>
          </p:cNvGraphicFramePr>
          <p:nvPr>
            <p:ph sz="half" idx="2"/>
            <p:extLst>
              <p:ext uri="{D42A27DB-BD31-4B8C-83A1-F6EECF244321}">
                <p14:modId xmlns:p14="http://schemas.microsoft.com/office/powerpoint/2010/main" val="3804267788"/>
              </p:ext>
            </p:extLst>
          </p:nvPr>
        </p:nvGraphicFramePr>
        <p:xfrm>
          <a:off x="3864077" y="966294"/>
          <a:ext cx="7561004" cy="4356242"/>
        </p:xfrm>
        <a:graphic>
          <a:graphicData uri="http://schemas.openxmlformats.org/drawingml/2006/table">
            <a:tbl>
              <a:tblPr firstRow="1" bandRow="1">
                <a:tableStyleId>{073A0DAA-6AF3-43AB-8588-CEC1D06C72B9}</a:tableStyleId>
              </a:tblPr>
              <a:tblGrid>
                <a:gridCol w="1890251">
                  <a:extLst>
                    <a:ext uri="{9D8B030D-6E8A-4147-A177-3AD203B41FA5}">
                      <a16:colId xmlns:a16="http://schemas.microsoft.com/office/drawing/2014/main" val="2860847815"/>
                    </a:ext>
                  </a:extLst>
                </a:gridCol>
                <a:gridCol w="1890251">
                  <a:extLst>
                    <a:ext uri="{9D8B030D-6E8A-4147-A177-3AD203B41FA5}">
                      <a16:colId xmlns:a16="http://schemas.microsoft.com/office/drawing/2014/main" val="1515091189"/>
                    </a:ext>
                  </a:extLst>
                </a:gridCol>
                <a:gridCol w="1890251">
                  <a:extLst>
                    <a:ext uri="{9D8B030D-6E8A-4147-A177-3AD203B41FA5}">
                      <a16:colId xmlns:a16="http://schemas.microsoft.com/office/drawing/2014/main" val="3807413768"/>
                    </a:ext>
                  </a:extLst>
                </a:gridCol>
                <a:gridCol w="1890251">
                  <a:extLst>
                    <a:ext uri="{9D8B030D-6E8A-4147-A177-3AD203B41FA5}">
                      <a16:colId xmlns:a16="http://schemas.microsoft.com/office/drawing/2014/main" val="1937318722"/>
                    </a:ext>
                  </a:extLst>
                </a:gridCol>
              </a:tblGrid>
              <a:tr h="548564">
                <a:tc>
                  <a:txBody>
                    <a:bodyPr/>
                    <a:lstStyle/>
                    <a:p>
                      <a:r>
                        <a:rPr lang="en-US" sz="1400" dirty="0"/>
                        <a:t>Name of research paper</a:t>
                      </a:r>
                    </a:p>
                  </a:txBody>
                  <a:tcPr/>
                </a:tc>
                <a:tc>
                  <a:txBody>
                    <a:bodyPr/>
                    <a:lstStyle/>
                    <a:p>
                      <a:r>
                        <a:rPr lang="en-US" sz="1400" dirty="0"/>
                        <a:t>Author name</a:t>
                      </a:r>
                    </a:p>
                  </a:txBody>
                  <a:tcPr/>
                </a:tc>
                <a:tc>
                  <a:txBody>
                    <a:bodyPr/>
                    <a:lstStyle/>
                    <a:p>
                      <a:r>
                        <a:rPr lang="en-US" sz="1400" dirty="0"/>
                        <a:t>Technology used</a:t>
                      </a:r>
                    </a:p>
                  </a:txBody>
                  <a:tcPr/>
                </a:tc>
                <a:tc>
                  <a:txBody>
                    <a:bodyPr/>
                    <a:lstStyle/>
                    <a:p>
                      <a:r>
                        <a:rPr lang="en-US" sz="1400" dirty="0"/>
                        <a:t>Advantage/Disadvantage</a:t>
                      </a:r>
                    </a:p>
                  </a:txBody>
                  <a:tcPr/>
                </a:tc>
                <a:extLst>
                  <a:ext uri="{0D108BD9-81ED-4DB2-BD59-A6C34878D82A}">
                    <a16:rowId xmlns:a16="http://schemas.microsoft.com/office/drawing/2014/main" val="1273426765"/>
                  </a:ext>
                </a:extLst>
              </a:tr>
              <a:tr h="1903839">
                <a:tc>
                  <a:txBody>
                    <a:bodyPr/>
                    <a:lstStyle/>
                    <a:p>
                      <a:r>
                        <a:rPr lang="en-US" sz="1400" dirty="0"/>
                        <a:t>Cake Walk sweets and savories,1947</a:t>
                      </a:r>
                    </a:p>
                  </a:txBody>
                  <a:tcPr/>
                </a:tc>
                <a:tc>
                  <a:txBody>
                    <a:bodyPr/>
                    <a:lstStyle/>
                    <a:p>
                      <a:r>
                        <a:rPr lang="en-US" sz="1400" dirty="0"/>
                        <a:t>N. Sumathi, Abhilash K Nair, </a:t>
                      </a:r>
                      <a:r>
                        <a:rPr lang="en-US" sz="1400" dirty="0" err="1"/>
                        <a:t>Abhishek.G</a:t>
                      </a:r>
                      <a:r>
                        <a:rPr lang="en-US" sz="1400" dirty="0"/>
                        <a:t>, Sairam Krishna, </a:t>
                      </a:r>
                      <a:r>
                        <a:rPr lang="en-US" sz="1400" dirty="0" err="1"/>
                        <a:t>Radhesh</a:t>
                      </a:r>
                      <a:r>
                        <a:rPr lang="en-US" sz="1400" dirty="0"/>
                        <a:t> S. , Sudipta Jena, </a:t>
                      </a:r>
                      <a:r>
                        <a:rPr lang="en-US" sz="1400" dirty="0" err="1"/>
                        <a:t>V.Jagadeesh</a:t>
                      </a:r>
                      <a:r>
                        <a:rPr lang="en-US" sz="1400" dirty="0"/>
                        <a:t>, </a:t>
                      </a:r>
                      <a:r>
                        <a:rPr lang="en-US" sz="1400" dirty="0" err="1"/>
                        <a:t>V.Yaswanth</a:t>
                      </a:r>
                      <a:r>
                        <a:rPr lang="en-US" sz="1400" dirty="0"/>
                        <a:t> </a:t>
                      </a:r>
                    </a:p>
                  </a:txBody>
                  <a:tcPr/>
                </a:tc>
                <a:tc>
                  <a:txBody>
                    <a:bodyPr/>
                    <a:lstStyle/>
                    <a:p>
                      <a:r>
                        <a:rPr lang="en-US" sz="1400" dirty="0"/>
                        <a:t>Cake Walk sweets products can be enjoyed by kids and adults alike, and their products come in an array of flavors, shapes and sizes</a:t>
                      </a:r>
                    </a:p>
                  </a:txBody>
                  <a:tcPr/>
                </a:tc>
                <a:tc>
                  <a:txBody>
                    <a:bodyPr/>
                    <a:lstStyle/>
                    <a:p>
                      <a:r>
                        <a:rPr lang="en-US" sz="1400" dirty="0"/>
                        <a:t>Cake Walk sweets products can be enjoyed by kids and adults alike, and their products come in an array of flavors, shapes and sizes</a:t>
                      </a:r>
                    </a:p>
                  </a:txBody>
                  <a:tcPr/>
                </a:tc>
                <a:extLst>
                  <a:ext uri="{0D108BD9-81ED-4DB2-BD59-A6C34878D82A}">
                    <a16:rowId xmlns:a16="http://schemas.microsoft.com/office/drawing/2014/main" val="32965991"/>
                  </a:ext>
                </a:extLst>
              </a:tr>
              <a:tr h="1903839">
                <a:tc>
                  <a:txBody>
                    <a:bodyPr/>
                    <a:lstStyle/>
                    <a:p>
                      <a:r>
                        <a:rPr lang="en-US" sz="1400" dirty="0"/>
                        <a:t>shopping cart to ease queue in sweet by using RFID (2015 </a:t>
                      </a:r>
                    </a:p>
                  </a:txBody>
                  <a:tcPr/>
                </a:tc>
                <a:tc>
                  <a:txBody>
                    <a:bodyPr/>
                    <a:lstStyle/>
                    <a:p>
                      <a:r>
                        <a:rPr lang="en-US" sz="1400" dirty="0" err="1"/>
                        <a:t>Yathisha</a:t>
                      </a:r>
                      <a:r>
                        <a:rPr lang="en-US" sz="1400" dirty="0"/>
                        <a:t>, L., Abhishek, A., Harshith, R., Darshan </a:t>
                      </a:r>
                      <a:r>
                        <a:rPr lang="en-US" sz="1400" dirty="0" err="1"/>
                        <a:t>Koundinya</a:t>
                      </a:r>
                      <a:r>
                        <a:rPr lang="en-US" sz="1400" dirty="0"/>
                        <a:t>, S.R., Srinidhi,</a:t>
                      </a:r>
                    </a:p>
                  </a:txBody>
                  <a:tcPr/>
                </a:tc>
                <a:tc>
                  <a:txBody>
                    <a:bodyPr/>
                    <a:lstStyle/>
                    <a:p>
                      <a:r>
                        <a:rPr lang="en-US" sz="1400" dirty="0"/>
                        <a:t>shopping cart using python and AI</a:t>
                      </a:r>
                    </a:p>
                  </a:txBody>
                  <a:tcPr/>
                </a:tc>
                <a:tc>
                  <a:txBody>
                    <a:bodyPr/>
                    <a:lstStyle/>
                    <a:p>
                      <a:r>
                        <a:rPr lang="en-US" sz="1400" dirty="0"/>
                        <a:t>Advantage: Effective communication is established without constant . Disadvantage: That leads to deals of payments.</a:t>
                      </a:r>
                    </a:p>
                  </a:txBody>
                  <a:tcPr/>
                </a:tc>
                <a:extLst>
                  <a:ext uri="{0D108BD9-81ED-4DB2-BD59-A6C34878D82A}">
                    <a16:rowId xmlns:a16="http://schemas.microsoft.com/office/drawing/2014/main" val="1932934071"/>
                  </a:ext>
                </a:extLst>
              </a:tr>
            </a:tbl>
          </a:graphicData>
        </a:graphic>
      </p:graphicFrame>
    </p:spTree>
    <p:extLst>
      <p:ext uri="{BB962C8B-B14F-4D97-AF65-F5344CB8AC3E}">
        <p14:creationId xmlns:p14="http://schemas.microsoft.com/office/powerpoint/2010/main" val="203845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448186" y="3139812"/>
            <a:ext cx="4086290" cy="578375"/>
          </a:xfrm>
        </p:spPr>
        <p:txBody>
          <a:bodyPr/>
          <a:lstStyle/>
          <a:p>
            <a:r>
              <a:rPr lang="en-US" dirty="0">
                <a:solidFill>
                  <a:schemeClr val="tx1"/>
                </a:solidFill>
              </a:rPr>
              <a:t>methodology</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217437" y="923062"/>
            <a:ext cx="7339564" cy="5590250"/>
          </a:xfrm>
        </p:spPr>
        <p:txBody>
          <a:bodyPr/>
          <a:lstStyle/>
          <a:p>
            <a:r>
              <a:rPr lang="en-US" sz="1600" b="0" i="0" dirty="0">
                <a:solidFill>
                  <a:schemeClr val="accent5">
                    <a:lumMod val="95000"/>
                    <a:lumOff val="5000"/>
                  </a:schemeClr>
                </a:solidFill>
                <a:effectLst/>
                <a:latin typeface="Gilroy"/>
              </a:rPr>
              <a:t> </a:t>
            </a:r>
            <a:r>
              <a:rPr lang="en-US" sz="1600" b="0" i="0" dirty="0">
                <a:solidFill>
                  <a:schemeClr val="accent5">
                    <a:lumMod val="95000"/>
                    <a:lumOff val="5000"/>
                  </a:schemeClr>
                </a:solidFill>
                <a:effectLst/>
                <a:latin typeface="Calibri" panose="020F0502020204030204" pitchFamily="34" charset="0"/>
                <a:cs typeface="Calibri" panose="020F0502020204030204" pitchFamily="34" charset="0"/>
              </a:rPr>
              <a:t>The sweet shop Billing System is made by Python Language and used in Visual studio.</a:t>
            </a:r>
          </a:p>
          <a:p>
            <a:r>
              <a:rPr lang="en-US" sz="1600" dirty="0">
                <a:solidFill>
                  <a:schemeClr val="accent5">
                    <a:lumMod val="95000"/>
                    <a:lumOff val="5000"/>
                  </a:schemeClr>
                </a:solidFill>
                <a:latin typeface="Calibri" panose="020F0502020204030204" pitchFamily="34" charset="0"/>
                <a:cs typeface="Calibri" panose="020F0502020204030204" pitchFamily="34" charset="0"/>
              </a:rPr>
              <a:t> Each of the Manual Procedure will be Analyzed.</a:t>
            </a:r>
          </a:p>
          <a:p>
            <a:r>
              <a:rPr lang="en-US" sz="1600" b="0" i="0" dirty="0">
                <a:solidFill>
                  <a:schemeClr val="accent5">
                    <a:lumMod val="95000"/>
                    <a:lumOff val="5000"/>
                  </a:schemeClr>
                </a:solidFill>
                <a:effectLst/>
                <a:latin typeface="Calibri" panose="020F0502020204030204" pitchFamily="34" charset="0"/>
                <a:cs typeface="Calibri" panose="020F0502020204030204" pitchFamily="34" charset="0"/>
              </a:rPr>
              <a:t>The sweet shop Billing System is a Billing System website for monitoring the transactions in a sweet shop.</a:t>
            </a:r>
          </a:p>
          <a:p>
            <a:r>
              <a:rPr lang="en-US" sz="1600" dirty="0">
                <a:solidFill>
                  <a:schemeClr val="accent5">
                    <a:lumMod val="95000"/>
                    <a:lumOff val="5000"/>
                  </a:schemeClr>
                </a:solidFill>
                <a:latin typeface="Calibri" panose="020F0502020204030204" pitchFamily="34" charset="0"/>
                <a:cs typeface="Calibri" panose="020F0502020204030204" pitchFamily="34" charset="0"/>
              </a:rPr>
              <a:t> Analyze the bill paid and date and final amount </a:t>
            </a:r>
            <a:r>
              <a:rPr lang="en-US" sz="1600" dirty="0">
                <a:solidFill>
                  <a:schemeClr val="accent5">
                    <a:lumMod val="95000"/>
                    <a:lumOff val="5000"/>
                  </a:schemeClr>
                </a:solidFill>
                <a:latin typeface="Gilroy"/>
              </a:rPr>
              <a:t>buy the item.</a:t>
            </a:r>
          </a:p>
          <a:p>
            <a:r>
              <a:rPr lang="en-US" sz="1600" b="0" i="0" dirty="0">
                <a:solidFill>
                  <a:schemeClr val="accent5">
                    <a:lumMod val="95000"/>
                    <a:lumOff val="5000"/>
                  </a:schemeClr>
                </a:solidFill>
                <a:effectLst/>
                <a:latin typeface="Gilroy"/>
              </a:rPr>
              <a:t> </a:t>
            </a:r>
            <a:r>
              <a:rPr lang="en-US" sz="1600" dirty="0">
                <a:solidFill>
                  <a:schemeClr val="accent5">
                    <a:lumMod val="95000"/>
                    <a:lumOff val="5000"/>
                  </a:schemeClr>
                </a:solidFill>
                <a:latin typeface="Calibri" panose="020F0502020204030204" pitchFamily="34" charset="0"/>
                <a:cs typeface="Calibri" panose="020F0502020204030204" pitchFamily="34" charset="0"/>
              </a:rPr>
              <a:t>The Billing system is the most important function of the sales process in an organization</a:t>
            </a:r>
          </a:p>
          <a:p>
            <a:r>
              <a:rPr lang="en-US" sz="1600" dirty="0">
                <a:solidFill>
                  <a:schemeClr val="accent5">
                    <a:lumMod val="95000"/>
                    <a:lumOff val="5000"/>
                  </a:schemeClr>
                </a:solidFill>
                <a:latin typeface="Calibri" panose="020F0502020204030204" pitchFamily="34" charset="0"/>
                <a:cs typeface="Calibri" panose="020F0502020204030204" pitchFamily="34" charset="0"/>
              </a:rPr>
              <a:t> In recent times, billing system software has been prominent in helping businesses to improve efficiency in their business process.</a:t>
            </a:r>
            <a:endParaRPr lang="en-US" sz="1600" b="0" i="0" dirty="0">
              <a:solidFill>
                <a:schemeClr val="accent5">
                  <a:lumMod val="95000"/>
                  <a:lumOff val="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85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sz="half" idx="2"/>
          </p:nvPr>
        </p:nvSpPr>
        <p:spPr/>
        <p:txBody>
          <a:bodyPr/>
          <a:lstStyle/>
          <a:p>
            <a:pPr fontAlgn="base"/>
            <a:r>
              <a:rPr lang="en-US" dirty="0"/>
              <a:t>Accounting</a:t>
            </a:r>
          </a:p>
          <a:p>
            <a:pPr fontAlgn="base"/>
            <a:r>
              <a:rPr lang="en-US" dirty="0"/>
              <a:t>Legal</a:t>
            </a:r>
          </a:p>
          <a:p>
            <a:pPr fontAlgn="base"/>
            <a:r>
              <a:rPr lang="en-US" dirty="0"/>
              <a:t>SAAS (software-as-a-service)</a:t>
            </a:r>
          </a:p>
          <a:p>
            <a:pPr fontAlgn="base"/>
            <a:r>
              <a:rPr lang="en-US" dirty="0"/>
              <a:t>Retail</a:t>
            </a:r>
          </a:p>
          <a:p>
            <a:pPr fontAlgn="base"/>
            <a:r>
              <a:rPr lang="en-US" dirty="0"/>
              <a:t>Manufacturing</a:t>
            </a:r>
          </a:p>
          <a:p>
            <a:pPr fontAlgn="base"/>
            <a:r>
              <a:rPr lang="en-US" dirty="0"/>
              <a:t>Recurring billing</a:t>
            </a:r>
          </a:p>
          <a:p>
            <a:endParaRPr lang="en-IN" dirty="0"/>
          </a:p>
        </p:txBody>
      </p:sp>
    </p:spTree>
    <p:extLst>
      <p:ext uri="{BB962C8B-B14F-4D97-AF65-F5344CB8AC3E}">
        <p14:creationId xmlns:p14="http://schemas.microsoft.com/office/powerpoint/2010/main" val="352891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Hardware/software </a:t>
            </a:r>
            <a:br>
              <a:rPr lang="en-IN" dirty="0"/>
            </a:br>
            <a:r>
              <a:rPr lang="en-IN" dirty="0"/>
              <a:t>requirements</a:t>
            </a:r>
          </a:p>
        </p:txBody>
      </p:sp>
      <p:sp>
        <p:nvSpPr>
          <p:cNvPr id="3" name="Content Placeholder 2"/>
          <p:cNvSpPr>
            <a:spLocks noGrp="1"/>
          </p:cNvSpPr>
          <p:nvPr>
            <p:ph sz="half" idx="2"/>
          </p:nvPr>
        </p:nvSpPr>
        <p:spPr/>
        <p:txBody>
          <a:bodyPr/>
          <a:lstStyle/>
          <a:p>
            <a:pPr marL="285750" indent="-285750">
              <a:buFont typeface="Wingdings" panose="05000000000000000000" pitchFamily="2" charset="2"/>
              <a:buChar char="v"/>
            </a:pPr>
            <a:r>
              <a:rPr lang="en-IN" dirty="0">
                <a:latin typeface="Calibri" panose="020F0502020204030204" pitchFamily="34" charset="0"/>
                <a:cs typeface="Calibri" panose="020F0502020204030204" pitchFamily="34" charset="0"/>
              </a:rPr>
              <a:t>Hardware Requirements</a:t>
            </a:r>
          </a:p>
          <a:p>
            <a:pPr>
              <a:buFont typeface="+mj-lt"/>
              <a:buAutoNum type="romanLcPeriod"/>
            </a:pPr>
            <a:r>
              <a:rPr lang="en-IN" dirty="0">
                <a:latin typeface="Calibri" panose="020F0502020204030204" pitchFamily="34" charset="0"/>
                <a:cs typeface="Calibri" panose="020F0502020204030204" pitchFamily="34" charset="0"/>
              </a:rPr>
              <a:t>Windows version above 7</a:t>
            </a:r>
          </a:p>
          <a:p>
            <a:pPr>
              <a:buFont typeface="+mj-lt"/>
              <a:buAutoNum type="romanLcPeriod"/>
            </a:pPr>
            <a:r>
              <a:rPr lang="en-IN" dirty="0">
                <a:latin typeface="Calibri" panose="020F0502020204030204" pitchFamily="34" charset="0"/>
                <a:cs typeface="Calibri" panose="020F0502020204030204" pitchFamily="34" charset="0"/>
              </a:rPr>
              <a:t>8GB RAM</a:t>
            </a:r>
          </a:p>
          <a:p>
            <a:pPr>
              <a:buFont typeface="+mj-lt"/>
              <a:buAutoNum type="romanLcPeriod"/>
            </a:pPr>
            <a:r>
              <a:rPr lang="en-IN" dirty="0">
                <a:latin typeface="Calibri" panose="020F0502020204030204" pitchFamily="34" charset="0"/>
                <a:cs typeface="Calibri" panose="020F0502020204030204" pitchFamily="34" charset="0"/>
              </a:rPr>
              <a:t>1.2GHz Processor</a:t>
            </a:r>
          </a:p>
          <a:p>
            <a:pPr>
              <a:buFont typeface="+mj-lt"/>
              <a:buAutoNum type="romanLcPeriod"/>
            </a:pPr>
            <a:r>
              <a:rPr lang="en-IN" dirty="0">
                <a:latin typeface="Calibri" panose="020F0502020204030204" pitchFamily="34" charset="0"/>
                <a:cs typeface="Calibri" panose="020F0502020204030204" pitchFamily="34" charset="0"/>
              </a:rPr>
              <a:t>Intel i5</a:t>
            </a:r>
          </a:p>
          <a:p>
            <a:pPr marL="285750" indent="-285750">
              <a:buFont typeface="Wingdings" panose="05000000000000000000" pitchFamily="2" charset="2"/>
              <a:buChar char="v"/>
            </a:pPr>
            <a:r>
              <a:rPr lang="en-IN" dirty="0">
                <a:latin typeface="Calibri" panose="020F0502020204030204" pitchFamily="34" charset="0"/>
                <a:cs typeface="Calibri" panose="020F0502020204030204" pitchFamily="34" charset="0"/>
              </a:rPr>
              <a:t>Software Requirements</a:t>
            </a:r>
          </a:p>
          <a:p>
            <a:pPr>
              <a:buFont typeface="+mj-lt"/>
              <a:buAutoNum type="romanLcPeriod"/>
            </a:pPr>
            <a:r>
              <a:rPr lang="en-IN" dirty="0">
                <a:latin typeface="Calibri" panose="020F0502020204030204" pitchFamily="34" charset="0"/>
                <a:cs typeface="Calibri" panose="020F0502020204030204" pitchFamily="34" charset="0"/>
              </a:rPr>
              <a:t>Python Libraries</a:t>
            </a:r>
          </a:p>
          <a:p>
            <a:pPr>
              <a:buFont typeface="+mj-lt"/>
              <a:buAutoNum type="romanLcPeriod"/>
            </a:pPr>
            <a:r>
              <a:rPr lang="en-IN" dirty="0">
                <a:latin typeface="Calibri" panose="020F0502020204030204" pitchFamily="34" charset="0"/>
                <a:cs typeface="Calibri" panose="020F0502020204030204" pitchFamily="34" charset="0"/>
              </a:rPr>
              <a:t>Visual Studio code</a:t>
            </a:r>
          </a:p>
          <a:p>
            <a:pPr>
              <a:buFont typeface="+mj-lt"/>
              <a:buAutoNum type="romanLcPeriod"/>
            </a:pPr>
            <a:r>
              <a:rPr lang="en-US" dirty="0">
                <a:latin typeface="Calibri" panose="020F0502020204030204" pitchFamily="34" charset="0"/>
                <a:cs typeface="Calibri" panose="020F0502020204030204" pitchFamily="34" charset="0"/>
              </a:rPr>
              <a:t>Latex, Texmaker</a:t>
            </a:r>
          </a:p>
          <a:p>
            <a:pPr>
              <a:buFont typeface="+mj-lt"/>
              <a:buAutoNum type="romanLcPeriod"/>
            </a:pPr>
            <a:r>
              <a:rPr lang="en-US" dirty="0">
                <a:latin typeface="Calibri" panose="020F0502020204030204" pitchFamily="34" charset="0"/>
                <a:cs typeface="Calibri" panose="020F0502020204030204" pitchFamily="34" charset="0"/>
              </a:rPr>
              <a:t>Mitex Console</a:t>
            </a:r>
            <a:endParaRPr lang="en-IN" dirty="0">
              <a:latin typeface="Calibri" panose="020F0502020204030204" pitchFamily="34" charset="0"/>
              <a:cs typeface="Calibri" panose="020F0502020204030204" pitchFamily="34" charset="0"/>
            </a:endParaRPr>
          </a:p>
          <a:p>
            <a:pPr>
              <a:buFont typeface="+mj-lt"/>
              <a:buAutoNum type="romanLcPeriod"/>
            </a:pPr>
            <a:endParaRPr lang="en-IN" dirty="0"/>
          </a:p>
        </p:txBody>
      </p:sp>
    </p:spTree>
    <p:extLst>
      <p:ext uri="{BB962C8B-B14F-4D97-AF65-F5344CB8AC3E}">
        <p14:creationId xmlns:p14="http://schemas.microsoft.com/office/powerpoint/2010/main" val="56728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Coding</a:t>
            </a:r>
          </a:p>
        </p:txBody>
      </p:sp>
      <p:pic>
        <p:nvPicPr>
          <p:cNvPr id="7" name="Content Placeholder 6">
            <a:extLst>
              <a:ext uri="{FF2B5EF4-FFF2-40B4-BE49-F238E27FC236}">
                <a16:creationId xmlns:a16="http://schemas.microsoft.com/office/drawing/2014/main" id="{38494174-BBEE-4C17-A9DA-081D48426CD0}"/>
              </a:ext>
            </a:extLst>
          </p:cNvPr>
          <p:cNvPicPr>
            <a:picLocks noGrp="1" noChangeAspect="1"/>
          </p:cNvPicPr>
          <p:nvPr>
            <p:ph sz="half" idx="2"/>
          </p:nvPr>
        </p:nvPicPr>
        <p:blipFill>
          <a:blip r:embed="rId2"/>
          <a:stretch>
            <a:fillRect/>
          </a:stretch>
        </p:blipFill>
        <p:spPr>
          <a:xfrm>
            <a:off x="5404833" y="1004548"/>
            <a:ext cx="5973009" cy="4848902"/>
          </a:xfrm>
        </p:spPr>
      </p:pic>
    </p:spTree>
    <p:extLst>
      <p:ext uri="{BB962C8B-B14F-4D97-AF65-F5344CB8AC3E}">
        <p14:creationId xmlns:p14="http://schemas.microsoft.com/office/powerpoint/2010/main" val="22604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0B7F29A-36C3-4FA3-BDDB-73E0BE501B0B}"/>
              </a:ext>
            </a:extLst>
          </p:cNvPr>
          <p:cNvSpPr>
            <a:spLocks noGrp="1"/>
          </p:cNvSpPr>
          <p:nvPr>
            <p:ph sz="half" idx="2"/>
          </p:nvPr>
        </p:nvSpPr>
        <p:spPr/>
        <p:txBody>
          <a:bodyPr/>
          <a:lstStyle/>
          <a:p>
            <a:endParaRPr lang="en-US" dirty="0"/>
          </a:p>
        </p:txBody>
      </p:sp>
      <p:pic>
        <p:nvPicPr>
          <p:cNvPr id="6" name="Content Placeholder 5">
            <a:extLst>
              <a:ext uri="{FF2B5EF4-FFF2-40B4-BE49-F238E27FC236}">
                <a16:creationId xmlns:a16="http://schemas.microsoft.com/office/drawing/2014/main" id="{821DC23C-7C0A-4DE8-AFAE-6FCEF23561E1}"/>
              </a:ext>
            </a:extLst>
          </p:cNvPr>
          <p:cNvPicPr>
            <a:picLocks/>
          </p:cNvPicPr>
          <p:nvPr/>
        </p:nvPicPr>
        <p:blipFill>
          <a:blip r:embed="rId2"/>
          <a:stretch>
            <a:fillRect/>
          </a:stretch>
        </p:blipFill>
        <p:spPr>
          <a:xfrm>
            <a:off x="5698001" y="1052944"/>
            <a:ext cx="5736826" cy="4142509"/>
          </a:xfrm>
          <a:prstGeom prst="rect">
            <a:avLst/>
          </a:prstGeom>
        </p:spPr>
      </p:pic>
      <p:pic>
        <p:nvPicPr>
          <p:cNvPr id="8" name="Picture 7">
            <a:extLst>
              <a:ext uri="{FF2B5EF4-FFF2-40B4-BE49-F238E27FC236}">
                <a16:creationId xmlns:a16="http://schemas.microsoft.com/office/drawing/2014/main" id="{E6E15216-1BD2-401F-AB3A-290AD9445B67}"/>
              </a:ext>
            </a:extLst>
          </p:cNvPr>
          <p:cNvPicPr/>
          <p:nvPr/>
        </p:nvPicPr>
        <p:blipFill>
          <a:blip r:embed="rId3"/>
          <a:stretch>
            <a:fillRect/>
          </a:stretch>
        </p:blipFill>
        <p:spPr>
          <a:xfrm>
            <a:off x="722543" y="1052944"/>
            <a:ext cx="4905554" cy="4142509"/>
          </a:xfrm>
          <a:prstGeom prst="rect">
            <a:avLst/>
          </a:prstGeom>
        </p:spPr>
      </p:pic>
    </p:spTree>
    <p:extLst>
      <p:ext uri="{BB962C8B-B14F-4D97-AF65-F5344CB8AC3E}">
        <p14:creationId xmlns:p14="http://schemas.microsoft.com/office/powerpoint/2010/main" val="140119458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2989</TotalTime>
  <Words>813</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Gilroy</vt:lpstr>
      <vt:lpstr>Times New Roman</vt:lpstr>
      <vt:lpstr>Wingdings</vt:lpstr>
      <vt:lpstr>RetrospectVTI</vt:lpstr>
      <vt:lpstr>Presentation on  “Sweet Shop Billing System”</vt:lpstr>
      <vt:lpstr>abstarct</vt:lpstr>
      <vt:lpstr>introduction</vt:lpstr>
      <vt:lpstr>Literature survey</vt:lpstr>
      <vt:lpstr>methodology</vt:lpstr>
      <vt:lpstr>Applications</vt:lpstr>
      <vt:lpstr>Hardware/software  requirements</vt:lpstr>
      <vt:lpstr>Coding</vt:lpstr>
      <vt:lpstr>PowerPoint Presentation</vt:lpstr>
      <vt:lpstr>PowerPoint Presentation</vt:lpstr>
      <vt:lpstr>PowerPoint Presentation</vt:lpstr>
      <vt:lpstr>IMPLEMENTATION OF CODING</vt:lpstr>
      <vt:lpstr>flowchart</vt:lpstr>
      <vt:lpstr>Plan work</vt:lpstr>
      <vt:lpstr>Conclusion and future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“Sweet Shop Billing System”</dc:title>
  <dc:creator>Windows User</dc:creator>
  <cp:lastModifiedBy>madhujapatil81@outlook.com</cp:lastModifiedBy>
  <cp:revision>26</cp:revision>
  <dcterms:created xsi:type="dcterms:W3CDTF">2023-02-25T06:52:02Z</dcterms:created>
  <dcterms:modified xsi:type="dcterms:W3CDTF">2023-04-26T16:49:21Z</dcterms:modified>
</cp:coreProperties>
</file>