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9" r:id="rId4"/>
    <p:sldId id="260" r:id="rId5"/>
    <p:sldId id="261" r:id="rId6"/>
    <p:sldId id="262" r:id="rId7"/>
    <p:sldId id="263" r:id="rId8"/>
    <p:sldId id="265"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2A2CEE-179E-44C1-A3B1-1B1B63A8D657}" type="datetimeFigureOut">
              <a:rPr lang="en-US" smtClean="0"/>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99F18-53EE-40FE-9ED8-99FFA62032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solidFill>
                <a:srgbClr val="FF0000"/>
              </a:solidFill>
            </a:endParaRPr>
          </a:p>
        </p:txBody>
      </p:sp>
      <p:sp>
        <p:nvSpPr>
          <p:cNvPr id="4" name="Slide Number Placeholder 3"/>
          <p:cNvSpPr>
            <a:spLocks noGrp="1"/>
          </p:cNvSpPr>
          <p:nvPr>
            <p:ph type="sldNum" sz="quarter" idx="10"/>
          </p:nvPr>
        </p:nvSpPr>
        <p:spPr/>
        <p:txBody>
          <a:bodyPr/>
          <a:lstStyle/>
          <a:p>
            <a:fld id="{59199F18-53EE-40FE-9ED8-99FFA62032D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10/4/2021</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10/4/2021</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10/4/2021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10/4/2021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SUBMITTED BY</a:t>
            </a:r>
          </a:p>
          <a:p>
            <a:r>
              <a:rPr lang="en-US" dirty="0" smtClean="0"/>
              <a:t>TANUJA PATIL</a:t>
            </a:r>
          </a:p>
          <a:p>
            <a:endParaRPr lang="en-US" dirty="0"/>
          </a:p>
        </p:txBody>
      </p:sp>
      <p:sp>
        <p:nvSpPr>
          <p:cNvPr id="2" name="Title 1"/>
          <p:cNvSpPr>
            <a:spLocks noGrp="1"/>
          </p:cNvSpPr>
          <p:nvPr>
            <p:ph type="ctrTitle"/>
          </p:nvPr>
        </p:nvSpPr>
        <p:spPr/>
        <p:txBody>
          <a:bodyPr/>
          <a:lstStyle/>
          <a:p>
            <a:r>
              <a:rPr lang="en-US" dirty="0" smtClean="0"/>
              <a:t>PROJECT NAME:</a:t>
            </a:r>
            <a:br>
              <a:rPr lang="en-US" dirty="0" smtClean="0"/>
            </a:br>
            <a:r>
              <a:rPr lang="en-US" dirty="0" smtClean="0"/>
              <a:t>CAR PRICE PREDICTION</a:t>
            </a: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743200" y="-381000"/>
            <a:ext cx="2929890" cy="228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Company column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885950" y="1828800"/>
            <a:ext cx="5372100" cy="43005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Name column</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252662" y="2643187"/>
            <a:ext cx="4638675" cy="2333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lstStyle/>
          <a:p>
            <a:r>
              <a:rPr lang="en-US" dirty="0" smtClean="0"/>
              <a:t>Fuel column</a:t>
            </a:r>
            <a:endParaRPr lang="en-US"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381000" y="762000"/>
            <a:ext cx="8153399" cy="22860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33400" y="2971800"/>
            <a:ext cx="8229600" cy="3429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533400"/>
          </a:xfrm>
        </p:spPr>
        <p:txBody>
          <a:bodyPr>
            <a:normAutofit fontScale="90000"/>
          </a:bodyPr>
          <a:lstStyle/>
          <a:p>
            <a:r>
              <a:rPr lang="en-US" dirty="0" err="1" smtClean="0"/>
              <a:t>Num_Of_owners</a:t>
            </a:r>
            <a:r>
              <a:rPr lang="en-US" dirty="0" smtClean="0"/>
              <a:t> column</a:t>
            </a:r>
            <a:endParaRPr lang="en-US" dirty="0"/>
          </a:p>
        </p:txBody>
      </p:sp>
      <p:pic>
        <p:nvPicPr>
          <p:cNvPr id="7171" name="Picture 3"/>
          <p:cNvPicPr>
            <a:picLocks noGrp="1" noChangeAspect="1" noChangeArrowheads="1"/>
          </p:cNvPicPr>
          <p:nvPr>
            <p:ph idx="1"/>
          </p:nvPr>
        </p:nvPicPr>
        <p:blipFill>
          <a:blip r:embed="rId2" cstate="print"/>
          <a:srcRect/>
          <a:stretch>
            <a:fillRect/>
          </a:stretch>
        </p:blipFill>
        <p:spPr bwMode="auto">
          <a:xfrm>
            <a:off x="304800" y="609600"/>
            <a:ext cx="7162800" cy="1943100"/>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0" y="2667001"/>
            <a:ext cx="8629650"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Driven_kilometers</a:t>
            </a:r>
            <a:r>
              <a:rPr lang="en-US" dirty="0" smtClean="0"/>
              <a:t> column</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52400" y="1828800"/>
            <a:ext cx="8610600" cy="3733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Transmission column</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604962" y="1657350"/>
            <a:ext cx="5934075" cy="43053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Location column</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0" y="2643187"/>
            <a:ext cx="9144000" cy="33766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Year column</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2685143" y="1524000"/>
            <a:ext cx="3773714" cy="457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Price column</a:t>
            </a: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219200" y="2624137"/>
            <a:ext cx="5495925" cy="30146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 on price column</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295400" y="2590800"/>
            <a:ext cx="6172199" cy="3124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sz="4400" b="1" dirty="0" smtClean="0">
                <a:latin typeface="Times New Roman" pitchFamily="18" charset="0"/>
                <a:ea typeface="Calibri" pitchFamily="34" charset="0"/>
                <a:cs typeface="Times New Roman" pitchFamily="18" charset="0"/>
              </a:rPr>
              <a:t>INTRODUCTION</a:t>
            </a:r>
            <a:r>
              <a:rPr lang="en-US" sz="1400" dirty="0" smtClean="0">
                <a:latin typeface="Arial" pitchFamily="34" charset="0"/>
                <a:cs typeface="Arial" pitchFamily="34" charset="0"/>
              </a:rPr>
              <a:t/>
            </a:r>
            <a:br>
              <a:rPr lang="en-US" sz="1400" dirty="0" smtClean="0">
                <a:latin typeface="Arial" pitchFamily="34" charset="0"/>
                <a:cs typeface="Arial" pitchFamily="34" charset="0"/>
              </a:rPr>
            </a:br>
            <a:endParaRPr lang="en-US" dirty="0"/>
          </a:p>
        </p:txBody>
      </p:sp>
      <p:sp>
        <p:nvSpPr>
          <p:cNvPr id="39937" name="Rectangle 1"/>
          <p:cNvSpPr>
            <a:spLocks noGrp="1" noChangeArrowheads="1"/>
          </p:cNvSpPr>
          <p:nvPr>
            <p:ph idx="1"/>
          </p:nvPr>
        </p:nvSpPr>
        <p:spPr bwMode="auto">
          <a:xfrm>
            <a:off x="457200" y="1154742"/>
            <a:ext cx="76962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7200" eaLnBrk="0" fontAlgn="base" hangingPunct="0">
              <a:spcBef>
                <a:spcPct val="0"/>
              </a:spcBef>
              <a:spcAft>
                <a:spcPct val="0"/>
              </a:spcAft>
            </a:pPr>
            <a:r>
              <a:rPr lang="en-US" sz="1800" dirty="0" smtClean="0">
                <a:solidFill>
                  <a:srgbClr val="FFFF00"/>
                </a:solidFill>
                <a:latin typeface="Times New Roman" pitchFamily="18" charset="0"/>
                <a:ea typeface="Calibri" pitchFamily="34" charset="0"/>
                <a:cs typeface="Times New Roman" pitchFamily="18" charset="0"/>
              </a:rPr>
              <a:t>Determining </a:t>
            </a:r>
            <a:r>
              <a:rPr lang="en-US" sz="1800" dirty="0" smtClean="0">
                <a:solidFill>
                  <a:srgbClr val="FFFF00"/>
                </a:solidFill>
                <a:latin typeface="Times New Roman" pitchFamily="18" charset="0"/>
                <a:ea typeface="Calibri" pitchFamily="34" charset="0"/>
                <a:cs typeface="Times New Roman" pitchFamily="18" charset="0"/>
              </a:rPr>
              <a:t>whether the listed price of a used car is a challenging task, due to the many factors that drive a used vehicle</a:t>
            </a:r>
            <a:r>
              <a:rPr lang="en-US" sz="1800" dirty="0" smtClean="0">
                <a:solidFill>
                  <a:srgbClr val="FFFF00"/>
                </a:solidFill>
                <a:latin typeface="Calibri"/>
                <a:ea typeface="Calibri" pitchFamily="34" charset="0"/>
                <a:cs typeface="Times New Roman" pitchFamily="18" charset="0"/>
              </a:rPr>
              <a:t>’</a:t>
            </a:r>
            <a:r>
              <a:rPr lang="en-US" sz="1800" dirty="0" smtClean="0">
                <a:solidFill>
                  <a:srgbClr val="FFFF00"/>
                </a:solidFill>
                <a:latin typeface="Times New Roman" pitchFamily="18" charset="0"/>
                <a:ea typeface="Calibri" pitchFamily="34" charset="0"/>
                <a:cs typeface="Times New Roman" pitchFamily="18" charset="0"/>
              </a:rPr>
              <a:t>s price on the market. The focus of this project is developing machine learning models that can accurately predict the price of a used car based on its features, in order to make informed purchases.</a:t>
            </a:r>
            <a:endParaRPr lang="en-US" sz="800" dirty="0" smtClean="0">
              <a:solidFill>
                <a:srgbClr val="FFFF00"/>
              </a:solidFill>
              <a:latin typeface="Arial" pitchFamily="34" charset="0"/>
              <a:cs typeface="Arial" pitchFamily="34" charset="0"/>
            </a:endParaRPr>
          </a:p>
          <a:p>
            <a:pPr lvl="0" indent="457200" eaLnBrk="0" fontAlgn="base" hangingPunct="0">
              <a:spcBef>
                <a:spcPct val="0"/>
              </a:spcBef>
              <a:spcAft>
                <a:spcPct val="0"/>
              </a:spcAft>
            </a:pPr>
            <a:r>
              <a:rPr lang="en-US" sz="1800" dirty="0" smtClean="0">
                <a:solidFill>
                  <a:srgbClr val="FFFF00"/>
                </a:solidFill>
                <a:latin typeface="Times New Roman" pitchFamily="18" charset="0"/>
                <a:ea typeface="Calibri" pitchFamily="34" charset="0"/>
                <a:cs typeface="Times New Roman" pitchFamily="18" charset="0"/>
              </a:rPr>
              <a:t>In this project  ,various learning methods on a dataset consisting of the sale prices of different makes and models are implemented and </a:t>
            </a:r>
            <a:r>
              <a:rPr lang="en-US" sz="1800" dirty="0" err="1" smtClean="0">
                <a:solidFill>
                  <a:srgbClr val="FFFF00"/>
                </a:solidFill>
                <a:latin typeface="Times New Roman" pitchFamily="18" charset="0"/>
                <a:ea typeface="Calibri" pitchFamily="34" charset="0"/>
                <a:cs typeface="Times New Roman" pitchFamily="18" charset="0"/>
              </a:rPr>
              <a:t>evalutaed</a:t>
            </a:r>
            <a:r>
              <a:rPr lang="en-US" sz="1800" dirty="0" smtClean="0">
                <a:solidFill>
                  <a:srgbClr val="FFFF00"/>
                </a:solidFill>
                <a:latin typeface="Times New Roman" pitchFamily="18" charset="0"/>
                <a:ea typeface="Calibri" pitchFamily="34" charset="0"/>
                <a:cs typeface="Times New Roman" pitchFamily="18" charset="0"/>
              </a:rPr>
              <a:t> . We will compare the performance of various machine learning algorithms like Linear Regression, Ridge Regression, Lasso </a:t>
            </a:r>
            <a:r>
              <a:rPr lang="en-US" sz="1800" dirty="0" err="1" smtClean="0">
                <a:solidFill>
                  <a:srgbClr val="FFFF00"/>
                </a:solidFill>
                <a:latin typeface="Times New Roman" pitchFamily="18" charset="0"/>
                <a:ea typeface="Calibri" pitchFamily="34" charset="0"/>
                <a:cs typeface="Times New Roman" pitchFamily="18" charset="0"/>
              </a:rPr>
              <a:t>gression</a:t>
            </a:r>
            <a:r>
              <a:rPr lang="en-US" sz="1800" dirty="0" smtClean="0">
                <a:solidFill>
                  <a:srgbClr val="FFFF00"/>
                </a:solidFill>
                <a:latin typeface="Times New Roman" pitchFamily="18" charset="0"/>
                <a:ea typeface="Calibri" pitchFamily="34" charset="0"/>
                <a:cs typeface="Times New Roman" pitchFamily="18" charset="0"/>
              </a:rPr>
              <a:t>, Decision Tree </a:t>
            </a:r>
            <a:r>
              <a:rPr lang="en-US" sz="1800" dirty="0" err="1" smtClean="0">
                <a:solidFill>
                  <a:srgbClr val="FFFF00"/>
                </a:solidFill>
                <a:latin typeface="Times New Roman" pitchFamily="18" charset="0"/>
                <a:ea typeface="Calibri" pitchFamily="34" charset="0"/>
                <a:cs typeface="Times New Roman" pitchFamily="18" charset="0"/>
              </a:rPr>
              <a:t>Regressor</a:t>
            </a:r>
            <a:r>
              <a:rPr lang="en-US" sz="1800" dirty="0" smtClean="0">
                <a:solidFill>
                  <a:srgbClr val="FFFF00"/>
                </a:solidFill>
                <a:latin typeface="Times New Roman" pitchFamily="18" charset="0"/>
                <a:ea typeface="Calibri" pitchFamily="34" charset="0"/>
                <a:cs typeface="Times New Roman" pitchFamily="18" charset="0"/>
              </a:rPr>
              <a:t> ,</a:t>
            </a:r>
            <a:r>
              <a:rPr lang="en-US" sz="1800" dirty="0" err="1" smtClean="0">
                <a:solidFill>
                  <a:srgbClr val="FFFF00"/>
                </a:solidFill>
                <a:latin typeface="Times New Roman" pitchFamily="18" charset="0"/>
                <a:ea typeface="Calibri" pitchFamily="34" charset="0"/>
                <a:cs typeface="Times New Roman" pitchFamily="18" charset="0"/>
              </a:rPr>
              <a:t>RandomForestRegressor</a:t>
            </a:r>
            <a:r>
              <a:rPr lang="en-US" sz="1800" dirty="0" smtClean="0">
                <a:solidFill>
                  <a:srgbClr val="FFFF00"/>
                </a:solidFill>
                <a:latin typeface="Times New Roman" pitchFamily="18" charset="0"/>
                <a:ea typeface="Calibri" pitchFamily="34" charset="0"/>
                <a:cs typeface="Times New Roman" pitchFamily="18" charset="0"/>
              </a:rPr>
              <a:t> and choose the best out of it. 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 User Interface has also been developed which acquires input from any user and displays the Price of a car according to user</a:t>
            </a:r>
            <a:r>
              <a:rPr lang="en-US" sz="1800" dirty="0" smtClean="0">
                <a:solidFill>
                  <a:srgbClr val="FFFF00"/>
                </a:solidFill>
                <a:latin typeface="Calibri"/>
                <a:ea typeface="Calibri" pitchFamily="34" charset="0"/>
                <a:cs typeface="Times New Roman" pitchFamily="18" charset="0"/>
              </a:rPr>
              <a:t>’</a:t>
            </a:r>
            <a:r>
              <a:rPr lang="en-US" sz="1800" dirty="0" smtClean="0">
                <a:solidFill>
                  <a:srgbClr val="FFFF00"/>
                </a:solidFill>
                <a:latin typeface="Times New Roman" pitchFamily="18" charset="0"/>
                <a:ea typeface="Calibri" pitchFamily="34" charset="0"/>
                <a:cs typeface="Times New Roman" pitchFamily="18" charset="0"/>
              </a:rPr>
              <a:t>s inputs.</a:t>
            </a:r>
            <a:endParaRPr lang="en-US" sz="800" dirty="0" smtClean="0">
              <a:solidFill>
                <a:srgbClr val="FFFF00"/>
              </a:solidFill>
              <a:latin typeface="Arial" pitchFamily="34" charset="0"/>
              <a:cs typeface="Arial" pitchFamily="34" charset="0"/>
            </a:endParaRPr>
          </a:p>
          <a:p>
            <a:pPr lvl="0" indent="457200" eaLnBrk="0" fontAlgn="base" hangingPunct="0">
              <a:spcBef>
                <a:spcPct val="0"/>
              </a:spcBef>
              <a:spcAft>
                <a:spcPct val="0"/>
              </a:spcAft>
            </a:pPr>
            <a:endParaRPr lang="en-US" sz="1800" dirty="0" smtClean="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 on </a:t>
            </a:r>
            <a:r>
              <a:rPr lang="en-US" dirty="0" err="1" smtClean="0"/>
              <a:t>Driven_kilometers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52462" y="2409824"/>
            <a:ext cx="7839075" cy="35337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 on year column</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762000" y="2328862"/>
            <a:ext cx="7848600" cy="37671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 on </a:t>
            </a:r>
            <a:r>
              <a:rPr lang="en-US" dirty="0" err="1" smtClean="0"/>
              <a:t>Num_of_owners</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990601" y="1524000"/>
            <a:ext cx="7391400" cy="4572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Filling missing values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2300287"/>
            <a:ext cx="7924800" cy="364331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Stastical</a:t>
            </a:r>
            <a:r>
              <a:rPr lang="en-US" dirty="0" smtClean="0"/>
              <a:t> Summary</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09600" y="2514600"/>
            <a:ext cx="7696200" cy="3429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Distplot</a:t>
            </a:r>
            <a:endParaRPr 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985837" y="1900237"/>
            <a:ext cx="7172325" cy="38195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Encoding</a:t>
            </a: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457200" y="2611906"/>
            <a:ext cx="8229600" cy="239618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838200" y="2209800"/>
            <a:ext cx="7315200" cy="2819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Dropping columns and </a:t>
            </a:r>
            <a:r>
              <a:rPr lang="en-US" dirty="0" err="1" smtClean="0"/>
              <a:t>concat</a:t>
            </a:r>
            <a:r>
              <a:rPr lang="en-US" dirty="0" smtClean="0"/>
              <a:t> new columns</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457200" y="2305812"/>
            <a:ext cx="8229600" cy="300837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Dropped unnecessary columns</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609600" y="3014663"/>
            <a:ext cx="7924800" cy="14811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Importing all necessary libraries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304800" y="1447800"/>
            <a:ext cx="8686800" cy="4343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Separate input columns and target columns</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457200" y="2286000"/>
            <a:ext cx="6553200" cy="14668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a:t>
            </a:r>
            <a:r>
              <a:rPr lang="en-US" dirty="0" err="1" smtClean="0"/>
              <a:t>scaler</a:t>
            </a:r>
            <a:endParaRPr lang="en-US" dirty="0"/>
          </a:p>
        </p:txBody>
      </p:sp>
      <p:sp>
        <p:nvSpPr>
          <p:cNvPr id="4" name="Content Placeholder 3"/>
          <p:cNvSpPr>
            <a:spLocks noGrp="1"/>
          </p:cNvSpPr>
          <p:nvPr>
            <p:ph idx="1"/>
          </p:nvPr>
        </p:nvSpPr>
        <p:spPr/>
        <p:txBody>
          <a:bodyPr/>
          <a:lstStyle/>
          <a:p>
            <a:endParaRPr lang="en-US"/>
          </a:p>
        </p:txBody>
      </p:sp>
      <p:pic>
        <p:nvPicPr>
          <p:cNvPr id="8193" name="Picture 1"/>
          <p:cNvPicPr>
            <a:picLocks noChangeAspect="1" noChangeArrowheads="1"/>
          </p:cNvPicPr>
          <p:nvPr/>
        </p:nvPicPr>
        <p:blipFill>
          <a:blip r:embed="rId2" cstate="print"/>
          <a:srcRect/>
          <a:stretch>
            <a:fillRect/>
          </a:stretch>
        </p:blipFill>
        <p:spPr bwMode="auto">
          <a:xfrm>
            <a:off x="233363" y="1395413"/>
            <a:ext cx="8677275" cy="40671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Train_Test_Split</a:t>
            </a:r>
            <a:endParaRPr lang="en-US"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533400" y="2133600"/>
            <a:ext cx="7972425" cy="3429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Fit and Predict data </a:t>
            </a:r>
            <a:endParaRPr lang="en-US" dirty="0"/>
          </a:p>
        </p:txBody>
      </p:sp>
      <p:pic>
        <p:nvPicPr>
          <p:cNvPr id="6145" name="Picture 1"/>
          <p:cNvPicPr>
            <a:picLocks noGrp="1" noChangeAspect="1" noChangeArrowheads="1"/>
          </p:cNvPicPr>
          <p:nvPr>
            <p:ph idx="1"/>
          </p:nvPr>
        </p:nvPicPr>
        <p:blipFill>
          <a:blip r:embed="rId2" cstate="print"/>
          <a:srcRect/>
          <a:stretch>
            <a:fillRect/>
          </a:stretch>
        </p:blipFill>
        <p:spPr bwMode="auto">
          <a:xfrm>
            <a:off x="914400" y="1524000"/>
            <a:ext cx="7391400" cy="5029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HyperParameterTunning</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914400" y="1719262"/>
            <a:ext cx="6967537" cy="41814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a:stretch>
            <a:fillRect/>
          </a:stretch>
        </p:blipFill>
        <p:spPr bwMode="auto">
          <a:xfrm>
            <a:off x="381000" y="2209800"/>
            <a:ext cx="7924800" cy="304799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object file of best model</a:t>
            </a:r>
            <a:endParaRPr lang="en-US" dirty="0"/>
          </a:p>
        </p:txBody>
      </p:sp>
      <p:sp>
        <p:nvSpPr>
          <p:cNvPr id="4" name="Content Placeholder 3"/>
          <p:cNvSpPr>
            <a:spLocks noGrp="1"/>
          </p:cNvSpPr>
          <p:nvPr>
            <p:ph idx="1"/>
          </p:nvPr>
        </p:nvSpPr>
        <p:spPr/>
        <p:txBody>
          <a:bodyPr/>
          <a:lstStyle/>
          <a:p>
            <a:endParaRPr lang="en-US"/>
          </a:p>
        </p:txBody>
      </p:sp>
      <p:pic>
        <p:nvPicPr>
          <p:cNvPr id="3073" name="Picture 1"/>
          <p:cNvPicPr>
            <a:picLocks noChangeAspect="1" noChangeArrowheads="1"/>
          </p:cNvPicPr>
          <p:nvPr/>
        </p:nvPicPr>
        <p:blipFill>
          <a:blip r:embed="rId2" cstate="print"/>
          <a:srcRect/>
          <a:stretch>
            <a:fillRect/>
          </a:stretch>
        </p:blipFill>
        <p:spPr bwMode="auto">
          <a:xfrm>
            <a:off x="1681163" y="2166938"/>
            <a:ext cx="5781675" cy="25241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0" indent="457200" algn="ctr" eaLnBrk="0" fontAlgn="base" hangingPunct="0">
              <a:spcBef>
                <a:spcPct val="0"/>
              </a:spcBef>
              <a:spcAft>
                <a:spcPct val="0"/>
              </a:spcAft>
              <a:buClrTx/>
              <a:buSzTx/>
              <a:buNone/>
            </a:pPr>
            <a:r>
              <a:rPr lang="en-US" sz="2800" dirty="0" smtClean="0">
                <a:solidFill>
                  <a:srgbClr val="FFFF00"/>
                </a:solidFill>
                <a:latin typeface="Calibri" pitchFamily="34" charset="0"/>
                <a:ea typeface="Calibri" pitchFamily="34" charset="0"/>
                <a:cs typeface="Times New Roman" pitchFamily="18" charset="0"/>
              </a:rPr>
              <a:t>The </a:t>
            </a:r>
            <a:r>
              <a:rPr lang="en-US" sz="2800" dirty="0" smtClean="0">
                <a:solidFill>
                  <a:srgbClr val="FFFF00"/>
                </a:solidFill>
                <a:latin typeface="Calibri" pitchFamily="34" charset="0"/>
                <a:ea typeface="Calibri" pitchFamily="34" charset="0"/>
                <a:cs typeface="Times New Roman" pitchFamily="18" charset="0"/>
              </a:rPr>
              <a:t>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a:t>
            </a:r>
            <a:endParaRPr lang="en-US" sz="1600" dirty="0" smtClean="0">
              <a:solidFill>
                <a:srgbClr val="FFFF00"/>
              </a:solidFill>
              <a:latin typeface="Arial" pitchFamily="34" charset="0"/>
              <a:cs typeface="Arial" pitchFamily="34" charset="0"/>
            </a:endParaRPr>
          </a:p>
          <a:p>
            <a:pPr marL="0" lvl="0" indent="457200" algn="ctr" eaLnBrk="0" fontAlgn="base" hangingPunct="0">
              <a:spcBef>
                <a:spcPct val="0"/>
              </a:spcBef>
              <a:spcAft>
                <a:spcPct val="0"/>
              </a:spcAft>
              <a:buClrTx/>
              <a:buSzTx/>
              <a:buNone/>
            </a:pPr>
            <a:r>
              <a:rPr lang="en-US" sz="2800" dirty="0" smtClean="0">
                <a:solidFill>
                  <a:srgbClr val="FFFF00"/>
                </a:solidFill>
                <a:latin typeface="Calibri" pitchFamily="34" charset="0"/>
                <a:ea typeface="Calibri" pitchFamily="34" charset="0"/>
                <a:cs typeface="Times New Roman" pitchFamily="18" charset="0"/>
              </a:rPr>
              <a:t>In this project different regression algorithms are used, and </a:t>
            </a:r>
            <a:r>
              <a:rPr lang="en-US" sz="2800" dirty="0" err="1" smtClean="0">
                <a:solidFill>
                  <a:srgbClr val="FFFF00"/>
                </a:solidFill>
                <a:latin typeface="Calibri" pitchFamily="34" charset="0"/>
                <a:ea typeface="Calibri" pitchFamily="34" charset="0"/>
                <a:cs typeface="Times New Roman" pitchFamily="18" charset="0"/>
              </a:rPr>
              <a:t>RandomForestRegressor</a:t>
            </a:r>
            <a:r>
              <a:rPr lang="en-US" sz="2800" dirty="0" smtClean="0">
                <a:solidFill>
                  <a:srgbClr val="FFFF00"/>
                </a:solidFill>
                <a:latin typeface="Calibri" pitchFamily="34" charset="0"/>
                <a:ea typeface="Calibri" pitchFamily="34" charset="0"/>
                <a:cs typeface="Times New Roman" pitchFamily="18" charset="0"/>
              </a:rPr>
              <a:t> give high score so selected that one.</a:t>
            </a:r>
            <a:endParaRPr lang="en-US" sz="1600" dirty="0" smtClean="0">
              <a:solidFill>
                <a:srgbClr val="FFFF00"/>
              </a:solidFill>
              <a:latin typeface="Arial" pitchFamily="34" charset="0"/>
              <a:cs typeface="Arial" pitchFamily="34" charset="0"/>
            </a:endParaRPr>
          </a:p>
          <a:p>
            <a:pPr marL="0" lvl="0" indent="457200" eaLnBrk="0" fontAlgn="base" hangingPunct="0">
              <a:spcBef>
                <a:spcPct val="0"/>
              </a:spcBef>
              <a:spcAft>
                <a:spcPct val="0"/>
              </a:spcAft>
              <a:buClrTx/>
              <a:buSzTx/>
              <a:buNone/>
            </a:pPr>
            <a:endParaRPr lang="en-US" sz="4400" dirty="0" smtClean="0">
              <a:latin typeface="Arial" pitchFamily="34" charset="0"/>
              <a:cs typeface="Arial" pitchFamily="34" charset="0"/>
            </a:endParaRPr>
          </a:p>
          <a:p>
            <a:endParaRPr lang="en-US" dirty="0"/>
          </a:p>
        </p:txBody>
      </p:sp>
      <p:sp>
        <p:nvSpPr>
          <p:cNvPr id="3" name="Title 2"/>
          <p:cNvSpPr>
            <a:spLocks noGrp="1"/>
          </p:cNvSpPr>
          <p:nvPr>
            <p:ph type="title"/>
          </p:nvPr>
        </p:nvSpPr>
        <p:spPr/>
        <p:txBody>
          <a:bodyPr>
            <a:normAutofit fontScale="90000"/>
          </a:bodyPr>
          <a:lstStyle/>
          <a:p>
            <a:pPr lvl="0"/>
            <a:r>
              <a:rPr lang="en-US" sz="4400" dirty="0" smtClean="0">
                <a:latin typeface="Calibri" pitchFamily="34" charset="0"/>
                <a:ea typeface="Calibri" pitchFamily="34" charset="0"/>
                <a:cs typeface="Times New Roman" pitchFamily="18" charset="0"/>
              </a:rPr>
              <a:t>                      </a:t>
            </a:r>
            <a:r>
              <a:rPr lang="en-US" sz="4400" dirty="0" smtClean="0">
                <a:solidFill>
                  <a:srgbClr val="FFFF00"/>
                </a:solidFill>
                <a:latin typeface="Calibri" pitchFamily="34" charset="0"/>
                <a:ea typeface="Calibri" pitchFamily="34" charset="0"/>
                <a:cs typeface="Times New Roman" pitchFamily="18" charset="0"/>
              </a:rPr>
              <a:t>Conclusion</a:t>
            </a:r>
            <a:r>
              <a:rPr lang="en-US" sz="2800" dirty="0" smtClean="0">
                <a:solidFill>
                  <a:srgbClr val="FFFF00"/>
                </a:solidFill>
                <a:latin typeface="Arial" pitchFamily="34" charset="0"/>
                <a:cs typeface="Arial" pitchFamily="34" charset="0"/>
              </a:rPr>
              <a:t/>
            </a:r>
            <a:br>
              <a:rPr lang="en-US" sz="2800" dirty="0" smtClean="0">
                <a:solidFill>
                  <a:srgbClr val="FFFF00"/>
                </a:solidFill>
                <a:latin typeface="Arial" pitchFamily="34" charset="0"/>
                <a:cs typeface="Arial" pitchFamily="34" charset="0"/>
              </a:rPr>
            </a:br>
            <a:endParaRPr lang="en-US" dirty="0">
              <a:solidFill>
                <a:srgbClr val="FFFF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FF00"/>
                </a:solidFill>
              </a:rPr>
              <a:t>We may add large historical data of car price which can help to improve accuracy of the machine learning model. We can build an android app as user interface for interacting with user. For better performance, we plan to judiciously design deep learning network structures, use adaptive learning rates and train on clusters of data rather than the whole dataset.</a:t>
            </a:r>
          </a:p>
          <a:p>
            <a:endParaRPr lang="en-US" dirty="0"/>
          </a:p>
        </p:txBody>
      </p:sp>
      <p:sp>
        <p:nvSpPr>
          <p:cNvPr id="3" name="Title 2"/>
          <p:cNvSpPr>
            <a:spLocks noGrp="1"/>
          </p:cNvSpPr>
          <p:nvPr>
            <p:ph type="title"/>
          </p:nvPr>
        </p:nvSpPr>
        <p:spPr/>
        <p:txBody>
          <a:bodyPr>
            <a:normAutofit fontScale="90000"/>
          </a:bodyPr>
          <a:lstStyle/>
          <a:p>
            <a:r>
              <a:rPr lang="en-US" dirty="0" smtClean="0"/>
              <a:t>			</a:t>
            </a:r>
            <a:r>
              <a:rPr lang="en-US" dirty="0" smtClean="0">
                <a:solidFill>
                  <a:srgbClr val="FFFF00"/>
                </a:solidFill>
              </a:rPr>
              <a:t>Future </a:t>
            </a:r>
            <a:r>
              <a:rPr lang="en-US" dirty="0" smtClean="0">
                <a:solidFill>
                  <a:srgbClr val="FFFF00"/>
                </a:solidFill>
              </a:rPr>
              <a:t>scope</a:t>
            </a:r>
            <a:br>
              <a:rPr lang="en-US" dirty="0" smtClean="0">
                <a:solidFill>
                  <a:srgbClr val="FFFF00"/>
                </a:solidFill>
              </a:rPr>
            </a:br>
            <a:endParaRPr lang="en-US"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 The data set</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184744" y="1524000"/>
            <a:ext cx="6774511" cy="457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 of data set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2286000"/>
            <a:ext cx="5219700" cy="1905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Info about data set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1" y="1676400"/>
            <a:ext cx="5815012" cy="3962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Checking data types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895475" y="2695575"/>
            <a:ext cx="5353050" cy="2228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Checking missing values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19201" y="2743200"/>
            <a:ext cx="5624512" cy="2133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Heatmap</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738312" y="2014537"/>
            <a:ext cx="5667375" cy="35909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339</TotalTime>
  <Words>454</Words>
  <Application>Microsoft Office PowerPoint</Application>
  <PresentationFormat>On-screen Show (4:3)</PresentationFormat>
  <Paragraphs>44</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Paper</vt:lpstr>
      <vt:lpstr>PROJECT NAME: CAR PRICE PREDICTION</vt:lpstr>
      <vt:lpstr>INTRODUCTION </vt:lpstr>
      <vt:lpstr>Importing all necessary libraries</vt:lpstr>
      <vt:lpstr>Load The data set</vt:lpstr>
      <vt:lpstr>Shape of data set</vt:lpstr>
      <vt:lpstr>Info about data set</vt:lpstr>
      <vt:lpstr>Checking data types</vt:lpstr>
      <vt:lpstr>Checking missing values</vt:lpstr>
      <vt:lpstr>Heatmap</vt:lpstr>
      <vt:lpstr>Company column</vt:lpstr>
      <vt:lpstr>Name column</vt:lpstr>
      <vt:lpstr>Fuel column</vt:lpstr>
      <vt:lpstr>Num_Of_owners column</vt:lpstr>
      <vt:lpstr>Driven_kilometers column</vt:lpstr>
      <vt:lpstr>Transmission column</vt:lpstr>
      <vt:lpstr>Location column</vt:lpstr>
      <vt:lpstr>Year column</vt:lpstr>
      <vt:lpstr>Price column</vt:lpstr>
      <vt:lpstr>Preprocessing on price column</vt:lpstr>
      <vt:lpstr>Preprocessing on Driven_kilometers</vt:lpstr>
      <vt:lpstr>Preprocessing on year column</vt:lpstr>
      <vt:lpstr>Preprocessing on Num_of_owners</vt:lpstr>
      <vt:lpstr>Filling missing values</vt:lpstr>
      <vt:lpstr>Stastical Summary</vt:lpstr>
      <vt:lpstr>Distplot</vt:lpstr>
      <vt:lpstr>Encoding</vt:lpstr>
      <vt:lpstr>Slide 27</vt:lpstr>
      <vt:lpstr>Dropping columns and concat new columns</vt:lpstr>
      <vt:lpstr>Dropped unnecessary columns</vt:lpstr>
      <vt:lpstr>Separate input columns and target columns</vt:lpstr>
      <vt:lpstr>Standard scaler</vt:lpstr>
      <vt:lpstr>Train_Test_Split</vt:lpstr>
      <vt:lpstr>Fit and Predict data </vt:lpstr>
      <vt:lpstr>HyperParameterTunning</vt:lpstr>
      <vt:lpstr>Slide 35</vt:lpstr>
      <vt:lpstr>Create object file of best model</vt:lpstr>
      <vt:lpstr>                      Conclusion </vt:lpstr>
      <vt:lpstr>   Future scope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34</cp:revision>
  <dcterms:created xsi:type="dcterms:W3CDTF">2006-08-16T00:00:00Z</dcterms:created>
  <dcterms:modified xsi:type="dcterms:W3CDTF">2021-10-04T08:16:30Z</dcterms:modified>
</cp:coreProperties>
</file>