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4" r:id="rId4"/>
    <p:sldId id="275" r:id="rId5"/>
    <p:sldId id="276" r:id="rId6"/>
    <p:sldId id="261" r:id="rId7"/>
    <p:sldId id="262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8CFB3-B232-478E-9101-9134BD69F9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904F8D-D32F-41CC-826F-56832CCD5CD3}">
      <dgm:prSet/>
      <dgm:spPr/>
      <dgm:t>
        <a:bodyPr/>
        <a:lstStyle/>
        <a:p>
          <a:r>
            <a:rPr lang="en-IN" b="0" i="0" dirty="0"/>
            <a:t>There is the </a:t>
          </a:r>
          <a:r>
            <a:rPr lang="en-IN" b="1" i="0" dirty="0" err="1"/>
            <a:t>n_estimators</a:t>
          </a:r>
          <a:r>
            <a:rPr lang="en-IN" b="1" i="0" dirty="0"/>
            <a:t> </a:t>
          </a:r>
          <a:r>
            <a:rPr lang="en-IN" b="0" i="0" dirty="0"/>
            <a:t>hyperparameter, which is just the number of trees the algorithm builds before taking the maximum voting or taking the averages of predictions. In general, a higher number of trees increases the performance and makes the predictions more stable, but it also slows down the computation.</a:t>
          </a:r>
          <a:endParaRPr lang="en-US" dirty="0"/>
        </a:p>
      </dgm:t>
    </dgm:pt>
    <dgm:pt modelId="{630F7D1B-F2F6-40B4-A2E7-6731F07C398C}" type="parTrans" cxnId="{E9073DD3-5C01-4DAF-BFF2-25D176A0C3F5}">
      <dgm:prSet/>
      <dgm:spPr/>
      <dgm:t>
        <a:bodyPr/>
        <a:lstStyle/>
        <a:p>
          <a:endParaRPr lang="en-US"/>
        </a:p>
      </dgm:t>
    </dgm:pt>
    <dgm:pt modelId="{D43593AD-49FF-40E7-A9AD-4D037031DFDD}" type="sibTrans" cxnId="{E9073DD3-5C01-4DAF-BFF2-25D176A0C3F5}">
      <dgm:prSet/>
      <dgm:spPr/>
      <dgm:t>
        <a:bodyPr/>
        <a:lstStyle/>
        <a:p>
          <a:endParaRPr lang="en-US"/>
        </a:p>
      </dgm:t>
    </dgm:pt>
    <dgm:pt modelId="{C10C90D4-77D0-418D-AD3C-701ED4779A01}">
      <dgm:prSet/>
      <dgm:spPr/>
      <dgm:t>
        <a:bodyPr/>
        <a:lstStyle/>
        <a:p>
          <a:r>
            <a:rPr lang="en-IN" b="1" i="0" dirty="0" err="1"/>
            <a:t>max_features</a:t>
          </a:r>
          <a:r>
            <a:rPr lang="en-IN" b="1" i="0" dirty="0"/>
            <a:t>,</a:t>
          </a:r>
          <a:r>
            <a:rPr lang="en-IN" b="0" i="0" dirty="0"/>
            <a:t> which is the maximum number of features random forest considers to split a node. </a:t>
          </a:r>
          <a:r>
            <a:rPr lang="en-IN" b="0" i="0" dirty="0" err="1"/>
            <a:t>Sklearn</a:t>
          </a:r>
          <a:r>
            <a:rPr lang="en-IN" b="0" i="0" dirty="0"/>
            <a:t> provides several options, all described in the documentation.</a:t>
          </a:r>
          <a:endParaRPr lang="en-US" dirty="0"/>
        </a:p>
      </dgm:t>
    </dgm:pt>
    <dgm:pt modelId="{DD99BC0F-EC9D-4A99-B5E0-D0029B706AA6}" type="parTrans" cxnId="{F5413DCA-F829-4281-9FF5-D2C40C5BB15A}">
      <dgm:prSet/>
      <dgm:spPr/>
      <dgm:t>
        <a:bodyPr/>
        <a:lstStyle/>
        <a:p>
          <a:endParaRPr lang="en-US"/>
        </a:p>
      </dgm:t>
    </dgm:pt>
    <dgm:pt modelId="{5A67E0B0-B796-46E9-B35A-4C75529DED48}" type="sibTrans" cxnId="{F5413DCA-F829-4281-9FF5-D2C40C5BB15A}">
      <dgm:prSet/>
      <dgm:spPr/>
      <dgm:t>
        <a:bodyPr/>
        <a:lstStyle/>
        <a:p>
          <a:endParaRPr lang="en-US"/>
        </a:p>
      </dgm:t>
    </dgm:pt>
    <dgm:pt modelId="{8036CE78-8288-49C2-B2DD-4AD0598B9B43}">
      <dgm:prSet/>
      <dgm:spPr/>
      <dgm:t>
        <a:bodyPr/>
        <a:lstStyle/>
        <a:p>
          <a:r>
            <a:rPr lang="en-IN" b="0" i="0" dirty="0"/>
            <a:t>The last important hyperparameter is </a:t>
          </a:r>
          <a:r>
            <a:rPr lang="en-IN" b="1" i="0" dirty="0" err="1"/>
            <a:t>min_sample_leaf</a:t>
          </a:r>
          <a:r>
            <a:rPr lang="en-IN" b="1" i="0" dirty="0"/>
            <a:t>. </a:t>
          </a:r>
          <a:r>
            <a:rPr lang="en-IN" b="0" i="0" dirty="0"/>
            <a:t>This determines the minimum number of </a:t>
          </a:r>
          <a:r>
            <a:rPr lang="en-IN" b="0" i="0" dirty="0" err="1"/>
            <a:t>leafs</a:t>
          </a:r>
          <a:r>
            <a:rPr lang="en-IN" b="0" i="0" dirty="0"/>
            <a:t> required to split an internal node</a:t>
          </a:r>
          <a:endParaRPr lang="en-US" dirty="0"/>
        </a:p>
      </dgm:t>
    </dgm:pt>
    <dgm:pt modelId="{DB3DF5F7-1BBA-41BA-9E22-D8E9C90622CF}" type="parTrans" cxnId="{4EE49640-53CD-43EF-ACBB-E22ED559B677}">
      <dgm:prSet/>
      <dgm:spPr/>
      <dgm:t>
        <a:bodyPr/>
        <a:lstStyle/>
        <a:p>
          <a:endParaRPr lang="en-US"/>
        </a:p>
      </dgm:t>
    </dgm:pt>
    <dgm:pt modelId="{8E4F5641-40C9-4AB0-B683-02F78E540CD5}" type="sibTrans" cxnId="{4EE49640-53CD-43EF-ACBB-E22ED559B677}">
      <dgm:prSet/>
      <dgm:spPr/>
      <dgm:t>
        <a:bodyPr/>
        <a:lstStyle/>
        <a:p>
          <a:endParaRPr lang="en-US"/>
        </a:p>
      </dgm:t>
    </dgm:pt>
    <dgm:pt modelId="{25480552-6BEF-4817-8A28-CA4AD1E616A9}" type="pres">
      <dgm:prSet presAssocID="{69D8CFB3-B232-478E-9101-9134BD69F97D}" presName="outerComposite" presStyleCnt="0">
        <dgm:presLayoutVars>
          <dgm:chMax val="5"/>
          <dgm:dir/>
          <dgm:resizeHandles val="exact"/>
        </dgm:presLayoutVars>
      </dgm:prSet>
      <dgm:spPr/>
    </dgm:pt>
    <dgm:pt modelId="{0EEF20EC-2A88-43B9-B58E-ED3B9C3B3596}" type="pres">
      <dgm:prSet presAssocID="{69D8CFB3-B232-478E-9101-9134BD69F97D}" presName="dummyMaxCanvas" presStyleCnt="0">
        <dgm:presLayoutVars/>
      </dgm:prSet>
      <dgm:spPr/>
    </dgm:pt>
    <dgm:pt modelId="{1B95148A-569E-4B9F-8D95-6AAACAAB2C82}" type="pres">
      <dgm:prSet presAssocID="{69D8CFB3-B232-478E-9101-9134BD69F97D}" presName="ThreeNodes_1" presStyleLbl="node1" presStyleIdx="0" presStyleCnt="3" custLinFactNeighborX="-2524" custLinFactNeighborY="-71764">
        <dgm:presLayoutVars>
          <dgm:bulletEnabled val="1"/>
        </dgm:presLayoutVars>
      </dgm:prSet>
      <dgm:spPr/>
    </dgm:pt>
    <dgm:pt modelId="{FA192199-E521-4E76-B309-15DEF004354D}" type="pres">
      <dgm:prSet presAssocID="{69D8CFB3-B232-478E-9101-9134BD69F97D}" presName="ThreeNodes_2" presStyleLbl="node1" presStyleIdx="1" presStyleCnt="3" custLinFactNeighborX="-3281" custLinFactNeighborY="2672">
        <dgm:presLayoutVars>
          <dgm:bulletEnabled val="1"/>
        </dgm:presLayoutVars>
      </dgm:prSet>
      <dgm:spPr/>
    </dgm:pt>
    <dgm:pt modelId="{E174C409-DEA4-4B02-9D5F-81F3EEFA87FC}" type="pres">
      <dgm:prSet presAssocID="{69D8CFB3-B232-478E-9101-9134BD69F97D}" presName="ThreeNodes_3" presStyleLbl="node1" presStyleIdx="2" presStyleCnt="3">
        <dgm:presLayoutVars>
          <dgm:bulletEnabled val="1"/>
        </dgm:presLayoutVars>
      </dgm:prSet>
      <dgm:spPr/>
    </dgm:pt>
    <dgm:pt modelId="{6395DABD-D9A6-45DF-8841-F262FF86A978}" type="pres">
      <dgm:prSet presAssocID="{69D8CFB3-B232-478E-9101-9134BD69F97D}" presName="ThreeConn_1-2" presStyleLbl="fgAccFollowNode1" presStyleIdx="0" presStyleCnt="2">
        <dgm:presLayoutVars>
          <dgm:bulletEnabled val="1"/>
        </dgm:presLayoutVars>
      </dgm:prSet>
      <dgm:spPr/>
    </dgm:pt>
    <dgm:pt modelId="{0B66BAB9-8E22-4D87-86A7-824776A49F20}" type="pres">
      <dgm:prSet presAssocID="{69D8CFB3-B232-478E-9101-9134BD69F97D}" presName="ThreeConn_2-3" presStyleLbl="fgAccFollowNode1" presStyleIdx="1" presStyleCnt="2">
        <dgm:presLayoutVars>
          <dgm:bulletEnabled val="1"/>
        </dgm:presLayoutVars>
      </dgm:prSet>
      <dgm:spPr/>
    </dgm:pt>
    <dgm:pt modelId="{7EFA7502-AABF-4995-B1C7-8FDEE988DF34}" type="pres">
      <dgm:prSet presAssocID="{69D8CFB3-B232-478E-9101-9134BD69F97D}" presName="ThreeNodes_1_text" presStyleLbl="node1" presStyleIdx="2" presStyleCnt="3">
        <dgm:presLayoutVars>
          <dgm:bulletEnabled val="1"/>
        </dgm:presLayoutVars>
      </dgm:prSet>
      <dgm:spPr/>
    </dgm:pt>
    <dgm:pt modelId="{9791D62A-723A-4639-ABF3-A7F522D62DF6}" type="pres">
      <dgm:prSet presAssocID="{69D8CFB3-B232-478E-9101-9134BD69F97D}" presName="ThreeNodes_2_text" presStyleLbl="node1" presStyleIdx="2" presStyleCnt="3">
        <dgm:presLayoutVars>
          <dgm:bulletEnabled val="1"/>
        </dgm:presLayoutVars>
      </dgm:prSet>
      <dgm:spPr/>
    </dgm:pt>
    <dgm:pt modelId="{5307B948-AEE0-42B0-B2C1-C977595B3D97}" type="pres">
      <dgm:prSet presAssocID="{69D8CFB3-B232-478E-9101-9134BD69F9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1318718-19EB-4D93-9CA9-B5C1D3DC3291}" type="presOf" srcId="{8036CE78-8288-49C2-B2DD-4AD0598B9B43}" destId="{5307B948-AEE0-42B0-B2C1-C977595B3D97}" srcOrd="1" destOrd="0" presId="urn:microsoft.com/office/officeart/2005/8/layout/vProcess5"/>
    <dgm:cxn modelId="{85A75D20-003E-4872-BBEC-A00674B60E83}" type="presOf" srcId="{5A67E0B0-B796-46E9-B35A-4C75529DED48}" destId="{0B66BAB9-8E22-4D87-86A7-824776A49F20}" srcOrd="0" destOrd="0" presId="urn:microsoft.com/office/officeart/2005/8/layout/vProcess5"/>
    <dgm:cxn modelId="{2D23BE25-5436-487C-8F2E-7C3DC5D2188F}" type="presOf" srcId="{C10C90D4-77D0-418D-AD3C-701ED4779A01}" destId="{FA192199-E521-4E76-B309-15DEF004354D}" srcOrd="0" destOrd="0" presId="urn:microsoft.com/office/officeart/2005/8/layout/vProcess5"/>
    <dgm:cxn modelId="{2F244E38-AB50-4BFF-8A61-4AA244EA5DEE}" type="presOf" srcId="{D43593AD-49FF-40E7-A9AD-4D037031DFDD}" destId="{6395DABD-D9A6-45DF-8841-F262FF86A978}" srcOrd="0" destOrd="0" presId="urn:microsoft.com/office/officeart/2005/8/layout/vProcess5"/>
    <dgm:cxn modelId="{4EE49640-53CD-43EF-ACBB-E22ED559B677}" srcId="{69D8CFB3-B232-478E-9101-9134BD69F97D}" destId="{8036CE78-8288-49C2-B2DD-4AD0598B9B43}" srcOrd="2" destOrd="0" parTransId="{DB3DF5F7-1BBA-41BA-9E22-D8E9C90622CF}" sibTransId="{8E4F5641-40C9-4AB0-B683-02F78E540CD5}"/>
    <dgm:cxn modelId="{9C309B7E-3D2F-4A92-BE81-AFE082107864}" type="presOf" srcId="{69D8CFB3-B232-478E-9101-9134BD69F97D}" destId="{25480552-6BEF-4817-8A28-CA4AD1E616A9}" srcOrd="0" destOrd="0" presId="urn:microsoft.com/office/officeart/2005/8/layout/vProcess5"/>
    <dgm:cxn modelId="{E28004BD-4B28-438C-A8C0-37FB87EEA5D4}" type="presOf" srcId="{8036CE78-8288-49C2-B2DD-4AD0598B9B43}" destId="{E174C409-DEA4-4B02-9D5F-81F3EEFA87FC}" srcOrd="0" destOrd="0" presId="urn:microsoft.com/office/officeart/2005/8/layout/vProcess5"/>
    <dgm:cxn modelId="{F5413DCA-F829-4281-9FF5-D2C40C5BB15A}" srcId="{69D8CFB3-B232-478E-9101-9134BD69F97D}" destId="{C10C90D4-77D0-418D-AD3C-701ED4779A01}" srcOrd="1" destOrd="0" parTransId="{DD99BC0F-EC9D-4A99-B5E0-D0029B706AA6}" sibTransId="{5A67E0B0-B796-46E9-B35A-4C75529DED48}"/>
    <dgm:cxn modelId="{FD08B1CF-23BD-4E31-8CF4-780DAB313EFB}" type="presOf" srcId="{4B904F8D-D32F-41CC-826F-56832CCD5CD3}" destId="{1B95148A-569E-4B9F-8D95-6AAACAAB2C82}" srcOrd="0" destOrd="0" presId="urn:microsoft.com/office/officeart/2005/8/layout/vProcess5"/>
    <dgm:cxn modelId="{E9073DD3-5C01-4DAF-BFF2-25D176A0C3F5}" srcId="{69D8CFB3-B232-478E-9101-9134BD69F97D}" destId="{4B904F8D-D32F-41CC-826F-56832CCD5CD3}" srcOrd="0" destOrd="0" parTransId="{630F7D1B-F2F6-40B4-A2E7-6731F07C398C}" sibTransId="{D43593AD-49FF-40E7-A9AD-4D037031DFDD}"/>
    <dgm:cxn modelId="{9662EAF0-D0C0-49DD-A08D-3F987623B45C}" type="presOf" srcId="{C10C90D4-77D0-418D-AD3C-701ED4779A01}" destId="{9791D62A-723A-4639-ABF3-A7F522D62DF6}" srcOrd="1" destOrd="0" presId="urn:microsoft.com/office/officeart/2005/8/layout/vProcess5"/>
    <dgm:cxn modelId="{DFCD1CF8-D253-440E-942B-C92114A20734}" type="presOf" srcId="{4B904F8D-D32F-41CC-826F-56832CCD5CD3}" destId="{7EFA7502-AABF-4995-B1C7-8FDEE988DF34}" srcOrd="1" destOrd="0" presId="urn:microsoft.com/office/officeart/2005/8/layout/vProcess5"/>
    <dgm:cxn modelId="{0B868D6C-4F85-4365-941A-C582282F39A7}" type="presParOf" srcId="{25480552-6BEF-4817-8A28-CA4AD1E616A9}" destId="{0EEF20EC-2A88-43B9-B58E-ED3B9C3B3596}" srcOrd="0" destOrd="0" presId="urn:microsoft.com/office/officeart/2005/8/layout/vProcess5"/>
    <dgm:cxn modelId="{DC3160E9-0FA0-48D7-B61D-853C3A008A45}" type="presParOf" srcId="{25480552-6BEF-4817-8A28-CA4AD1E616A9}" destId="{1B95148A-569E-4B9F-8D95-6AAACAAB2C82}" srcOrd="1" destOrd="0" presId="urn:microsoft.com/office/officeart/2005/8/layout/vProcess5"/>
    <dgm:cxn modelId="{35D11EB6-1319-4C80-827E-8AF49C12797D}" type="presParOf" srcId="{25480552-6BEF-4817-8A28-CA4AD1E616A9}" destId="{FA192199-E521-4E76-B309-15DEF004354D}" srcOrd="2" destOrd="0" presId="urn:microsoft.com/office/officeart/2005/8/layout/vProcess5"/>
    <dgm:cxn modelId="{207498AF-5865-4F34-AF54-5A2387B65900}" type="presParOf" srcId="{25480552-6BEF-4817-8A28-CA4AD1E616A9}" destId="{E174C409-DEA4-4B02-9D5F-81F3EEFA87FC}" srcOrd="3" destOrd="0" presId="urn:microsoft.com/office/officeart/2005/8/layout/vProcess5"/>
    <dgm:cxn modelId="{E6399691-A664-456E-9C40-3267CAF3C991}" type="presParOf" srcId="{25480552-6BEF-4817-8A28-CA4AD1E616A9}" destId="{6395DABD-D9A6-45DF-8841-F262FF86A978}" srcOrd="4" destOrd="0" presId="urn:microsoft.com/office/officeart/2005/8/layout/vProcess5"/>
    <dgm:cxn modelId="{497B3878-EEDC-4095-9899-C5FA95D5B8FA}" type="presParOf" srcId="{25480552-6BEF-4817-8A28-CA4AD1E616A9}" destId="{0B66BAB9-8E22-4D87-86A7-824776A49F20}" srcOrd="5" destOrd="0" presId="urn:microsoft.com/office/officeart/2005/8/layout/vProcess5"/>
    <dgm:cxn modelId="{58479C66-63AD-4445-B6EE-9CEA140FFDD7}" type="presParOf" srcId="{25480552-6BEF-4817-8A28-CA4AD1E616A9}" destId="{7EFA7502-AABF-4995-B1C7-8FDEE988DF34}" srcOrd="6" destOrd="0" presId="urn:microsoft.com/office/officeart/2005/8/layout/vProcess5"/>
    <dgm:cxn modelId="{DDB796D3-D3BE-40B1-8083-1F92861058B8}" type="presParOf" srcId="{25480552-6BEF-4817-8A28-CA4AD1E616A9}" destId="{9791D62A-723A-4639-ABF3-A7F522D62DF6}" srcOrd="7" destOrd="0" presId="urn:microsoft.com/office/officeart/2005/8/layout/vProcess5"/>
    <dgm:cxn modelId="{02CA232C-4E40-41C9-A919-485F486F835B}" type="presParOf" srcId="{25480552-6BEF-4817-8A28-CA4AD1E616A9}" destId="{5307B948-AEE0-42B0-B2C1-C977595B3D9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FE0A5-BAB8-473B-9E3E-D03C3E2BE6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87BA4C-21B2-48C3-ADE3-F9A41444080A}">
      <dgm:prSet/>
      <dgm:spPr/>
      <dgm:t>
        <a:bodyPr/>
        <a:lstStyle/>
        <a:p>
          <a:r>
            <a:rPr lang="en-IN" b="0" i="0" dirty="0"/>
            <a:t>The </a:t>
          </a:r>
          <a:r>
            <a:rPr lang="en-IN" b="1" i="0" dirty="0" err="1"/>
            <a:t>n_jobs</a:t>
          </a:r>
          <a:r>
            <a:rPr lang="en-IN" b="0" i="0" dirty="0"/>
            <a:t> hyperparameter tells the engine how many processors it is allowed to use. If it has a value of one, it can only use one processor. A value of “-1” means that there is no limit.</a:t>
          </a:r>
          <a:endParaRPr lang="en-US" dirty="0"/>
        </a:p>
      </dgm:t>
    </dgm:pt>
    <dgm:pt modelId="{70D21DE7-126B-4E85-95BA-2DD3CFC588EF}" type="parTrans" cxnId="{F7900276-2C4D-4981-BA7B-2FBA52146B7C}">
      <dgm:prSet/>
      <dgm:spPr/>
      <dgm:t>
        <a:bodyPr/>
        <a:lstStyle/>
        <a:p>
          <a:endParaRPr lang="en-US"/>
        </a:p>
      </dgm:t>
    </dgm:pt>
    <dgm:pt modelId="{76720BA9-9C75-45C9-83D1-78328DDD411D}" type="sibTrans" cxnId="{F7900276-2C4D-4981-BA7B-2FBA52146B7C}">
      <dgm:prSet/>
      <dgm:spPr/>
      <dgm:t>
        <a:bodyPr/>
        <a:lstStyle/>
        <a:p>
          <a:endParaRPr lang="en-US"/>
        </a:p>
      </dgm:t>
    </dgm:pt>
    <dgm:pt modelId="{A6F9FECF-9731-490C-8B02-94916DE4EEF7}">
      <dgm:prSet/>
      <dgm:spPr/>
      <dgm:t>
        <a:bodyPr/>
        <a:lstStyle/>
        <a:p>
          <a:r>
            <a:rPr lang="en-IN" b="0" i="0"/>
            <a:t>The</a:t>
          </a:r>
          <a:r>
            <a:rPr lang="en-IN" b="1" i="0"/>
            <a:t> random_state </a:t>
          </a:r>
          <a:r>
            <a:rPr lang="en-IN" b="0" i="0"/>
            <a:t>hyperparameter makes the model’s output replicable. The model will always produce the same results when it has a definite value of random_state and if it has been given the same hyperparameters and the same training data.</a:t>
          </a:r>
          <a:endParaRPr lang="en-US"/>
        </a:p>
      </dgm:t>
    </dgm:pt>
    <dgm:pt modelId="{98A0DB3F-BCED-4585-8BB6-8B70F1EA862D}" type="parTrans" cxnId="{9AF54FA7-CB83-4219-9C40-C7935E0396BF}">
      <dgm:prSet/>
      <dgm:spPr/>
      <dgm:t>
        <a:bodyPr/>
        <a:lstStyle/>
        <a:p>
          <a:endParaRPr lang="en-US"/>
        </a:p>
      </dgm:t>
    </dgm:pt>
    <dgm:pt modelId="{8554E323-D20F-4208-BD3B-6AA620E0BFD5}" type="sibTrans" cxnId="{9AF54FA7-CB83-4219-9C40-C7935E0396BF}">
      <dgm:prSet/>
      <dgm:spPr/>
      <dgm:t>
        <a:bodyPr/>
        <a:lstStyle/>
        <a:p>
          <a:endParaRPr lang="en-US"/>
        </a:p>
      </dgm:t>
    </dgm:pt>
    <dgm:pt modelId="{C173A99E-AA63-433E-86E1-23F33A84740A}">
      <dgm:prSet/>
      <dgm:spPr/>
      <dgm:t>
        <a:bodyPr/>
        <a:lstStyle/>
        <a:p>
          <a:r>
            <a:rPr lang="en-IN" b="0" i="0" dirty="0"/>
            <a:t>here is the </a:t>
          </a:r>
          <a:r>
            <a:rPr lang="en-IN" b="1" i="0" dirty="0" err="1"/>
            <a:t>oob_score</a:t>
          </a:r>
          <a:r>
            <a:rPr lang="en-IN" b="0" i="0" dirty="0"/>
            <a:t> (also called </a:t>
          </a:r>
          <a:r>
            <a:rPr lang="en-IN" b="0" i="0" dirty="0" err="1"/>
            <a:t>oob</a:t>
          </a:r>
          <a:r>
            <a:rPr lang="en-IN" b="0" i="0" dirty="0"/>
            <a:t> sampling), which is a random forest cross-validation method. In this sampling, about one-third of the data is not used to train the model and can be used to evaluate its performance. These samples are called the out-of-bag samples. It's very similar to the leave-one-out-cross-validation method, but almost no additional computational burden goes along with it.</a:t>
          </a:r>
          <a:endParaRPr lang="en-US" dirty="0"/>
        </a:p>
      </dgm:t>
    </dgm:pt>
    <dgm:pt modelId="{C47B4488-60A6-437C-B81E-86D66AD0E223}" type="parTrans" cxnId="{583D5445-86F3-486E-9437-1B9D5D370818}">
      <dgm:prSet/>
      <dgm:spPr/>
      <dgm:t>
        <a:bodyPr/>
        <a:lstStyle/>
        <a:p>
          <a:endParaRPr lang="en-US"/>
        </a:p>
      </dgm:t>
    </dgm:pt>
    <dgm:pt modelId="{9BD67285-F5AC-4699-822D-57C018897E0F}" type="sibTrans" cxnId="{583D5445-86F3-486E-9437-1B9D5D370818}">
      <dgm:prSet/>
      <dgm:spPr/>
      <dgm:t>
        <a:bodyPr/>
        <a:lstStyle/>
        <a:p>
          <a:endParaRPr lang="en-US"/>
        </a:p>
      </dgm:t>
    </dgm:pt>
    <dgm:pt modelId="{444043FF-DAA6-40D7-806E-2D03BE45B4F5}" type="pres">
      <dgm:prSet presAssocID="{526FE0A5-BAB8-473B-9E3E-D03C3E2BE63D}" presName="outerComposite" presStyleCnt="0">
        <dgm:presLayoutVars>
          <dgm:chMax val="5"/>
          <dgm:dir/>
          <dgm:resizeHandles val="exact"/>
        </dgm:presLayoutVars>
      </dgm:prSet>
      <dgm:spPr/>
    </dgm:pt>
    <dgm:pt modelId="{1E61D6C9-17F7-4138-9456-1D8CE5C5BD4B}" type="pres">
      <dgm:prSet presAssocID="{526FE0A5-BAB8-473B-9E3E-D03C3E2BE63D}" presName="dummyMaxCanvas" presStyleCnt="0">
        <dgm:presLayoutVars/>
      </dgm:prSet>
      <dgm:spPr/>
    </dgm:pt>
    <dgm:pt modelId="{4FB7DE83-5D36-4851-82E6-059B95B05BF8}" type="pres">
      <dgm:prSet presAssocID="{526FE0A5-BAB8-473B-9E3E-D03C3E2BE63D}" presName="ThreeNodes_1" presStyleLbl="node1" presStyleIdx="0" presStyleCnt="3">
        <dgm:presLayoutVars>
          <dgm:bulletEnabled val="1"/>
        </dgm:presLayoutVars>
      </dgm:prSet>
      <dgm:spPr/>
    </dgm:pt>
    <dgm:pt modelId="{6F76E5BF-C687-4555-814A-2472AD329C78}" type="pres">
      <dgm:prSet presAssocID="{526FE0A5-BAB8-473B-9E3E-D03C3E2BE63D}" presName="ThreeNodes_2" presStyleLbl="node1" presStyleIdx="1" presStyleCnt="3">
        <dgm:presLayoutVars>
          <dgm:bulletEnabled val="1"/>
        </dgm:presLayoutVars>
      </dgm:prSet>
      <dgm:spPr/>
    </dgm:pt>
    <dgm:pt modelId="{62BBC32F-E3EC-4F00-92C5-DC739784B5F8}" type="pres">
      <dgm:prSet presAssocID="{526FE0A5-BAB8-473B-9E3E-D03C3E2BE63D}" presName="ThreeNodes_3" presStyleLbl="node1" presStyleIdx="2" presStyleCnt="3">
        <dgm:presLayoutVars>
          <dgm:bulletEnabled val="1"/>
        </dgm:presLayoutVars>
      </dgm:prSet>
      <dgm:spPr/>
    </dgm:pt>
    <dgm:pt modelId="{3D9E57D9-A941-4191-8639-49F9232E9E00}" type="pres">
      <dgm:prSet presAssocID="{526FE0A5-BAB8-473B-9E3E-D03C3E2BE63D}" presName="ThreeConn_1-2" presStyleLbl="fgAccFollowNode1" presStyleIdx="0" presStyleCnt="2">
        <dgm:presLayoutVars>
          <dgm:bulletEnabled val="1"/>
        </dgm:presLayoutVars>
      </dgm:prSet>
      <dgm:spPr/>
    </dgm:pt>
    <dgm:pt modelId="{7CB26E0B-FB28-48A9-8896-A1CC5176958A}" type="pres">
      <dgm:prSet presAssocID="{526FE0A5-BAB8-473B-9E3E-D03C3E2BE63D}" presName="ThreeConn_2-3" presStyleLbl="fgAccFollowNode1" presStyleIdx="1" presStyleCnt="2">
        <dgm:presLayoutVars>
          <dgm:bulletEnabled val="1"/>
        </dgm:presLayoutVars>
      </dgm:prSet>
      <dgm:spPr/>
    </dgm:pt>
    <dgm:pt modelId="{9149E244-ED5B-40C2-94C2-1A14A627C9DA}" type="pres">
      <dgm:prSet presAssocID="{526FE0A5-BAB8-473B-9E3E-D03C3E2BE63D}" presName="ThreeNodes_1_text" presStyleLbl="node1" presStyleIdx="2" presStyleCnt="3">
        <dgm:presLayoutVars>
          <dgm:bulletEnabled val="1"/>
        </dgm:presLayoutVars>
      </dgm:prSet>
      <dgm:spPr/>
    </dgm:pt>
    <dgm:pt modelId="{AC162F03-E579-4B62-A372-D72ED83F4063}" type="pres">
      <dgm:prSet presAssocID="{526FE0A5-BAB8-473B-9E3E-D03C3E2BE63D}" presName="ThreeNodes_2_text" presStyleLbl="node1" presStyleIdx="2" presStyleCnt="3">
        <dgm:presLayoutVars>
          <dgm:bulletEnabled val="1"/>
        </dgm:presLayoutVars>
      </dgm:prSet>
      <dgm:spPr/>
    </dgm:pt>
    <dgm:pt modelId="{5243503D-F2C6-48ED-AE1A-E7BB2F26CF52}" type="pres">
      <dgm:prSet presAssocID="{526FE0A5-BAB8-473B-9E3E-D03C3E2BE6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4FE7B17-E399-4F0F-B3C0-14A6927560DA}" type="presOf" srcId="{5A87BA4C-21B2-48C3-ADE3-F9A41444080A}" destId="{9149E244-ED5B-40C2-94C2-1A14A627C9DA}" srcOrd="1" destOrd="0" presId="urn:microsoft.com/office/officeart/2005/8/layout/vProcess5"/>
    <dgm:cxn modelId="{6BBF9B2C-571D-46C9-B673-E957DB84F762}" type="presOf" srcId="{8554E323-D20F-4208-BD3B-6AA620E0BFD5}" destId="{7CB26E0B-FB28-48A9-8896-A1CC5176958A}" srcOrd="0" destOrd="0" presId="urn:microsoft.com/office/officeart/2005/8/layout/vProcess5"/>
    <dgm:cxn modelId="{CB0EDD32-4A53-4BE9-9D86-C8C96FD9712D}" type="presOf" srcId="{C173A99E-AA63-433E-86E1-23F33A84740A}" destId="{5243503D-F2C6-48ED-AE1A-E7BB2F26CF52}" srcOrd="1" destOrd="0" presId="urn:microsoft.com/office/officeart/2005/8/layout/vProcess5"/>
    <dgm:cxn modelId="{020D3340-E353-43AF-BF7B-871AE141B13C}" type="presOf" srcId="{5A87BA4C-21B2-48C3-ADE3-F9A41444080A}" destId="{4FB7DE83-5D36-4851-82E6-059B95B05BF8}" srcOrd="0" destOrd="0" presId="urn:microsoft.com/office/officeart/2005/8/layout/vProcess5"/>
    <dgm:cxn modelId="{583D5445-86F3-486E-9437-1B9D5D370818}" srcId="{526FE0A5-BAB8-473B-9E3E-D03C3E2BE63D}" destId="{C173A99E-AA63-433E-86E1-23F33A84740A}" srcOrd="2" destOrd="0" parTransId="{C47B4488-60A6-437C-B81E-86D66AD0E223}" sibTransId="{9BD67285-F5AC-4699-822D-57C018897E0F}"/>
    <dgm:cxn modelId="{F7900276-2C4D-4981-BA7B-2FBA52146B7C}" srcId="{526FE0A5-BAB8-473B-9E3E-D03C3E2BE63D}" destId="{5A87BA4C-21B2-48C3-ADE3-F9A41444080A}" srcOrd="0" destOrd="0" parTransId="{70D21DE7-126B-4E85-95BA-2DD3CFC588EF}" sibTransId="{76720BA9-9C75-45C9-83D1-78328DDD411D}"/>
    <dgm:cxn modelId="{DC745185-ADC3-4100-9B65-5EDD639F8AA0}" type="presOf" srcId="{526FE0A5-BAB8-473B-9E3E-D03C3E2BE63D}" destId="{444043FF-DAA6-40D7-806E-2D03BE45B4F5}" srcOrd="0" destOrd="0" presId="urn:microsoft.com/office/officeart/2005/8/layout/vProcess5"/>
    <dgm:cxn modelId="{428A2186-70B0-4FAB-B1C6-BF9F8DE4D49E}" type="presOf" srcId="{A6F9FECF-9731-490C-8B02-94916DE4EEF7}" destId="{AC162F03-E579-4B62-A372-D72ED83F4063}" srcOrd="1" destOrd="0" presId="urn:microsoft.com/office/officeart/2005/8/layout/vProcess5"/>
    <dgm:cxn modelId="{9AF54FA7-CB83-4219-9C40-C7935E0396BF}" srcId="{526FE0A5-BAB8-473B-9E3E-D03C3E2BE63D}" destId="{A6F9FECF-9731-490C-8B02-94916DE4EEF7}" srcOrd="1" destOrd="0" parTransId="{98A0DB3F-BCED-4585-8BB6-8B70F1EA862D}" sibTransId="{8554E323-D20F-4208-BD3B-6AA620E0BFD5}"/>
    <dgm:cxn modelId="{AD919ABD-CD4C-4DE4-BB7C-CD1D578078B3}" type="presOf" srcId="{A6F9FECF-9731-490C-8B02-94916DE4EEF7}" destId="{6F76E5BF-C687-4555-814A-2472AD329C78}" srcOrd="0" destOrd="0" presId="urn:microsoft.com/office/officeart/2005/8/layout/vProcess5"/>
    <dgm:cxn modelId="{4305C5CE-22E9-49BE-9A0C-266C75F318FE}" type="presOf" srcId="{C173A99E-AA63-433E-86E1-23F33A84740A}" destId="{62BBC32F-E3EC-4F00-92C5-DC739784B5F8}" srcOrd="0" destOrd="0" presId="urn:microsoft.com/office/officeart/2005/8/layout/vProcess5"/>
    <dgm:cxn modelId="{F000E8F4-DD8A-46A7-BD2B-D0A787E63737}" type="presOf" srcId="{76720BA9-9C75-45C9-83D1-78328DDD411D}" destId="{3D9E57D9-A941-4191-8639-49F9232E9E00}" srcOrd="0" destOrd="0" presId="urn:microsoft.com/office/officeart/2005/8/layout/vProcess5"/>
    <dgm:cxn modelId="{474ADDD7-E20E-464B-A243-527C69E920F8}" type="presParOf" srcId="{444043FF-DAA6-40D7-806E-2D03BE45B4F5}" destId="{1E61D6C9-17F7-4138-9456-1D8CE5C5BD4B}" srcOrd="0" destOrd="0" presId="urn:microsoft.com/office/officeart/2005/8/layout/vProcess5"/>
    <dgm:cxn modelId="{E1290F43-1B79-412E-BE6A-7E9DC3B74FFA}" type="presParOf" srcId="{444043FF-DAA6-40D7-806E-2D03BE45B4F5}" destId="{4FB7DE83-5D36-4851-82E6-059B95B05BF8}" srcOrd="1" destOrd="0" presId="urn:microsoft.com/office/officeart/2005/8/layout/vProcess5"/>
    <dgm:cxn modelId="{27B8A322-3588-49A1-B38D-21D42FDA763E}" type="presParOf" srcId="{444043FF-DAA6-40D7-806E-2D03BE45B4F5}" destId="{6F76E5BF-C687-4555-814A-2472AD329C78}" srcOrd="2" destOrd="0" presId="urn:microsoft.com/office/officeart/2005/8/layout/vProcess5"/>
    <dgm:cxn modelId="{2CE890CC-B26F-403E-8B8A-D1934E6284FB}" type="presParOf" srcId="{444043FF-DAA6-40D7-806E-2D03BE45B4F5}" destId="{62BBC32F-E3EC-4F00-92C5-DC739784B5F8}" srcOrd="3" destOrd="0" presId="urn:microsoft.com/office/officeart/2005/8/layout/vProcess5"/>
    <dgm:cxn modelId="{1CDF7011-812E-4204-BC67-6CAA4AB9C43E}" type="presParOf" srcId="{444043FF-DAA6-40D7-806E-2D03BE45B4F5}" destId="{3D9E57D9-A941-4191-8639-49F9232E9E00}" srcOrd="4" destOrd="0" presId="urn:microsoft.com/office/officeart/2005/8/layout/vProcess5"/>
    <dgm:cxn modelId="{51D8F105-0CCB-4194-838E-C016AEEAC369}" type="presParOf" srcId="{444043FF-DAA6-40D7-806E-2D03BE45B4F5}" destId="{7CB26E0B-FB28-48A9-8896-A1CC5176958A}" srcOrd="5" destOrd="0" presId="urn:microsoft.com/office/officeart/2005/8/layout/vProcess5"/>
    <dgm:cxn modelId="{1D617D75-A0B0-41DE-843B-1ABB83C9E6C7}" type="presParOf" srcId="{444043FF-DAA6-40D7-806E-2D03BE45B4F5}" destId="{9149E244-ED5B-40C2-94C2-1A14A627C9DA}" srcOrd="6" destOrd="0" presId="urn:microsoft.com/office/officeart/2005/8/layout/vProcess5"/>
    <dgm:cxn modelId="{1EEAECB0-5812-4DB1-837A-0C6A1A892176}" type="presParOf" srcId="{444043FF-DAA6-40D7-806E-2D03BE45B4F5}" destId="{AC162F03-E579-4B62-A372-D72ED83F4063}" srcOrd="7" destOrd="0" presId="urn:microsoft.com/office/officeart/2005/8/layout/vProcess5"/>
    <dgm:cxn modelId="{3244D0E1-99D1-4544-A876-EF95F637C796}" type="presParOf" srcId="{444043FF-DAA6-40D7-806E-2D03BE45B4F5}" destId="{5243503D-F2C6-48ED-AE1A-E7BB2F26CF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148A-569E-4B9F-8D95-6AAACAAB2C82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There is the </a:t>
          </a:r>
          <a:r>
            <a:rPr lang="en-IN" sz="1600" b="1" i="0" kern="1200" dirty="0" err="1"/>
            <a:t>n_estimators</a:t>
          </a:r>
          <a:r>
            <a:rPr lang="en-IN" sz="1600" b="1" i="0" kern="1200" dirty="0"/>
            <a:t> </a:t>
          </a:r>
          <a:r>
            <a:rPr lang="en-IN" sz="1600" b="0" i="0" kern="1200" dirty="0"/>
            <a:t>hyperparameter, which is just the number of trees the algorithm builds before taking the maximum voting or taking the averages of predictions. In general, a higher number of trees increases the performance and makes the predictions more stable, but it also slows down the computation.</a:t>
          </a:r>
          <a:endParaRPr lang="en-US" sz="1600" kern="1200" dirty="0"/>
        </a:p>
      </dsp:txBody>
      <dsp:txXfrm>
        <a:off x="36841" y="36841"/>
        <a:ext cx="7931345" cy="1184159"/>
      </dsp:txXfrm>
    </dsp:sp>
    <dsp:sp modelId="{FA192199-E521-4E76-B309-15DEF004354D}">
      <dsp:nvSpPr>
        <dsp:cNvPr id="0" name=""/>
        <dsp:cNvSpPr/>
      </dsp:nvSpPr>
      <dsp:spPr>
        <a:xfrm>
          <a:off x="514826" y="150109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 err="1"/>
            <a:t>max_features</a:t>
          </a:r>
          <a:r>
            <a:rPr lang="en-IN" sz="1600" b="1" i="0" kern="1200" dirty="0"/>
            <a:t>,</a:t>
          </a:r>
          <a:r>
            <a:rPr lang="en-IN" sz="1600" b="0" i="0" kern="1200" dirty="0"/>
            <a:t> which is the maximum number of features random forest considers to split a node. </a:t>
          </a:r>
          <a:r>
            <a:rPr lang="en-IN" sz="1600" b="0" i="0" kern="1200" dirty="0" err="1"/>
            <a:t>Sklearn</a:t>
          </a:r>
          <a:r>
            <a:rPr lang="en-IN" sz="1600" b="0" i="0" kern="1200" dirty="0"/>
            <a:t> provides several options, all described in the documentation.</a:t>
          </a:r>
          <a:endParaRPr lang="en-US" sz="1600" kern="1200" dirty="0"/>
        </a:p>
      </dsp:txBody>
      <dsp:txXfrm>
        <a:off x="551667" y="1537932"/>
        <a:ext cx="7577788" cy="1184159"/>
      </dsp:txXfrm>
    </dsp:sp>
    <dsp:sp modelId="{E174C409-DEA4-4B02-9D5F-81F3EEFA87FC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last important hyperparameter is </a:t>
          </a:r>
          <a:r>
            <a:rPr lang="en-IN" sz="1600" b="1" i="0" kern="1200" dirty="0" err="1"/>
            <a:t>min_sample_leaf</a:t>
          </a:r>
          <a:r>
            <a:rPr lang="en-IN" sz="1600" b="1" i="0" kern="1200" dirty="0"/>
            <a:t>. </a:t>
          </a:r>
          <a:r>
            <a:rPr lang="en-IN" sz="1600" b="0" i="0" kern="1200" dirty="0"/>
            <a:t>This determines the minimum number of </a:t>
          </a:r>
          <a:r>
            <a:rPr lang="en-IN" sz="1600" b="0" i="0" kern="1200" dirty="0" err="1"/>
            <a:t>leafs</a:t>
          </a:r>
          <a:r>
            <a:rPr lang="en-IN" sz="1600" b="0" i="0" kern="1200" dirty="0"/>
            <a:t> required to split an internal node</a:t>
          </a:r>
          <a:endParaRPr lang="en-US" sz="1600" kern="1200" dirty="0"/>
        </a:p>
      </dsp:txBody>
      <dsp:txXfrm>
        <a:off x="1676015" y="2971804"/>
        <a:ext cx="7577788" cy="1184159"/>
      </dsp:txXfrm>
    </dsp:sp>
    <dsp:sp modelId="{6395DABD-D9A6-45DF-8841-F262FF86A978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0B66BAB9-8E22-4D87-86A7-824776A49F20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7DE83-5D36-4851-82E6-059B95B05BF8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The </a:t>
          </a:r>
          <a:r>
            <a:rPr lang="en-IN" sz="1500" b="1" i="0" kern="1200" dirty="0" err="1"/>
            <a:t>n_jobs</a:t>
          </a:r>
          <a:r>
            <a:rPr lang="en-IN" sz="1500" b="0" i="0" kern="1200" dirty="0"/>
            <a:t> hyperparameter tells the engine how many processors it is allowed to use. If it has a value of one, it can only use one processor. A value of “-1” means that there is no limit.</a:t>
          </a:r>
          <a:endParaRPr lang="en-US" sz="1500" kern="1200" dirty="0"/>
        </a:p>
      </dsp:txBody>
      <dsp:txXfrm>
        <a:off x="36841" y="36841"/>
        <a:ext cx="7931345" cy="1184159"/>
      </dsp:txXfrm>
    </dsp:sp>
    <dsp:sp modelId="{6F76E5BF-C687-4555-814A-2472AD329C78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The</a:t>
          </a:r>
          <a:r>
            <a:rPr lang="en-IN" sz="1500" b="1" i="0" kern="1200"/>
            <a:t> random_state </a:t>
          </a:r>
          <a:r>
            <a:rPr lang="en-IN" sz="1500" b="0" i="0" kern="1200"/>
            <a:t>hyperparameter makes the model’s output replicable. The model will always produce the same results when it has a definite value of random_state and if it has been given the same hyperparameters and the same training data.</a:t>
          </a:r>
          <a:endParaRPr lang="en-US" sz="1500" kern="1200"/>
        </a:p>
      </dsp:txBody>
      <dsp:txXfrm>
        <a:off x="856428" y="1504322"/>
        <a:ext cx="7577788" cy="1184159"/>
      </dsp:txXfrm>
    </dsp:sp>
    <dsp:sp modelId="{62BBC32F-E3EC-4F00-92C5-DC739784B5F8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here is the </a:t>
          </a:r>
          <a:r>
            <a:rPr lang="en-IN" sz="1500" b="1" i="0" kern="1200" dirty="0" err="1"/>
            <a:t>oob_score</a:t>
          </a:r>
          <a:r>
            <a:rPr lang="en-IN" sz="1500" b="0" i="0" kern="1200" dirty="0"/>
            <a:t> (also called </a:t>
          </a:r>
          <a:r>
            <a:rPr lang="en-IN" sz="1500" b="0" i="0" kern="1200" dirty="0" err="1"/>
            <a:t>oob</a:t>
          </a:r>
          <a:r>
            <a:rPr lang="en-IN" sz="1500" b="0" i="0" kern="1200" dirty="0"/>
            <a:t> sampling), which is a random forest cross-validation method. In this sampling, about one-third of the data is not used to train the model and can be used to evaluate its performance. These samples are called the out-of-bag samples. It's very similar to the leave-one-out-cross-validation method, but almost no additional computational burden goes along with it.</a:t>
          </a:r>
          <a:endParaRPr lang="en-US" sz="1500" kern="1200" dirty="0"/>
        </a:p>
      </dsp:txBody>
      <dsp:txXfrm>
        <a:off x="1676015" y="2971804"/>
        <a:ext cx="7577788" cy="1184159"/>
      </dsp:txXfrm>
    </dsp:sp>
    <dsp:sp modelId="{3D9E57D9-A941-4191-8639-49F9232E9E0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7CB26E0B-FB28-48A9-8896-A1CC5176958A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1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16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9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0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2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4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61F6-5CA1-4CA0-A649-4B4CAC4B93DA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0F12B9-4D7C-4BBD-8DB5-E2D6B2F1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3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default-of-credit-card-client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96EB-3CE0-82D7-E6C9-7FF5E6F2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7D0-16D3-8AD1-55EC-54A02DA1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               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			Credit Card Default Prediction</a:t>
            </a:r>
          </a:p>
          <a:p>
            <a:endParaRPr lang="en-IN" dirty="0"/>
          </a:p>
          <a:p>
            <a:pPr marL="2286000" lvl="5" indent="0">
              <a:buNone/>
            </a:pPr>
            <a:endParaRPr lang="en-IN" sz="2000" b="1" dirty="0">
              <a:solidFill>
                <a:schemeClr val="accent4"/>
              </a:solidFill>
            </a:endParaRPr>
          </a:p>
          <a:p>
            <a:pPr marL="2286000" lvl="5" indent="0">
              <a:buNone/>
            </a:pPr>
            <a:r>
              <a:rPr lang="en-IN" sz="2000" b="1" dirty="0">
                <a:solidFill>
                  <a:schemeClr val="accent4"/>
                </a:solidFill>
              </a:rPr>
              <a:t>Submitted By: Tanuja </a:t>
            </a:r>
            <a:r>
              <a:rPr lang="en-IN" sz="2000" b="1" dirty="0" err="1">
                <a:solidFill>
                  <a:schemeClr val="accent4"/>
                </a:solidFill>
              </a:rPr>
              <a:t>S.Dhope</a:t>
            </a:r>
            <a:r>
              <a:rPr lang="en-IN" sz="2000" b="1" dirty="0">
                <a:solidFill>
                  <a:schemeClr val="accent4"/>
                </a:solidFill>
              </a:rPr>
              <a:t> (</a:t>
            </a:r>
            <a:r>
              <a:rPr lang="en-IN" sz="2000" b="1" dirty="0" err="1">
                <a:solidFill>
                  <a:schemeClr val="accent4"/>
                </a:solidFill>
              </a:rPr>
              <a:t>Ineuron</a:t>
            </a:r>
            <a:r>
              <a:rPr lang="en-IN" sz="2000" b="1" dirty="0">
                <a:solidFill>
                  <a:schemeClr val="accent4"/>
                </a:solidFill>
              </a:rPr>
              <a:t>)</a:t>
            </a:r>
          </a:p>
          <a:p>
            <a:pPr marL="2286000" lvl="5" indent="0">
              <a:buNone/>
            </a:pPr>
            <a:r>
              <a:rPr lang="en-IN" sz="2000" b="1" dirty="0">
                <a:solidFill>
                  <a:schemeClr val="accent4"/>
                </a:solidFill>
              </a:rPr>
              <a:t>                 29/06/2023</a:t>
            </a:r>
          </a:p>
        </p:txBody>
      </p:sp>
    </p:spTree>
    <p:extLst>
      <p:ext uri="{BB962C8B-B14F-4D97-AF65-F5344CB8AC3E}">
        <p14:creationId xmlns:p14="http://schemas.microsoft.com/office/powerpoint/2010/main" val="209633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2076-13F4-5DEB-CDFA-D1245D7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CC76-2FBF-3762-31E9-AB861F1A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2"/>
                </a:solidFill>
              </a:rPr>
              <a:t>Objective 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goal is to predict the probability of credit default based on the credit card owner's characteristics and payment history.</a:t>
            </a:r>
          </a:p>
          <a:p>
            <a:pPr marL="57150" indent="0" algn="l">
              <a:buNone/>
            </a:pPr>
            <a:endParaRPr lang="en-US" sz="2000" b="0" i="0" u="none" strike="noStrike" baseline="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2"/>
                </a:solidFill>
              </a:rPr>
              <a:t>Benefits: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Banking/Financial Institutions: Key Players in Financial Services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Ensuring Integrity: Prudent Investments to Prevent Financial Loss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Assessing Customer Potential: Prior to Extending Credit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Credit Scoring: Evaluating Loan Characteristics and Default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67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DA8A-CE81-1F9A-7C5E-39FEA057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45F59B-8810-DDDF-2FD9-AAA23883030E}"/>
              </a:ext>
            </a:extLst>
          </p:cNvPr>
          <p:cNvCxnSpPr/>
          <p:nvPr/>
        </p:nvCxnSpPr>
        <p:spPr>
          <a:xfrm>
            <a:off x="5239922" y="4042947"/>
            <a:ext cx="0" cy="334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08AFDB-7B59-84E1-624F-E557C1BCD0A0}"/>
              </a:ext>
            </a:extLst>
          </p:cNvPr>
          <p:cNvCxnSpPr/>
          <p:nvPr/>
        </p:nvCxnSpPr>
        <p:spPr>
          <a:xfrm>
            <a:off x="2401472" y="4909722"/>
            <a:ext cx="0" cy="302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EEB3F9CF-3C6D-5DC0-2935-4B578F16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-8675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B48AB596-F9AF-7F7A-82F4-1B088F29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-410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	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652B9603-65B9-A57E-0CDB-6A48938F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-4087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98223" tIns="12854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906B86-6BC5-C081-5505-2EDF8CE027CE}"/>
              </a:ext>
            </a:extLst>
          </p:cNvPr>
          <p:cNvGrpSpPr/>
          <p:nvPr/>
        </p:nvGrpSpPr>
        <p:grpSpPr>
          <a:xfrm>
            <a:off x="1500554" y="1588453"/>
            <a:ext cx="6821756" cy="3681096"/>
            <a:chOff x="0" y="0"/>
            <a:chExt cx="4452731" cy="368120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4ECCEB7-10AE-BCEB-BB33-419FDA798E7D}"/>
                </a:ext>
              </a:extLst>
            </p:cNvPr>
            <p:cNvSpPr/>
            <p:nvPr/>
          </p:nvSpPr>
          <p:spPr>
            <a:xfrm>
              <a:off x="2724150" y="0"/>
              <a:ext cx="1399430" cy="5088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Transformation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4794B63-4FCD-F690-A67B-D03A8557EC75}"/>
                </a:ext>
              </a:extLst>
            </p:cNvPr>
            <p:cNvGrpSpPr/>
            <p:nvPr/>
          </p:nvGrpSpPr>
          <p:grpSpPr>
            <a:xfrm>
              <a:off x="0" y="0"/>
              <a:ext cx="4452731" cy="3681205"/>
              <a:chOff x="0" y="0"/>
              <a:chExt cx="4452731" cy="3681205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C6A3697-154D-49D2-056A-CFAF511D6D74}"/>
                  </a:ext>
                </a:extLst>
              </p:cNvPr>
              <p:cNvSpPr/>
              <p:nvPr/>
            </p:nvSpPr>
            <p:spPr>
              <a:xfrm>
                <a:off x="0" y="0"/>
                <a:ext cx="1017767" cy="508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Start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C6DD065-D25E-31D0-2FFA-75BDA43805F1}"/>
                  </a:ext>
                </a:extLst>
              </p:cNvPr>
              <p:cNvSpPr/>
              <p:nvPr/>
            </p:nvSpPr>
            <p:spPr>
              <a:xfrm>
                <a:off x="71562" y="1645920"/>
                <a:ext cx="1017767" cy="508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Save Model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4C2806C-4724-C442-D7F6-60C8AB761129}"/>
                  </a:ext>
                </a:extLst>
              </p:cNvPr>
              <p:cNvSpPr/>
              <p:nvPr/>
            </p:nvSpPr>
            <p:spPr>
              <a:xfrm>
                <a:off x="71562" y="866692"/>
                <a:ext cx="1017767" cy="508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Prediction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B09D13A1-E730-08C2-3B6F-C06F62253E54}"/>
                  </a:ext>
                </a:extLst>
              </p:cNvPr>
              <p:cNvSpPr/>
              <p:nvPr/>
            </p:nvSpPr>
            <p:spPr>
              <a:xfrm>
                <a:off x="1399430" y="850789"/>
                <a:ext cx="1017270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Selecting Best Model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396F153-C170-65E5-F462-CF58F9F50000}"/>
                  </a:ext>
                </a:extLst>
              </p:cNvPr>
              <p:cNvSpPr/>
              <p:nvPr/>
            </p:nvSpPr>
            <p:spPr>
              <a:xfrm>
                <a:off x="2719346" y="842838"/>
                <a:ext cx="1383140" cy="508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Building/Training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38F5D4F-AED2-BDC5-E25D-CF1985613B8F}"/>
                  </a:ext>
                </a:extLst>
              </p:cNvPr>
              <p:cNvSpPr/>
              <p:nvPr/>
            </p:nvSpPr>
            <p:spPr>
              <a:xfrm>
                <a:off x="1343771" y="0"/>
                <a:ext cx="1073426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Data Ingestion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2958CBB-7758-A7E7-19EB-D681355701AB}"/>
                  </a:ext>
                </a:extLst>
              </p:cNvPr>
              <p:cNvSpPr/>
              <p:nvPr/>
            </p:nvSpPr>
            <p:spPr>
              <a:xfrm>
                <a:off x="1399430" y="1653871"/>
                <a:ext cx="1017270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Save Model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8284A7B-591E-62A3-A53C-0474368790D3}"/>
                  </a:ext>
                </a:extLst>
              </p:cNvPr>
              <p:cNvSpPr/>
              <p:nvPr/>
            </p:nvSpPr>
            <p:spPr>
              <a:xfrm>
                <a:off x="2679590" y="1677725"/>
                <a:ext cx="1773141" cy="469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Deploy in local Host Application 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B33071A-EEA5-14F2-0FAA-E8C3CA7B7EEE}"/>
                  </a:ext>
                </a:extLst>
              </p:cNvPr>
              <p:cNvSpPr/>
              <p:nvPr/>
            </p:nvSpPr>
            <p:spPr>
              <a:xfrm>
                <a:off x="2822713" y="2449001"/>
                <a:ext cx="1280160" cy="4847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Data from User 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9798F50-B1C2-142A-1DA8-E2740A4DD251}"/>
                  </a:ext>
                </a:extLst>
              </p:cNvPr>
              <p:cNvSpPr/>
              <p:nvPr/>
            </p:nvSpPr>
            <p:spPr>
              <a:xfrm>
                <a:off x="1447137" y="2425148"/>
                <a:ext cx="1017270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Defaulter Prediction 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FE927D0-F6BA-172E-E43D-4AD5D83CFEB8}"/>
                  </a:ext>
                </a:extLst>
              </p:cNvPr>
              <p:cNvSpPr/>
              <p:nvPr/>
            </p:nvSpPr>
            <p:spPr>
              <a:xfrm>
                <a:off x="71562" y="2425148"/>
                <a:ext cx="1017270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Saving Output   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5BD6410-A228-13D7-E2AE-AC9DD97682FE}"/>
                  </a:ext>
                </a:extLst>
              </p:cNvPr>
              <p:cNvSpPr/>
              <p:nvPr/>
            </p:nvSpPr>
            <p:spPr>
              <a:xfrm>
                <a:off x="71562" y="3172570"/>
                <a:ext cx="1017270" cy="508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   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0E6336A-8F93-D540-FFB2-7D07100D105C}"/>
                  </a:ext>
                </a:extLst>
              </p:cNvPr>
              <p:cNvCxnSpPr/>
              <p:nvPr/>
            </p:nvCxnSpPr>
            <p:spPr>
              <a:xfrm>
                <a:off x="1017767" y="219323"/>
                <a:ext cx="32650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4924BD6-44F0-6C06-2F9C-D2A48A3B088C}"/>
                  </a:ext>
                </a:extLst>
              </p:cNvPr>
              <p:cNvCxnSpPr/>
              <p:nvPr/>
            </p:nvCxnSpPr>
            <p:spPr>
              <a:xfrm>
                <a:off x="2417197" y="219323"/>
                <a:ext cx="30264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49962C-AEBF-61D6-9E71-EC47369F6692}"/>
                  </a:ext>
                </a:extLst>
              </p:cNvPr>
              <p:cNvCxnSpPr/>
              <p:nvPr/>
            </p:nvCxnSpPr>
            <p:spPr>
              <a:xfrm flipH="1">
                <a:off x="2420344" y="1062161"/>
                <a:ext cx="30264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C1C8059-F4C1-8BFC-7AD0-87C68870ACE0}"/>
                  </a:ext>
                </a:extLst>
              </p:cNvPr>
              <p:cNvCxnSpPr/>
              <p:nvPr/>
            </p:nvCxnSpPr>
            <p:spPr>
              <a:xfrm flipH="1">
                <a:off x="1092476" y="1062161"/>
                <a:ext cx="31059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5DE9316-A08A-DE98-6E72-65D13CFCF784}"/>
                  </a:ext>
                </a:extLst>
              </p:cNvPr>
              <p:cNvCxnSpPr/>
              <p:nvPr/>
            </p:nvCxnSpPr>
            <p:spPr>
              <a:xfrm>
                <a:off x="1089329" y="1889097"/>
                <a:ext cx="31059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7F2EE6E-9F37-0960-1D25-52C487653CD3}"/>
                  </a:ext>
                </a:extLst>
              </p:cNvPr>
              <p:cNvCxnSpPr/>
              <p:nvPr/>
            </p:nvCxnSpPr>
            <p:spPr>
              <a:xfrm>
                <a:off x="2417197" y="1889097"/>
                <a:ext cx="2640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EDB82C-E2AB-5197-8F2E-E4162B56E167}"/>
                  </a:ext>
                </a:extLst>
              </p:cNvPr>
              <p:cNvCxnSpPr/>
              <p:nvPr/>
            </p:nvCxnSpPr>
            <p:spPr>
              <a:xfrm>
                <a:off x="3412601" y="2162755"/>
                <a:ext cx="0" cy="33420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CE18C90-9BD6-E7F9-F968-FF40A4CD07E5}"/>
                  </a:ext>
                </a:extLst>
              </p:cNvPr>
              <p:cNvCxnSpPr/>
              <p:nvPr/>
            </p:nvCxnSpPr>
            <p:spPr>
              <a:xfrm flipH="1">
                <a:off x="2420344" y="2660374"/>
                <a:ext cx="40551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4344AED-FF8F-5A84-C156-44C34E918FB8}"/>
                  </a:ext>
                </a:extLst>
              </p:cNvPr>
              <p:cNvCxnSpPr/>
              <p:nvPr/>
            </p:nvCxnSpPr>
            <p:spPr>
              <a:xfrm flipH="1">
                <a:off x="1084525" y="2660374"/>
                <a:ext cx="35946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0793406-6416-9086-BE4C-2739EA0FEF8B}"/>
                  </a:ext>
                </a:extLst>
              </p:cNvPr>
              <p:cNvCxnSpPr/>
              <p:nvPr/>
            </p:nvCxnSpPr>
            <p:spPr>
              <a:xfrm>
                <a:off x="573985" y="2934031"/>
                <a:ext cx="0" cy="294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509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F9C-02F1-63AA-AEFC-179AEA02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554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F972-3276-EA94-03FE-72F3E800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154"/>
            <a:ext cx="9381066" cy="508781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was taken from Kaggle (URL: </a:t>
            </a:r>
            <a:r>
              <a:rPr lang="en-US" sz="2000" u="sng" dirty="0">
                <a:solidFill>
                  <a:srgbClr val="0462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https://www.kaggle.com/uciml/default-</a:t>
            </a:r>
            <a:r>
              <a:rPr lang="en-US" sz="2000" spc="200" dirty="0">
                <a:solidFill>
                  <a:srgbClr val="0462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462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of-credit-card-clients-dataset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payments,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demographic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factors,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data,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payment,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 of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Taiwan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April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2005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September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2005.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Ingestion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included importing of important libraries such as seaborn, matplotlib, pandas ,scikit-learn etc. We imported the same dataset mentioned above from Kaggle.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Pre-processing and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Transformation:</a:t>
            </a:r>
          </a:p>
          <a:p>
            <a:pPr lvl="1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Performing EDA to get insight of data like identifying distribution ,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outliers,collinearity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etc.</a:t>
            </a:r>
          </a:p>
          <a:p>
            <a:pPr lvl="1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checking and handling the null values, changes in  the column names has been done.</a:t>
            </a:r>
          </a:p>
          <a:p>
            <a:pPr lvl="1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  categorical values with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numeriacal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values</a:t>
            </a:r>
          </a:p>
          <a:p>
            <a:pPr lvl="1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Performing standard scalers to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down values</a:t>
            </a:r>
          </a:p>
          <a:p>
            <a:pPr lvl="1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1664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Train/Test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75-25%, where 75% of the data was used to train the model and the latter 25%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 used to predict the same.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8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0EAA-13A7-E84C-2DE4-5582FAF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123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C140-60FA-70EF-931E-7A41F2B3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508"/>
            <a:ext cx="8596668" cy="4841629"/>
          </a:xfrm>
        </p:spPr>
        <p:txBody>
          <a:bodyPr>
            <a:normAutofit/>
          </a:bodyPr>
          <a:lstStyle/>
          <a:p>
            <a:pPr marL="807720" indent="-28575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Building 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tried and tested multiple models such as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Random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Forest,Decision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Tree,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model and came up with the model with the best performance,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Random Forest Classifier.</a:t>
            </a:r>
          </a:p>
          <a:p>
            <a:pPr marL="807720" indent="-28575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 Best </a:t>
            </a:r>
            <a:r>
              <a:rPr lang="en-US" sz="20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Random Forest Classifier(RFC) with hyper tuning of parameters has been done to select the best RFC model.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7720" indent="-285750"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Prediction: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selected best model of RFC provides accuracy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81.7%</a:t>
            </a:r>
            <a:r>
              <a:rPr lang="en-US" sz="20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47.3%.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7720" indent="-285750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US" sz="20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IN" sz="2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pickle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library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saves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7720" indent="-285750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r>
              <a:rPr lang="en-US" sz="20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en-US" sz="2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</a:t>
            </a:r>
            <a:r>
              <a:rPr lang="en-IN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deployed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 and Prediction has been done.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6F82-A1C5-48F5-973C-8255829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6" y="552616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INCREASING THE PREDICTIVE POWER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5DC1E8-11AF-4A0C-9ABC-1E5EB15FD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986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452E23-750B-00A9-5889-187709AFAD6D}"/>
              </a:ext>
            </a:extLst>
          </p:cNvPr>
          <p:cNvSpPr txBox="1"/>
          <p:nvPr/>
        </p:nvSpPr>
        <p:spPr>
          <a:xfrm>
            <a:off x="3050931" y="3244334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RANDOM FOREST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5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B6A-B3A1-493D-94A3-88D5F66B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INCREASING THE MODEL’S SPEED</a:t>
            </a:r>
            <a:endParaRPr lang="en-IN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924AD-0EE1-4A42-ACE5-15CB54085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434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FF3859D-5126-20B3-DA81-CBB22AA2C772}"/>
              </a:ext>
            </a:extLst>
          </p:cNvPr>
          <p:cNvSpPr txBox="1">
            <a:spLocks/>
          </p:cNvSpPr>
          <p:nvPr/>
        </p:nvSpPr>
        <p:spPr>
          <a:xfrm>
            <a:off x="527536" y="552616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INCREASING THE PREDICTIVE POWER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1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78E7-DACB-2480-32FF-7B2294C8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0DF96-CDA4-637B-5032-2E806E54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22" b="8964"/>
          <a:stretch/>
        </p:blipFill>
        <p:spPr bwMode="auto">
          <a:xfrm>
            <a:off x="751712" y="1735016"/>
            <a:ext cx="8448614" cy="4307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6A1-47B7-6170-66D3-51320DFE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2" y="171511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3435117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717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Objective and Benefits</vt:lpstr>
      <vt:lpstr>Architecture</vt:lpstr>
      <vt:lpstr>Architecture</vt:lpstr>
      <vt:lpstr>Architecture</vt:lpstr>
      <vt:lpstr>INCREASING THE PREDICTIVE POWER</vt:lpstr>
      <vt:lpstr>INCREASING THE MODEL’S SPEED</vt:lpstr>
      <vt:lpstr>Application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meet patel</dc:creator>
  <cp:lastModifiedBy>Tanuja Satish Dhope</cp:lastModifiedBy>
  <cp:revision>21</cp:revision>
  <dcterms:created xsi:type="dcterms:W3CDTF">2021-09-09T07:45:17Z</dcterms:created>
  <dcterms:modified xsi:type="dcterms:W3CDTF">2023-06-29T13:39:10Z</dcterms:modified>
</cp:coreProperties>
</file>