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 id="2147483681" r:id="rId2"/>
    <p:sldMasterId id="2147483693" r:id="rId3"/>
    <p:sldMasterId id="2147483705" r:id="rId4"/>
    <p:sldMasterId id="2147483717" r:id="rId5"/>
    <p:sldMasterId id="2147483729" r:id="rId6"/>
  </p:sldMasterIdLst>
  <p:sldIdLst>
    <p:sldId id="263" r:id="rId7"/>
    <p:sldId id="283" r:id="rId8"/>
    <p:sldId id="275" r:id="rId9"/>
    <p:sldId id="274" r:id="rId10"/>
    <p:sldId id="284" r:id="rId11"/>
    <p:sldId id="285" r:id="rId12"/>
    <p:sldId id="286"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1" r:id="rId26"/>
    <p:sldId id="302" r:id="rId27"/>
    <p:sldId id="303" r:id="rId28"/>
    <p:sldId id="304" r:id="rId29"/>
    <p:sldId id="305" r:id="rId30"/>
    <p:sldId id="306" r:id="rId31"/>
    <p:sldId id="30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24" autoAdjust="0"/>
  </p:normalViewPr>
  <p:slideViewPr>
    <p:cSldViewPr snapToGrid="0">
      <p:cViewPr>
        <p:scale>
          <a:sx n="77" d="100"/>
          <a:sy n="77" d="100"/>
        </p:scale>
        <p:origin x="-432" y="210"/>
      </p:cViewPr>
      <p:guideLst>
        <p:guide orient="horz" pos="2160"/>
        <p:guide pos="3840"/>
      </p:guideLst>
    </p:cSldViewPr>
  </p:slideViewPr>
  <p:notesTextViewPr>
    <p:cViewPr>
      <p:scale>
        <a:sx n="1" d="1"/>
        <a:sy n="1" d="1"/>
      </p:scale>
      <p:origin x="0" y="0"/>
    </p:cViewPr>
  </p:notesTextViewPr>
  <p:sorterViewPr>
    <p:cViewPr>
      <p:scale>
        <a:sx n="66" d="100"/>
        <a:sy n="66" d="100"/>
      </p:scale>
      <p:origin x="0" y="4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8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979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pPr/>
              <a:t>10/25/2016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val="96802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95"/>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9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2971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7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0566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1394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5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4968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4667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401"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401"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4613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97800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2984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10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135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A54C80-263E-416B-A8E0-580EDEADCBDC}" type="datetimeFigureOut">
              <a:rPr lang="en-US" smtClean="0"/>
              <a:pPr/>
              <a:t>10/25/2016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32071887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98437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432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8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8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57365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7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052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67742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4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7831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5265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9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9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68540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24146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6522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5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12146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9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5711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7057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6960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83"/>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83"/>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27205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6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34495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78787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3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4155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66208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9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9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94569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650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pPr/>
              <a:t>10/25/2016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5118536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59432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8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03299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42692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50155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75"/>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75"/>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18612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5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36808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26128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2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79284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82757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85"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85"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015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405"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405"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10/25/2016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65129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34964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23803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7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73077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4227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17871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65"/>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65"/>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009431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19180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42383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41629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821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10/25/2016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03248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88498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68529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35264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057764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96821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320277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53"/>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53"/>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E3EA7-B7B4-4278-91C3-B841DE1EB307}" type="datetimeFigureOut">
              <a:rPr lang="en-US">
                <a:solidFill>
                  <a:prstClr val="black">
                    <a:tint val="75000"/>
                  </a:prstClr>
                </a:solidFill>
              </a:rPr>
              <a:pPr/>
              <a:t>10/25/2016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363BE9-7735-4450-955E-F35CDE96BFE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4367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879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10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10/25/2016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237785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4166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40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10/25/2016</a:t>
            </a:fld>
            <a:endParaRPr lang="en-US" dirty="0"/>
          </a:p>
        </p:txBody>
      </p:sp>
      <p:sp>
        <p:nvSpPr>
          <p:cNvPr id="5" name="Footer Placeholder 4"/>
          <p:cNvSpPr>
            <a:spLocks noGrp="1"/>
          </p:cNvSpPr>
          <p:nvPr>
            <p:ph type="ftr" sz="quarter" idx="3"/>
          </p:nvPr>
        </p:nvSpPr>
        <p:spPr>
          <a:xfrm>
            <a:off x="4165600" y="635640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40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939716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40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E4E3EA7-B7B4-4278-91C3-B841DE1EB307}" type="datetimeFigureOut">
              <a:rPr lang="en-US" smtClean="0">
                <a:solidFill>
                  <a:prstClr val="black">
                    <a:tint val="75000"/>
                  </a:prstClr>
                </a:solidFill>
              </a:rPr>
              <a:pPr defTabSz="914400"/>
              <a:t>10/25/2016</a:t>
            </a:fld>
            <a:endParaRPr lang="en-US" smtClean="0">
              <a:solidFill>
                <a:prstClr val="black">
                  <a:tint val="75000"/>
                </a:prstClr>
              </a:solidFill>
            </a:endParaRPr>
          </a:p>
        </p:txBody>
      </p:sp>
      <p:sp>
        <p:nvSpPr>
          <p:cNvPr id="5" name="Footer Placeholder 4"/>
          <p:cNvSpPr>
            <a:spLocks noGrp="1"/>
          </p:cNvSpPr>
          <p:nvPr>
            <p:ph type="ftr" sz="quarter" idx="3"/>
          </p:nvPr>
        </p:nvSpPr>
        <p:spPr>
          <a:xfrm>
            <a:off x="4165600" y="635640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smtClean="0">
              <a:solidFill>
                <a:prstClr val="black">
                  <a:tint val="75000"/>
                </a:prstClr>
              </a:solidFill>
            </a:endParaRPr>
          </a:p>
        </p:txBody>
      </p:sp>
      <p:sp>
        <p:nvSpPr>
          <p:cNvPr id="6" name="Slide Number Placeholder 5"/>
          <p:cNvSpPr>
            <a:spLocks noGrp="1"/>
          </p:cNvSpPr>
          <p:nvPr>
            <p:ph type="sldNum" sz="quarter" idx="4"/>
          </p:nvPr>
        </p:nvSpPr>
        <p:spPr>
          <a:xfrm>
            <a:off x="8737600" y="63564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2F363BE9-7735-4450-955E-F35CDE96BFE9}" type="slidenum">
              <a:rPr lang="en-US" smtClean="0">
                <a:solidFill>
                  <a:prstClr val="black">
                    <a:tint val="75000"/>
                  </a:prstClr>
                </a:solidFill>
              </a:rPr>
              <a:pPr defTabSz="914400"/>
              <a:t>‹#›</a:t>
            </a:fld>
            <a:endParaRPr lang="en-US" smtClean="0">
              <a:solidFill>
                <a:prstClr val="black">
                  <a:tint val="75000"/>
                </a:prstClr>
              </a:solidFill>
            </a:endParaRPr>
          </a:p>
        </p:txBody>
      </p:sp>
    </p:spTree>
    <p:extLst>
      <p:ext uri="{BB962C8B-B14F-4D97-AF65-F5344CB8AC3E}">
        <p14:creationId xmlns:p14="http://schemas.microsoft.com/office/powerpoint/2010/main" val="250998948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9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E4E3EA7-B7B4-4278-91C3-B841DE1EB307}" type="datetimeFigureOut">
              <a:rPr lang="en-US" smtClean="0">
                <a:solidFill>
                  <a:prstClr val="black">
                    <a:tint val="75000"/>
                  </a:prstClr>
                </a:solidFill>
              </a:rPr>
              <a:pPr defTabSz="914400"/>
              <a:t>10/25/2016</a:t>
            </a:fld>
            <a:endParaRPr lang="en-US" smtClean="0">
              <a:solidFill>
                <a:prstClr val="black">
                  <a:tint val="75000"/>
                </a:prstClr>
              </a:solidFill>
            </a:endParaRPr>
          </a:p>
        </p:txBody>
      </p:sp>
      <p:sp>
        <p:nvSpPr>
          <p:cNvPr id="5" name="Footer Placeholder 4"/>
          <p:cNvSpPr>
            <a:spLocks noGrp="1"/>
          </p:cNvSpPr>
          <p:nvPr>
            <p:ph type="ftr" sz="quarter" idx="3"/>
          </p:nvPr>
        </p:nvSpPr>
        <p:spPr>
          <a:xfrm>
            <a:off x="4165600" y="635639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smtClean="0">
              <a:solidFill>
                <a:prstClr val="black">
                  <a:tint val="75000"/>
                </a:prstClr>
              </a:solidFill>
            </a:endParaRPr>
          </a:p>
        </p:txBody>
      </p:sp>
      <p:sp>
        <p:nvSpPr>
          <p:cNvPr id="6" name="Slide Number Placeholder 5"/>
          <p:cNvSpPr>
            <a:spLocks noGrp="1"/>
          </p:cNvSpPr>
          <p:nvPr>
            <p:ph type="sldNum" sz="quarter" idx="4"/>
          </p:nvPr>
        </p:nvSpPr>
        <p:spPr>
          <a:xfrm>
            <a:off x="8737600" y="635639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2F363BE9-7735-4450-955E-F35CDE96BFE9}" type="slidenum">
              <a:rPr lang="en-US" smtClean="0">
                <a:solidFill>
                  <a:prstClr val="black">
                    <a:tint val="75000"/>
                  </a:prstClr>
                </a:solidFill>
              </a:rPr>
              <a:pPr defTabSz="914400"/>
              <a:t>‹#›</a:t>
            </a:fld>
            <a:endParaRPr lang="en-US" smtClean="0">
              <a:solidFill>
                <a:prstClr val="black">
                  <a:tint val="75000"/>
                </a:prstClr>
              </a:solidFill>
            </a:endParaRPr>
          </a:p>
        </p:txBody>
      </p:sp>
    </p:spTree>
    <p:extLst>
      <p:ext uri="{BB962C8B-B14F-4D97-AF65-F5344CB8AC3E}">
        <p14:creationId xmlns:p14="http://schemas.microsoft.com/office/powerpoint/2010/main" val="116079271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8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E4E3EA7-B7B4-4278-91C3-B841DE1EB307}" type="datetimeFigureOut">
              <a:rPr lang="en-US" smtClean="0">
                <a:solidFill>
                  <a:prstClr val="black">
                    <a:tint val="75000"/>
                  </a:prstClr>
                </a:solidFill>
              </a:rPr>
              <a:pPr defTabSz="914400"/>
              <a:t>10/25/2016</a:t>
            </a:fld>
            <a:endParaRPr lang="en-US" smtClean="0">
              <a:solidFill>
                <a:prstClr val="black">
                  <a:tint val="75000"/>
                </a:prstClr>
              </a:solidFill>
            </a:endParaRPr>
          </a:p>
        </p:txBody>
      </p:sp>
      <p:sp>
        <p:nvSpPr>
          <p:cNvPr id="5" name="Footer Placeholder 4"/>
          <p:cNvSpPr>
            <a:spLocks noGrp="1"/>
          </p:cNvSpPr>
          <p:nvPr>
            <p:ph type="ftr" sz="quarter" idx="3"/>
          </p:nvPr>
        </p:nvSpPr>
        <p:spPr>
          <a:xfrm>
            <a:off x="4165600" y="635638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smtClean="0">
              <a:solidFill>
                <a:prstClr val="black">
                  <a:tint val="75000"/>
                </a:prstClr>
              </a:solidFill>
            </a:endParaRPr>
          </a:p>
        </p:txBody>
      </p:sp>
      <p:sp>
        <p:nvSpPr>
          <p:cNvPr id="6" name="Slide Number Placeholder 5"/>
          <p:cNvSpPr>
            <a:spLocks noGrp="1"/>
          </p:cNvSpPr>
          <p:nvPr>
            <p:ph type="sldNum" sz="quarter" idx="4"/>
          </p:nvPr>
        </p:nvSpPr>
        <p:spPr>
          <a:xfrm>
            <a:off x="8737600" y="635638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2F363BE9-7735-4450-955E-F35CDE96BFE9}" type="slidenum">
              <a:rPr lang="en-US" smtClean="0">
                <a:solidFill>
                  <a:prstClr val="black">
                    <a:tint val="75000"/>
                  </a:prstClr>
                </a:solidFill>
              </a:rPr>
              <a:pPr defTabSz="914400"/>
              <a:t>‹#›</a:t>
            </a:fld>
            <a:endParaRPr lang="en-US" smtClean="0">
              <a:solidFill>
                <a:prstClr val="black">
                  <a:tint val="75000"/>
                </a:prstClr>
              </a:solidFill>
            </a:endParaRPr>
          </a:p>
        </p:txBody>
      </p:sp>
    </p:spTree>
    <p:extLst>
      <p:ext uri="{BB962C8B-B14F-4D97-AF65-F5344CB8AC3E}">
        <p14:creationId xmlns:p14="http://schemas.microsoft.com/office/powerpoint/2010/main" val="237071575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7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E4E3EA7-B7B4-4278-91C3-B841DE1EB307}" type="datetimeFigureOut">
              <a:rPr lang="en-US" smtClean="0">
                <a:solidFill>
                  <a:prstClr val="black">
                    <a:tint val="75000"/>
                  </a:prstClr>
                </a:solidFill>
              </a:rPr>
              <a:pPr defTabSz="914400"/>
              <a:t>10/25/2016</a:t>
            </a:fld>
            <a:endParaRPr lang="en-US" smtClean="0">
              <a:solidFill>
                <a:prstClr val="black">
                  <a:tint val="75000"/>
                </a:prstClr>
              </a:solidFill>
            </a:endParaRPr>
          </a:p>
        </p:txBody>
      </p:sp>
      <p:sp>
        <p:nvSpPr>
          <p:cNvPr id="5" name="Footer Placeholder 4"/>
          <p:cNvSpPr>
            <a:spLocks noGrp="1"/>
          </p:cNvSpPr>
          <p:nvPr>
            <p:ph type="ftr" sz="quarter" idx="3"/>
          </p:nvPr>
        </p:nvSpPr>
        <p:spPr>
          <a:xfrm>
            <a:off x="4165600" y="635637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smtClean="0">
              <a:solidFill>
                <a:prstClr val="black">
                  <a:tint val="75000"/>
                </a:prstClr>
              </a:solidFill>
            </a:endParaRPr>
          </a:p>
        </p:txBody>
      </p:sp>
      <p:sp>
        <p:nvSpPr>
          <p:cNvPr id="6" name="Slide Number Placeholder 5"/>
          <p:cNvSpPr>
            <a:spLocks noGrp="1"/>
          </p:cNvSpPr>
          <p:nvPr>
            <p:ph type="sldNum" sz="quarter" idx="4"/>
          </p:nvPr>
        </p:nvSpPr>
        <p:spPr>
          <a:xfrm>
            <a:off x="8737600" y="635637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2F363BE9-7735-4450-955E-F35CDE96BFE9}" type="slidenum">
              <a:rPr lang="en-US" smtClean="0">
                <a:solidFill>
                  <a:prstClr val="black">
                    <a:tint val="75000"/>
                  </a:prstClr>
                </a:solidFill>
              </a:rPr>
              <a:pPr defTabSz="914400"/>
              <a:t>‹#›</a:t>
            </a:fld>
            <a:endParaRPr lang="en-US" smtClean="0">
              <a:solidFill>
                <a:prstClr val="black">
                  <a:tint val="75000"/>
                </a:prstClr>
              </a:solidFill>
            </a:endParaRPr>
          </a:p>
        </p:txBody>
      </p:sp>
    </p:spTree>
    <p:extLst>
      <p:ext uri="{BB962C8B-B14F-4D97-AF65-F5344CB8AC3E}">
        <p14:creationId xmlns:p14="http://schemas.microsoft.com/office/powerpoint/2010/main" val="341371528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E4E3EA7-B7B4-4278-91C3-B841DE1EB307}" type="datetimeFigureOut">
              <a:rPr lang="en-US" smtClean="0">
                <a:solidFill>
                  <a:prstClr val="black">
                    <a:tint val="75000"/>
                  </a:prstClr>
                </a:solidFill>
              </a:rPr>
              <a:pPr defTabSz="914400"/>
              <a:t>10/25/2016</a:t>
            </a:fld>
            <a:endParaRPr lang="en-US" smtClean="0">
              <a:solidFill>
                <a:prstClr val="black">
                  <a:tint val="75000"/>
                </a:prstClr>
              </a:solidFill>
            </a:endParaRPr>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smtClean="0">
              <a:solidFill>
                <a:prstClr val="black">
                  <a:tint val="75000"/>
                </a:prstClr>
              </a:solidFill>
            </a:endParaRPr>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2F363BE9-7735-4450-955E-F35CDE96BFE9}" type="slidenum">
              <a:rPr lang="en-US" smtClean="0">
                <a:solidFill>
                  <a:prstClr val="black">
                    <a:tint val="75000"/>
                  </a:prstClr>
                </a:solidFill>
              </a:rPr>
              <a:pPr defTabSz="914400"/>
              <a:t>‹#›</a:t>
            </a:fld>
            <a:endParaRPr lang="en-US" smtClean="0">
              <a:solidFill>
                <a:prstClr val="black">
                  <a:tint val="75000"/>
                </a:prstClr>
              </a:solidFill>
            </a:endParaRPr>
          </a:p>
        </p:txBody>
      </p:sp>
    </p:spTree>
    <p:extLst>
      <p:ext uri="{BB962C8B-B14F-4D97-AF65-F5344CB8AC3E}">
        <p14:creationId xmlns:p14="http://schemas.microsoft.com/office/powerpoint/2010/main" val="2015653531"/>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bigdata2.athabascau.ca/MITmoodle/mod/resource/view.php?id=51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bigdata2.athabascau.ca/MITmoodle/mod/resource/view.php?id=51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sz="4400" b="1" u="sng" dirty="0" smtClean="0">
                <a:solidFill>
                  <a:srgbClr val="0070C0"/>
                </a:solidFill>
                <a:cs typeface="Andalus" pitchFamily="18" charset="-78"/>
              </a:rPr>
              <a:t>DESIGNING A TWO PASS ASSEMBLER</a:t>
            </a:r>
            <a:br>
              <a:rPr lang="en-IN" sz="4400" b="1" u="sng" dirty="0" smtClean="0">
                <a:solidFill>
                  <a:srgbClr val="0070C0"/>
                </a:solidFill>
                <a:cs typeface="Andalus" pitchFamily="18" charset="-78"/>
              </a:rPr>
            </a:br>
            <a:r>
              <a:rPr lang="en-IN" sz="4400" b="1" dirty="0" smtClean="0">
                <a:solidFill>
                  <a:srgbClr val="0070C0"/>
                </a:solidFill>
                <a:cs typeface="Andalus" pitchFamily="18" charset="-78"/>
              </a:rPr>
              <a:t>IMPLEMENTATION AND  </a:t>
            </a:r>
            <a:br>
              <a:rPr lang="en-IN" sz="4400" b="1" dirty="0" smtClean="0">
                <a:solidFill>
                  <a:srgbClr val="0070C0"/>
                </a:solidFill>
                <a:cs typeface="Andalus" pitchFamily="18" charset="-78"/>
              </a:rPr>
            </a:br>
            <a:r>
              <a:rPr lang="en-IN" sz="4400" b="1" dirty="0" smtClean="0">
                <a:solidFill>
                  <a:srgbClr val="0070C0"/>
                </a:solidFill>
                <a:cs typeface="Andalus" pitchFamily="18" charset="-78"/>
              </a:rPr>
              <a:t>TESTING</a:t>
            </a:r>
            <a:r>
              <a:rPr lang="en-IN" sz="4400" b="1" dirty="0" smtClean="0">
                <a:solidFill>
                  <a:srgbClr val="0070C0"/>
                </a:solidFill>
              </a:rPr>
              <a:t/>
            </a:r>
            <a:br>
              <a:rPr lang="en-IN" sz="4400" b="1" dirty="0" smtClean="0">
                <a:solidFill>
                  <a:srgbClr val="0070C0"/>
                </a:solidFill>
              </a:rPr>
            </a:br>
            <a:endParaRPr lang="en-IN" sz="4400" b="1" dirty="0">
              <a:solidFill>
                <a:srgbClr val="0070C0"/>
              </a:solidFill>
            </a:endParaRPr>
          </a:p>
        </p:txBody>
      </p:sp>
      <p:sp>
        <p:nvSpPr>
          <p:cNvPr id="3" name="Subtitle 2"/>
          <p:cNvSpPr>
            <a:spLocks noGrp="1"/>
          </p:cNvSpPr>
          <p:nvPr>
            <p:ph type="subTitle" idx="1"/>
          </p:nvPr>
        </p:nvSpPr>
        <p:spPr>
          <a:xfrm>
            <a:off x="4176127" y="3650165"/>
            <a:ext cx="7766936" cy="1559405"/>
          </a:xfrm>
        </p:spPr>
        <p:txBody>
          <a:bodyPr>
            <a:noAutofit/>
          </a:bodyPr>
          <a:lstStyle/>
          <a:p>
            <a:r>
              <a:rPr lang="en-US" sz="2000" b="1" dirty="0" smtClean="0">
                <a:solidFill>
                  <a:schemeClr val="accent1">
                    <a:lumMod val="50000"/>
                  </a:schemeClr>
                </a:solidFill>
                <a:cs typeface="Andalus" pitchFamily="18" charset="-78"/>
              </a:rPr>
              <a:t>                                  </a:t>
            </a:r>
          </a:p>
          <a:p>
            <a:r>
              <a:rPr lang="en-US" sz="2000" b="1" dirty="0">
                <a:solidFill>
                  <a:schemeClr val="accent1">
                    <a:lumMod val="50000"/>
                  </a:schemeClr>
                </a:solidFill>
                <a:cs typeface="Andalus" pitchFamily="18" charset="-78"/>
              </a:rPr>
              <a:t> </a:t>
            </a:r>
            <a:r>
              <a:rPr lang="en-US" sz="2000" b="1" dirty="0" smtClean="0">
                <a:solidFill>
                  <a:schemeClr val="accent1">
                    <a:lumMod val="50000"/>
                  </a:schemeClr>
                </a:solidFill>
                <a:cs typeface="Andalus" pitchFamily="18" charset="-78"/>
              </a:rPr>
              <a:t>                                         By, </a:t>
            </a:r>
          </a:p>
          <a:p>
            <a:r>
              <a:rPr lang="en-US" sz="2000" b="1" dirty="0" smtClean="0">
                <a:solidFill>
                  <a:schemeClr val="accent1">
                    <a:lumMod val="50000"/>
                  </a:schemeClr>
                </a:solidFill>
                <a:cs typeface="Andalus" pitchFamily="18" charset="-78"/>
              </a:rPr>
              <a:t>                                                                                       CT - S Batch (2014-2018)</a:t>
            </a:r>
            <a:endParaRPr lang="en-US" sz="2000" dirty="0" smtClean="0">
              <a:solidFill>
                <a:schemeClr val="accent1">
                  <a:lumMod val="50000"/>
                </a:schemeClr>
              </a:solidFill>
              <a:cs typeface="Andalus" pitchFamily="18" charset="-78"/>
            </a:endParaRPr>
          </a:p>
          <a:p>
            <a:r>
              <a:rPr lang="en-US" sz="2000" b="1" dirty="0" smtClean="0">
                <a:solidFill>
                  <a:schemeClr val="accent1">
                    <a:lumMod val="50000"/>
                  </a:schemeClr>
                </a:solidFill>
                <a:cs typeface="Andalus" pitchFamily="18" charset="-78"/>
              </a:rPr>
              <a:t>                                                                    Computer Technology Department</a:t>
            </a:r>
            <a:endParaRPr lang="en-US" sz="2000" dirty="0" smtClean="0">
              <a:solidFill>
                <a:schemeClr val="accent1">
                  <a:lumMod val="50000"/>
                </a:schemeClr>
              </a:solidFill>
              <a:cs typeface="Andalus" pitchFamily="18" charset="-78"/>
            </a:endParaRPr>
          </a:p>
          <a:p>
            <a:r>
              <a:rPr lang="en-US" sz="2000" b="1" dirty="0" smtClean="0">
                <a:solidFill>
                  <a:schemeClr val="accent1">
                    <a:lumMod val="50000"/>
                  </a:schemeClr>
                </a:solidFill>
                <a:cs typeface="Andalus" pitchFamily="18" charset="-78"/>
              </a:rPr>
              <a:t>                                                                           Madras Institute Of Technology</a:t>
            </a:r>
            <a:endParaRPr lang="en-US" sz="2000" dirty="0" smtClean="0">
              <a:solidFill>
                <a:schemeClr val="accent1">
                  <a:lumMod val="50000"/>
                </a:schemeClr>
              </a:solidFill>
              <a:cs typeface="Andalus" pitchFamily="18" charset="-78"/>
            </a:endParaRPr>
          </a:p>
          <a:p>
            <a:r>
              <a:rPr lang="en-US" sz="2000" b="1" dirty="0" smtClean="0">
                <a:solidFill>
                  <a:schemeClr val="accent1">
                    <a:lumMod val="50000"/>
                  </a:schemeClr>
                </a:solidFill>
                <a:cs typeface="Andalus" pitchFamily="18" charset="-78"/>
              </a:rPr>
              <a:t>                                                                                                       Anna University</a:t>
            </a:r>
            <a:endParaRPr lang="en-IN" sz="2000" b="1" dirty="0">
              <a:solidFill>
                <a:schemeClr val="accent1">
                  <a:lumMod val="50000"/>
                </a:schemeClr>
              </a:solidFill>
              <a:cs typeface="Andalus" pitchFamily="18" charset="-78"/>
            </a:endParaRPr>
          </a:p>
        </p:txBody>
      </p:sp>
    </p:spTree>
    <p:extLst>
      <p:ext uri="{BB962C8B-B14F-4D97-AF65-F5344CB8AC3E}">
        <p14:creationId xmlns:p14="http://schemas.microsoft.com/office/powerpoint/2010/main" val="1722891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20436"/>
          </a:xfrm>
        </p:spPr>
        <p:txBody>
          <a:bodyPr>
            <a:normAutofit fontScale="90000"/>
          </a:bodyPr>
          <a:lstStyle/>
          <a:p>
            <a:r>
              <a:rPr lang="en-US" dirty="0" smtClean="0"/>
              <a:t>CONTINUED..</a:t>
            </a:r>
            <a:endParaRPr lang="en-US" dirty="0"/>
          </a:p>
        </p:txBody>
      </p:sp>
      <p:sp>
        <p:nvSpPr>
          <p:cNvPr id="3" name="Content Placeholder 2"/>
          <p:cNvSpPr>
            <a:spLocks noGrp="1"/>
          </p:cNvSpPr>
          <p:nvPr>
            <p:ph idx="1"/>
          </p:nvPr>
        </p:nvSpPr>
        <p:spPr>
          <a:xfrm>
            <a:off x="677335" y="1385458"/>
            <a:ext cx="8596668" cy="4655907"/>
          </a:xfrm>
        </p:spPr>
        <p:txBody>
          <a:bodyPr>
            <a:normAutofit/>
          </a:bodyPr>
          <a:lstStyle/>
          <a:p>
            <a:pPr>
              <a:buNone/>
            </a:pPr>
            <a:r>
              <a:rPr lang="en-US" sz="2000" b="1" dirty="0" smtClean="0"/>
              <a:t> else</a:t>
            </a:r>
            <a:r>
              <a:rPr lang="en-US" sz="2000" dirty="0" smtClean="0"/>
              <a:t>                              // If operand is blank, as with RSUB</a:t>
            </a:r>
          </a:p>
          <a:p>
            <a:pPr>
              <a:buNone/>
            </a:pPr>
            <a:r>
              <a:rPr lang="en-US" sz="2000" dirty="0" smtClean="0"/>
              <a:t>      </a:t>
            </a:r>
            <a:r>
              <a:rPr lang="en-US" sz="2000" b="1" dirty="0" smtClean="0"/>
              <a:t>assemble </a:t>
            </a:r>
            <a:r>
              <a:rPr lang="en-US" sz="2000" b="1" dirty="0" err="1" smtClean="0"/>
              <a:t>opcode</a:t>
            </a:r>
            <a:r>
              <a:rPr lang="en-US" sz="2000" b="1" dirty="0" smtClean="0"/>
              <a:t> + flags 110000 + 12 bits </a:t>
            </a:r>
            <a:r>
              <a:rPr lang="en-US" sz="2000" b="1" dirty="0" err="1" smtClean="0"/>
              <a:t>disp</a:t>
            </a:r>
            <a:r>
              <a:rPr lang="en-US" sz="2000" b="1" dirty="0" smtClean="0"/>
              <a:t> = 0 </a:t>
            </a:r>
            <a:r>
              <a:rPr lang="en-US" sz="2000" dirty="0" smtClean="0"/>
              <a:t> // RSUB = 4F0000</a:t>
            </a:r>
          </a:p>
          <a:p>
            <a:pPr>
              <a:buNone/>
            </a:pPr>
            <a:r>
              <a:rPr lang="en-US" sz="2000" b="1" dirty="0" smtClean="0"/>
              <a:t>   if (# before operand)</a:t>
            </a:r>
            <a:r>
              <a:rPr lang="en-US" sz="2000" dirty="0" smtClean="0"/>
              <a:t>               // # is immediate mode</a:t>
            </a:r>
          </a:p>
          <a:p>
            <a:pPr>
              <a:buNone/>
            </a:pPr>
            <a:r>
              <a:rPr lang="en-US" sz="2000" dirty="0" smtClean="0"/>
              <a:t>      </a:t>
            </a:r>
            <a:r>
              <a:rPr lang="en-US" sz="2000" b="1" dirty="0" smtClean="0"/>
              <a:t>set n bit to 0</a:t>
            </a:r>
            <a:r>
              <a:rPr lang="en-US" sz="2000" dirty="0" smtClean="0"/>
              <a:t>                   // changes nix from 110 to 010</a:t>
            </a:r>
          </a:p>
          <a:p>
            <a:pPr>
              <a:buNone/>
            </a:pPr>
            <a:r>
              <a:rPr lang="en-US" sz="2000" dirty="0" smtClean="0"/>
              <a:t>   </a:t>
            </a:r>
            <a:r>
              <a:rPr lang="en-US" sz="2000" b="1" dirty="0" smtClean="0"/>
              <a:t>if (@ before operand)</a:t>
            </a:r>
            <a:r>
              <a:rPr lang="en-US" sz="2000" dirty="0" smtClean="0"/>
              <a:t>               // @ is indirect mode</a:t>
            </a:r>
          </a:p>
          <a:p>
            <a:pPr>
              <a:buNone/>
            </a:pPr>
            <a:r>
              <a:rPr lang="en-US" sz="2000" b="1" dirty="0" smtClean="0"/>
              <a:t>      set </a:t>
            </a:r>
            <a:r>
              <a:rPr lang="en-US" sz="2000" b="1" dirty="0" err="1" smtClean="0"/>
              <a:t>i</a:t>
            </a:r>
            <a:r>
              <a:rPr lang="en-US" sz="2000" b="1" dirty="0" smtClean="0"/>
              <a:t> bit to 0</a:t>
            </a:r>
            <a:r>
              <a:rPr lang="en-US" sz="2000" dirty="0" smtClean="0"/>
              <a:t>                   // changes nix from 110 to 100</a:t>
            </a:r>
          </a:p>
          <a:p>
            <a:pPr>
              <a:buNone/>
            </a:pPr>
            <a:r>
              <a:rPr lang="en-US" sz="2000" dirty="0" smtClean="0"/>
              <a:t>  </a:t>
            </a:r>
            <a:r>
              <a:rPr lang="en-US" sz="2000" b="1" dirty="0" smtClean="0"/>
              <a:t> if</a:t>
            </a:r>
            <a:r>
              <a:rPr lang="en-US" sz="2000" dirty="0" smtClean="0"/>
              <a:t> </a:t>
            </a:r>
            <a:r>
              <a:rPr lang="en-US" sz="2000" b="1" dirty="0" smtClean="0"/>
              <a:t>(line contains unexpected ,X)</a:t>
            </a:r>
            <a:r>
              <a:rPr lang="en-US" sz="2000" dirty="0" smtClean="0"/>
              <a:t>    // ,X is indexed mode (if unexpected)</a:t>
            </a:r>
          </a:p>
          <a:p>
            <a:pPr>
              <a:buNone/>
            </a:pPr>
            <a:r>
              <a:rPr lang="en-US" sz="2000" b="1" dirty="0" smtClean="0"/>
              <a:t>      set x bit to 1</a:t>
            </a:r>
            <a:r>
              <a:rPr lang="en-US" sz="2000" dirty="0" smtClean="0"/>
              <a:t>                   // changes nix from xx0 to xx1</a:t>
            </a:r>
          </a:p>
          <a:p>
            <a:pPr>
              <a:buNone/>
            </a:pPr>
            <a:r>
              <a:rPr lang="en-US" sz="2000" b="1" dirty="0" smtClean="0"/>
              <a:t>}</a:t>
            </a: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1"/>
            <a:ext cx="8596668" cy="789709"/>
          </a:xfrm>
        </p:spPr>
        <p:txBody>
          <a:bodyPr/>
          <a:lstStyle/>
          <a:p>
            <a:r>
              <a:rPr lang="en-US" dirty="0" smtClean="0"/>
              <a:t>PASS 1 - IMPLEMENTATION</a:t>
            </a:r>
            <a:endParaRPr lang="en-US" dirty="0"/>
          </a:p>
        </p:txBody>
      </p:sp>
      <p:sp>
        <p:nvSpPr>
          <p:cNvPr id="3" name="Content Placeholder 2"/>
          <p:cNvSpPr>
            <a:spLocks noGrp="1"/>
          </p:cNvSpPr>
          <p:nvPr>
            <p:ph idx="1"/>
          </p:nvPr>
        </p:nvSpPr>
        <p:spPr>
          <a:xfrm>
            <a:off x="677369" y="1371602"/>
            <a:ext cx="10032231" cy="5486399"/>
          </a:xfrm>
        </p:spPr>
        <p:txBody>
          <a:bodyPr>
            <a:normAutofit/>
          </a:bodyPr>
          <a:lstStyle/>
          <a:p>
            <a:pPr>
              <a:buNone/>
            </a:pPr>
            <a:r>
              <a:rPr lang="en-US" sz="2400" b="1" dirty="0" smtClean="0"/>
              <a:t>LIST OF VARIABLES USED:</a:t>
            </a:r>
            <a:endParaRPr lang="en-US" sz="2400" dirty="0" smtClean="0"/>
          </a:p>
          <a:p>
            <a:r>
              <a:rPr lang="en-US" sz="2400" b="1" dirty="0" smtClean="0"/>
              <a:t>Vector operand- </a:t>
            </a:r>
            <a:r>
              <a:rPr lang="en-US" sz="2400" dirty="0" smtClean="0"/>
              <a:t>stores the list of operands.</a:t>
            </a:r>
          </a:p>
          <a:p>
            <a:r>
              <a:rPr lang="en-US" sz="2400" b="1" dirty="0" smtClean="0"/>
              <a:t>Map </a:t>
            </a:r>
            <a:r>
              <a:rPr lang="en-US" sz="2400" b="1" dirty="0" err="1" smtClean="0"/>
              <a:t>littab</a:t>
            </a:r>
            <a:r>
              <a:rPr lang="en-US" sz="2400" b="1" dirty="0" smtClean="0"/>
              <a:t>; - </a:t>
            </a:r>
            <a:r>
              <a:rPr lang="en-US" sz="2400" dirty="0" smtClean="0"/>
              <a:t>create a map of literals and its count</a:t>
            </a:r>
          </a:p>
          <a:p>
            <a:r>
              <a:rPr lang="en-US" sz="2400" b="1" dirty="0" smtClean="0"/>
              <a:t>Map </a:t>
            </a:r>
            <a:r>
              <a:rPr lang="en-US" sz="2400" b="1" dirty="0" err="1" smtClean="0"/>
              <a:t>cntrltab</a:t>
            </a:r>
            <a:r>
              <a:rPr lang="en-US" sz="2400" b="1" dirty="0" smtClean="0"/>
              <a:t>; - </a:t>
            </a:r>
            <a:r>
              <a:rPr lang="en-US" sz="2400" dirty="0" smtClean="0"/>
              <a:t>to handle multiple control sections</a:t>
            </a:r>
          </a:p>
          <a:p>
            <a:r>
              <a:rPr lang="en-US" sz="2400" b="1" dirty="0" smtClean="0"/>
              <a:t>Map </a:t>
            </a:r>
            <a:r>
              <a:rPr lang="en-US" sz="2400" b="1" dirty="0" err="1" smtClean="0"/>
              <a:t>opcodetab</a:t>
            </a:r>
            <a:r>
              <a:rPr lang="en-US" sz="2400" b="1" dirty="0" smtClean="0"/>
              <a:t>; -</a:t>
            </a:r>
            <a:r>
              <a:rPr lang="en-US" sz="2400" dirty="0" err="1" smtClean="0"/>
              <a:t>opcode</a:t>
            </a:r>
            <a:r>
              <a:rPr lang="en-US" sz="2400" dirty="0" smtClean="0"/>
              <a:t> of mnemonics</a:t>
            </a:r>
            <a:r>
              <a:rPr lang="en-US" sz="2400" b="1" dirty="0" smtClean="0"/>
              <a:t> </a:t>
            </a:r>
          </a:p>
          <a:p>
            <a:r>
              <a:rPr lang="en-US" sz="2400" b="1" dirty="0" smtClean="0"/>
              <a:t>Map </a:t>
            </a:r>
            <a:r>
              <a:rPr lang="en-US" sz="2400" b="1" dirty="0" err="1" smtClean="0"/>
              <a:t>symtab</a:t>
            </a:r>
            <a:r>
              <a:rPr lang="en-US" sz="2400" b="1" dirty="0" smtClean="0"/>
              <a:t>; - </a:t>
            </a:r>
            <a:r>
              <a:rPr lang="en-US" sz="2400" dirty="0" smtClean="0"/>
              <a:t>to store the label and its count </a:t>
            </a:r>
          </a:p>
          <a:p>
            <a:r>
              <a:rPr lang="en-US" sz="2400" b="1" dirty="0" smtClean="0"/>
              <a:t>Map registers; - </a:t>
            </a:r>
            <a:r>
              <a:rPr lang="en-US" sz="2400" dirty="0" smtClean="0"/>
              <a:t>to indicate the registers used in program</a:t>
            </a:r>
          </a:p>
          <a:p>
            <a:r>
              <a:rPr lang="en-US" sz="2400" b="1" dirty="0" smtClean="0"/>
              <a:t>Map </a:t>
            </a:r>
            <a:r>
              <a:rPr lang="en-US" sz="2400" b="1" dirty="0" err="1" smtClean="0"/>
              <a:t>regtab</a:t>
            </a:r>
            <a:r>
              <a:rPr lang="en-US" sz="2400" b="1" dirty="0" smtClean="0"/>
              <a:t>;  - </a:t>
            </a:r>
            <a:r>
              <a:rPr lang="en-US" sz="2400" dirty="0" smtClean="0"/>
              <a:t>to store the register and its value</a:t>
            </a:r>
          </a:p>
          <a:p>
            <a:r>
              <a:rPr lang="en-US" sz="2400" b="1" dirty="0" smtClean="0"/>
              <a:t>Map </a:t>
            </a:r>
            <a:r>
              <a:rPr lang="en-US" sz="2400" b="1" dirty="0" err="1" smtClean="0"/>
              <a:t>variabletab</a:t>
            </a:r>
            <a:r>
              <a:rPr lang="en-US" sz="2400" b="1" dirty="0" smtClean="0"/>
              <a:t>; - </a:t>
            </a:r>
            <a:r>
              <a:rPr lang="en-US" sz="2400" dirty="0" smtClean="0"/>
              <a:t>to store variable in its value</a:t>
            </a:r>
          </a:p>
          <a:p>
            <a:r>
              <a:rPr lang="en-US" sz="2400" b="1" dirty="0" smtClean="0"/>
              <a:t>Map  </a:t>
            </a:r>
            <a:r>
              <a:rPr lang="en-US" sz="2400" b="1" dirty="0" err="1" smtClean="0"/>
              <a:t>symmap</a:t>
            </a:r>
            <a:r>
              <a:rPr lang="en-US" sz="2400" b="1" dirty="0" smtClean="0"/>
              <a:t>; - </a:t>
            </a:r>
            <a:r>
              <a:rPr lang="en-US" sz="2400" dirty="0" smtClean="0"/>
              <a:t>to map the location counter with its label and count</a:t>
            </a:r>
          </a:p>
          <a:p>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043" y="290946"/>
            <a:ext cx="8596668" cy="803564"/>
          </a:xfrm>
        </p:spPr>
        <p:txBody>
          <a:bodyPr>
            <a:normAutofit/>
          </a:bodyPr>
          <a:lstStyle/>
          <a:p>
            <a:r>
              <a:rPr lang="en-US" sz="2800" dirty="0" smtClean="0"/>
              <a:t>PASS 1 - FUNCTIONS</a:t>
            </a:r>
            <a:endParaRPr lang="en-US" sz="2800" dirty="0"/>
          </a:p>
        </p:txBody>
      </p:sp>
      <p:sp>
        <p:nvSpPr>
          <p:cNvPr id="3" name="Content Placeholder 2"/>
          <p:cNvSpPr>
            <a:spLocks noGrp="1"/>
          </p:cNvSpPr>
          <p:nvPr>
            <p:ph idx="1"/>
          </p:nvPr>
        </p:nvSpPr>
        <p:spPr>
          <a:xfrm>
            <a:off x="677333" y="1039091"/>
            <a:ext cx="10669539" cy="5818909"/>
          </a:xfrm>
        </p:spPr>
        <p:txBody>
          <a:bodyPr>
            <a:noAutofit/>
          </a:bodyPr>
          <a:lstStyle/>
          <a:p>
            <a:pPr>
              <a:buNone/>
            </a:pPr>
            <a:r>
              <a:rPr lang="en-US" sz="2400" b="1" dirty="0" smtClean="0"/>
              <a:t>To initialize the register values:</a:t>
            </a:r>
            <a:endParaRPr lang="en-US" sz="2400" dirty="0" smtClean="0"/>
          </a:p>
          <a:p>
            <a:pPr>
              <a:buNone/>
            </a:pPr>
            <a:r>
              <a:rPr lang="en-US" sz="2400" dirty="0" smtClean="0"/>
              <a:t>void </a:t>
            </a:r>
            <a:r>
              <a:rPr lang="en-US" sz="2400" dirty="0" err="1" smtClean="0"/>
              <a:t>intialregtab</a:t>
            </a:r>
            <a:r>
              <a:rPr lang="en-US" sz="2400" dirty="0" smtClean="0"/>
              <a:t>(){</a:t>
            </a:r>
            <a:r>
              <a:rPr lang="en-US" sz="2400" dirty="0" smtClean="0"/>
              <a:t/>
            </a:r>
            <a:br>
              <a:rPr lang="en-US" sz="2400" dirty="0" smtClean="0"/>
            </a:br>
            <a:r>
              <a:rPr lang="en-US" sz="2400" dirty="0" smtClean="0"/>
              <a:t>	</a:t>
            </a:r>
            <a:r>
              <a:rPr lang="en-US" sz="2400" dirty="0" err="1" smtClean="0"/>
              <a:t>regtab</a:t>
            </a:r>
            <a:r>
              <a:rPr lang="en-US" sz="2400" dirty="0" smtClean="0"/>
              <a:t>["A"]=0;</a:t>
            </a:r>
            <a:br>
              <a:rPr lang="en-US" sz="2400" dirty="0" smtClean="0"/>
            </a:br>
            <a:r>
              <a:rPr lang="en-US" sz="2400" dirty="0" smtClean="0"/>
              <a:t>	</a:t>
            </a:r>
            <a:r>
              <a:rPr lang="en-US" sz="2400" dirty="0" smtClean="0"/>
              <a:t>…………………}</a:t>
            </a:r>
            <a:endParaRPr lang="en-US" sz="2400" dirty="0" smtClean="0"/>
          </a:p>
          <a:p>
            <a:pPr>
              <a:buNone/>
            </a:pPr>
            <a:r>
              <a:rPr lang="en-US" sz="2400" b="1" dirty="0" smtClean="0"/>
              <a:t>To initialize </a:t>
            </a:r>
            <a:r>
              <a:rPr lang="en-US" sz="2400" b="1" dirty="0" err="1" smtClean="0"/>
              <a:t>opcode</a:t>
            </a:r>
            <a:r>
              <a:rPr lang="en-US" sz="2400" b="1" dirty="0" smtClean="0"/>
              <a:t> for all mnemonics:</a:t>
            </a:r>
            <a:endParaRPr lang="en-US" sz="2400" dirty="0" smtClean="0"/>
          </a:p>
          <a:p>
            <a:pPr>
              <a:buNone/>
            </a:pPr>
            <a:r>
              <a:rPr lang="en-US" sz="2400" dirty="0" smtClean="0"/>
              <a:t>void </a:t>
            </a:r>
            <a:r>
              <a:rPr lang="en-US" sz="2400" dirty="0" err="1" smtClean="0"/>
              <a:t>opcodeinitialize</a:t>
            </a:r>
            <a:r>
              <a:rPr lang="en-US" sz="2400" dirty="0" smtClean="0"/>
              <a:t>(){ </a:t>
            </a:r>
            <a:r>
              <a:rPr lang="en-US" sz="2400" dirty="0" smtClean="0"/>
              <a:t/>
            </a:r>
            <a:br>
              <a:rPr lang="en-US" sz="2400" dirty="0" smtClean="0"/>
            </a:br>
            <a:r>
              <a:rPr lang="en-US" sz="2400" dirty="0" smtClean="0"/>
              <a:t>	</a:t>
            </a:r>
            <a:r>
              <a:rPr lang="en-US" sz="2400" dirty="0" err="1" smtClean="0"/>
              <a:t>opcodetab</a:t>
            </a:r>
            <a:r>
              <a:rPr lang="en-US" sz="2400" dirty="0" smtClean="0"/>
              <a:t>["ADD"]="18";</a:t>
            </a:r>
          </a:p>
          <a:p>
            <a:pPr>
              <a:buNone/>
            </a:pPr>
            <a:r>
              <a:rPr lang="en-US" sz="2400" dirty="0" smtClean="0"/>
              <a:t>	</a:t>
            </a:r>
            <a:r>
              <a:rPr lang="en-US" sz="2400" dirty="0" smtClean="0"/>
              <a:t>……….}</a:t>
            </a:r>
            <a:endParaRPr lang="en-US" sz="2400" dirty="0" smtClean="0"/>
          </a:p>
          <a:p>
            <a:pPr>
              <a:buNone/>
            </a:pPr>
            <a:r>
              <a:rPr lang="en-US" sz="2400" dirty="0" smtClean="0"/>
              <a:t>void pass1()</a:t>
            </a:r>
          </a:p>
          <a:p>
            <a:pPr>
              <a:buNone/>
            </a:pPr>
            <a:r>
              <a:rPr lang="en-US" sz="2400" dirty="0" smtClean="0"/>
              <a:t>{</a:t>
            </a:r>
          </a:p>
          <a:p>
            <a:pPr>
              <a:buNone/>
            </a:pPr>
            <a:r>
              <a:rPr lang="en-US" sz="2400" dirty="0" smtClean="0"/>
              <a:t>	//update the tables according to the input file</a:t>
            </a:r>
          </a:p>
          <a:p>
            <a:pPr>
              <a:buNone/>
            </a:pPr>
            <a:r>
              <a:rPr lang="en-US" sz="2400" dirty="0" smtClean="0"/>
              <a:t>}</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643" y="221673"/>
            <a:ext cx="8596668" cy="720436"/>
          </a:xfrm>
        </p:spPr>
        <p:txBody>
          <a:bodyPr>
            <a:normAutofit fontScale="90000"/>
          </a:bodyPr>
          <a:lstStyle/>
          <a:p>
            <a:r>
              <a:rPr lang="en-US" dirty="0" smtClean="0"/>
              <a:t>PASS 2 – FORMAT 1</a:t>
            </a:r>
            <a:endParaRPr lang="en-US" dirty="0"/>
          </a:p>
        </p:txBody>
      </p:sp>
      <p:sp>
        <p:nvSpPr>
          <p:cNvPr id="3" name="Content Placeholder 2"/>
          <p:cNvSpPr>
            <a:spLocks noGrp="1"/>
          </p:cNvSpPr>
          <p:nvPr>
            <p:ph idx="1"/>
          </p:nvPr>
        </p:nvSpPr>
        <p:spPr>
          <a:xfrm>
            <a:off x="677335" y="1357749"/>
            <a:ext cx="8596668" cy="4683617"/>
          </a:xfrm>
        </p:spPr>
        <p:txBody>
          <a:bodyPr>
            <a:noAutofit/>
          </a:bodyPr>
          <a:lstStyle/>
          <a:p>
            <a:pPr>
              <a:buNone/>
            </a:pPr>
            <a:r>
              <a:rPr lang="en-US" sz="2400" b="1" dirty="0" smtClean="0"/>
              <a:t>if(format=="1") </a:t>
            </a:r>
            <a:r>
              <a:rPr lang="en-US" sz="2400" dirty="0" smtClean="0"/>
              <a:t>//</a:t>
            </a:r>
            <a:r>
              <a:rPr lang="en-US" sz="2400" dirty="0" smtClean="0"/>
              <a:t>format1{               </a:t>
            </a:r>
            <a:r>
              <a:rPr lang="en-US" sz="2400" dirty="0" smtClean="0"/>
              <a:t>	</a:t>
            </a:r>
          </a:p>
          <a:p>
            <a:pPr>
              <a:buNone/>
            </a:pPr>
            <a:r>
              <a:rPr lang="en-US" sz="2400" dirty="0" smtClean="0"/>
              <a:t>	</a:t>
            </a:r>
            <a:r>
              <a:rPr lang="en-US" sz="2400" b="1" dirty="0" smtClean="0"/>
              <a:t>if(mnemonic=="BYTE</a:t>
            </a:r>
            <a:r>
              <a:rPr lang="en-US" sz="2400" b="1" dirty="0" smtClean="0"/>
              <a:t>")</a:t>
            </a:r>
            <a:r>
              <a:rPr lang="en-US" sz="2400" dirty="0" smtClean="0"/>
              <a:t>{</a:t>
            </a:r>
            <a:r>
              <a:rPr lang="en-US" sz="2400" dirty="0" smtClean="0"/>
              <a:t>	</a:t>
            </a:r>
            <a:br>
              <a:rPr lang="en-US" sz="2400" dirty="0" smtClean="0"/>
            </a:br>
            <a:r>
              <a:rPr lang="en-US" sz="2400" dirty="0" smtClean="0"/>
              <a:t>		</a:t>
            </a:r>
            <a:r>
              <a:rPr lang="en-US" sz="2400" dirty="0" err="1" smtClean="0"/>
              <a:t>reg</a:t>
            </a:r>
            <a:r>
              <a:rPr lang="en-US" sz="2400" dirty="0" smtClean="0"/>
              <a:t>=name1[2];</a:t>
            </a:r>
            <a:br>
              <a:rPr lang="en-US" sz="2400" dirty="0" smtClean="0"/>
            </a:br>
            <a:r>
              <a:rPr lang="en-US" sz="2400" dirty="0" smtClean="0"/>
              <a:t>		</a:t>
            </a:r>
            <a:r>
              <a:rPr lang="en-US" sz="2400" dirty="0" err="1" smtClean="0"/>
              <a:t>reg</a:t>
            </a:r>
            <a:r>
              <a:rPr lang="en-US" sz="2400" dirty="0" smtClean="0"/>
              <a:t>+=name1[3];</a:t>
            </a:r>
            <a:br>
              <a:rPr lang="en-US" sz="2400" dirty="0" smtClean="0"/>
            </a:br>
            <a:r>
              <a:rPr lang="en-US" sz="2400" dirty="0" smtClean="0"/>
              <a:t>	      </a:t>
            </a:r>
            <a:r>
              <a:rPr lang="en-US" sz="2400" dirty="0" err="1" smtClean="0"/>
              <a:t>outfile</a:t>
            </a:r>
            <a:r>
              <a:rPr lang="en-US" sz="2400" dirty="0" smtClean="0"/>
              <a:t>&lt;&lt;"\n"&lt;&lt;</a:t>
            </a:r>
            <a:r>
              <a:rPr lang="en-US" sz="2400" dirty="0" err="1" smtClean="0"/>
              <a:t>reg</a:t>
            </a:r>
            <a:r>
              <a:rPr lang="en-US" sz="2400" dirty="0" smtClean="0"/>
              <a:t>;</a:t>
            </a:r>
            <a:br>
              <a:rPr lang="en-US" sz="2400" dirty="0" smtClean="0"/>
            </a:br>
            <a:r>
              <a:rPr lang="en-US" sz="2400" dirty="0" smtClean="0"/>
              <a:t>	 }</a:t>
            </a:r>
            <a:br>
              <a:rPr lang="en-US" sz="2400" dirty="0" smtClean="0"/>
            </a:br>
            <a:r>
              <a:rPr lang="en-US" sz="2400" dirty="0" smtClean="0"/>
              <a:t>else</a:t>
            </a:r>
            <a:r>
              <a:rPr lang="en-US" sz="2400" dirty="0" smtClean="0"/>
              <a:t/>
            </a:r>
            <a:br>
              <a:rPr lang="en-US" sz="2400" dirty="0" smtClean="0"/>
            </a:br>
            <a:r>
              <a:rPr lang="en-US" sz="2400" dirty="0" smtClean="0"/>
              <a:t>	</a:t>
            </a:r>
            <a:r>
              <a:rPr lang="en-US" sz="2400" dirty="0" err="1" smtClean="0"/>
              <a:t>outfile</a:t>
            </a:r>
            <a:r>
              <a:rPr lang="en-US" sz="2400" dirty="0" smtClean="0"/>
              <a:t>&lt;&lt;"\n"&lt;&lt;</a:t>
            </a:r>
            <a:r>
              <a:rPr lang="en-US" sz="2400" dirty="0" err="1" smtClean="0"/>
              <a:t>opcodetab</a:t>
            </a:r>
            <a:r>
              <a:rPr lang="en-US" sz="2400" dirty="0" smtClean="0"/>
              <a:t>[name1];</a:t>
            </a:r>
          </a:p>
          <a:p>
            <a:pPr>
              <a:buNone/>
            </a:pPr>
            <a:r>
              <a:rPr lang="en-US" sz="2400" dirty="0" smtClean="0"/>
              <a:t>}</a:t>
            </a:r>
          </a:p>
          <a:p>
            <a:pPr>
              <a:buNone/>
            </a:pPr>
            <a:r>
              <a:rPr lang="en-US" sz="2400" dirty="0" smtClean="0"/>
              <a:t> </a:t>
            </a:r>
          </a:p>
          <a:p>
            <a:pPr>
              <a:buNone/>
            </a:pP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771" y="235581"/>
            <a:ext cx="8596668" cy="789709"/>
          </a:xfrm>
        </p:spPr>
        <p:txBody>
          <a:bodyPr>
            <a:normAutofit/>
          </a:bodyPr>
          <a:lstStyle/>
          <a:p>
            <a:r>
              <a:rPr lang="en-US" sz="3600" dirty="0" smtClean="0"/>
              <a:t>PASS 2 – FORMAT 2</a:t>
            </a:r>
            <a:endParaRPr lang="en-US" sz="3600" dirty="0"/>
          </a:p>
        </p:txBody>
      </p:sp>
      <p:sp>
        <p:nvSpPr>
          <p:cNvPr id="3" name="Content Placeholder 2"/>
          <p:cNvSpPr>
            <a:spLocks noGrp="1"/>
          </p:cNvSpPr>
          <p:nvPr>
            <p:ph idx="1"/>
          </p:nvPr>
        </p:nvSpPr>
        <p:spPr>
          <a:xfrm>
            <a:off x="1010968" y="1227438"/>
            <a:ext cx="8596668" cy="5167744"/>
          </a:xfrm>
        </p:spPr>
        <p:txBody>
          <a:bodyPr>
            <a:noAutofit/>
          </a:bodyPr>
          <a:lstStyle/>
          <a:p>
            <a:pPr>
              <a:buNone/>
            </a:pPr>
            <a:r>
              <a:rPr lang="en-US" sz="2400" b="1" dirty="0" smtClean="0"/>
              <a:t>else if(format=="2</a:t>
            </a:r>
            <a:r>
              <a:rPr lang="en-US" sz="2400" b="1" dirty="0" smtClean="0"/>
              <a:t>")</a:t>
            </a:r>
            <a:r>
              <a:rPr lang="en-US" sz="2400" dirty="0" smtClean="0"/>
              <a:t>{</a:t>
            </a:r>
            <a:r>
              <a:rPr lang="en-US" sz="2400" dirty="0" smtClean="0"/>
              <a:t/>
            </a:r>
            <a:br>
              <a:rPr lang="en-US" sz="2400" dirty="0" smtClean="0"/>
            </a:br>
            <a:r>
              <a:rPr lang="en-US" sz="2400" dirty="0" smtClean="0"/>
              <a:t>	</a:t>
            </a:r>
            <a:r>
              <a:rPr lang="en-US" sz="2400" dirty="0" err="1" smtClean="0"/>
              <a:t>outfile</a:t>
            </a:r>
            <a:r>
              <a:rPr lang="en-US" sz="2400" dirty="0" smtClean="0"/>
              <a:t>&lt;&lt;'\n'&lt;&lt;</a:t>
            </a:r>
            <a:r>
              <a:rPr lang="en-US" sz="2400" dirty="0" err="1" smtClean="0"/>
              <a:t>opcodetab</a:t>
            </a:r>
            <a:r>
              <a:rPr lang="en-US" sz="2400" dirty="0" smtClean="0"/>
              <a:t>[mnemonic];</a:t>
            </a:r>
            <a:br>
              <a:rPr lang="en-US" sz="2400" dirty="0" smtClean="0"/>
            </a:br>
            <a:r>
              <a:rPr lang="en-US" sz="2400" dirty="0" smtClean="0"/>
              <a:t>	</a:t>
            </a:r>
            <a:r>
              <a:rPr lang="en-US" sz="2400" b="1" dirty="0" smtClean="0"/>
              <a:t>if(name1.length()==3</a:t>
            </a:r>
            <a:r>
              <a:rPr lang="en-US" sz="2400" b="1" dirty="0" smtClean="0"/>
              <a:t>)</a:t>
            </a:r>
            <a:r>
              <a:rPr lang="en-US" sz="2400" dirty="0" smtClean="0"/>
              <a:t>{    </a:t>
            </a:r>
            <a:endParaRPr lang="en-US" sz="2400" dirty="0" smtClean="0"/>
          </a:p>
          <a:p>
            <a:pPr>
              <a:buNone/>
            </a:pPr>
            <a:r>
              <a:rPr lang="en-US" sz="2400" dirty="0" smtClean="0"/>
              <a:t>			reg1=name1[0];</a:t>
            </a:r>
            <a:br>
              <a:rPr lang="en-US" sz="2400" dirty="0" smtClean="0"/>
            </a:br>
            <a:r>
              <a:rPr lang="en-US" sz="2400" dirty="0" smtClean="0"/>
              <a:t>		reg2=name1[2];</a:t>
            </a:r>
            <a:br>
              <a:rPr lang="en-US" sz="2400" dirty="0" smtClean="0"/>
            </a:br>
            <a:r>
              <a:rPr lang="en-US" sz="2400" dirty="0" smtClean="0"/>
              <a:t>		</a:t>
            </a:r>
            <a:r>
              <a:rPr lang="en-US" sz="2400" dirty="0" err="1" smtClean="0"/>
              <a:t>outfile</a:t>
            </a:r>
            <a:r>
              <a:rPr lang="en-US" sz="2400" dirty="0" smtClean="0"/>
              <a:t>&lt;&lt;</a:t>
            </a:r>
            <a:r>
              <a:rPr lang="en-US" sz="2400" dirty="0" err="1" smtClean="0"/>
              <a:t>regtab</a:t>
            </a:r>
            <a:r>
              <a:rPr lang="en-US" sz="2400" dirty="0" smtClean="0"/>
              <a:t>[reg1]&lt;&lt;</a:t>
            </a:r>
            <a:r>
              <a:rPr lang="en-US" sz="2400" dirty="0" err="1" smtClean="0"/>
              <a:t>regtab</a:t>
            </a:r>
            <a:r>
              <a:rPr lang="en-US" sz="2400" dirty="0" smtClean="0"/>
              <a:t>[reg2];			</a:t>
            </a:r>
            <a:br>
              <a:rPr lang="en-US" sz="2400" dirty="0" smtClean="0"/>
            </a:br>
            <a:r>
              <a:rPr lang="en-US" sz="2400" dirty="0" smtClean="0"/>
              <a:t>	}	</a:t>
            </a:r>
            <a:br>
              <a:rPr lang="en-US" sz="2400" dirty="0" smtClean="0"/>
            </a:br>
            <a:r>
              <a:rPr lang="en-US" sz="2400" dirty="0" smtClean="0"/>
              <a:t>	</a:t>
            </a:r>
            <a:r>
              <a:rPr lang="en-US" sz="2400" b="1" dirty="0" smtClean="0"/>
              <a:t>else if(name1.length()==1</a:t>
            </a:r>
            <a:r>
              <a:rPr lang="en-US" sz="2400" b="1" dirty="0" smtClean="0"/>
              <a:t>)</a:t>
            </a:r>
            <a:r>
              <a:rPr lang="en-US" sz="2400" dirty="0" smtClean="0"/>
              <a:t>{</a:t>
            </a:r>
            <a:r>
              <a:rPr lang="en-US" sz="2400" dirty="0" smtClean="0"/>
              <a:t/>
            </a:r>
            <a:br>
              <a:rPr lang="en-US" sz="2400" dirty="0" smtClean="0"/>
            </a:br>
            <a:r>
              <a:rPr lang="en-US" sz="2400" dirty="0" smtClean="0"/>
              <a:t>		reg1=name1;</a:t>
            </a:r>
            <a:br>
              <a:rPr lang="en-US" sz="2400" dirty="0" smtClean="0"/>
            </a:br>
            <a:r>
              <a:rPr lang="en-US" sz="2400" dirty="0" smtClean="0"/>
              <a:t>	      </a:t>
            </a:r>
            <a:r>
              <a:rPr lang="en-US" sz="2400" dirty="0" err="1" smtClean="0"/>
              <a:t>outfile</a:t>
            </a:r>
            <a:r>
              <a:rPr lang="en-US" sz="2400" dirty="0" smtClean="0"/>
              <a:t>&lt;&lt;</a:t>
            </a:r>
            <a:r>
              <a:rPr lang="en-US" sz="2400" dirty="0" err="1" smtClean="0"/>
              <a:t>regtab</a:t>
            </a:r>
            <a:r>
              <a:rPr lang="en-US" sz="2400" dirty="0" smtClean="0"/>
              <a:t>[reg1]&lt;&lt;'0';</a:t>
            </a:r>
            <a:br>
              <a:rPr lang="en-US" sz="2400" dirty="0" smtClean="0"/>
            </a:br>
            <a:r>
              <a:rPr lang="en-US" sz="2400" dirty="0" smtClean="0"/>
              <a:t>	}</a:t>
            </a:r>
          </a:p>
          <a:p>
            <a:pPr>
              <a:buNone/>
            </a:pPr>
            <a:r>
              <a:rPr lang="en-US" sz="2400" dirty="0" smtClean="0"/>
              <a:t>}</a:t>
            </a:r>
          </a:p>
          <a:p>
            <a:pPr>
              <a:buNone/>
            </a:pPr>
            <a:r>
              <a:rPr lang="en-US" sz="2000" dirty="0" smtClean="0"/>
              <a:t> </a:t>
            </a:r>
          </a:p>
          <a:p>
            <a:pPr>
              <a:buNone/>
            </a:pP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1"/>
            <a:ext cx="8596668" cy="775855"/>
          </a:xfrm>
        </p:spPr>
        <p:txBody>
          <a:bodyPr>
            <a:normAutofit/>
          </a:bodyPr>
          <a:lstStyle/>
          <a:p>
            <a:r>
              <a:rPr lang="en-US" sz="3200" dirty="0" smtClean="0"/>
              <a:t>PASS 2 – FORMAT 3 (IMMEDIATE MODE)</a:t>
            </a:r>
            <a:endParaRPr lang="en-US" sz="3200" dirty="0"/>
          </a:p>
        </p:txBody>
      </p:sp>
      <p:sp>
        <p:nvSpPr>
          <p:cNvPr id="3" name="Content Placeholder 2"/>
          <p:cNvSpPr>
            <a:spLocks noGrp="1"/>
          </p:cNvSpPr>
          <p:nvPr>
            <p:ph idx="1"/>
          </p:nvPr>
        </p:nvSpPr>
        <p:spPr>
          <a:xfrm>
            <a:off x="677335" y="1246910"/>
            <a:ext cx="11140593" cy="5403272"/>
          </a:xfrm>
        </p:spPr>
        <p:txBody>
          <a:bodyPr>
            <a:noAutofit/>
          </a:bodyPr>
          <a:lstStyle/>
          <a:p>
            <a:pPr marL="0" indent="0">
              <a:buNone/>
            </a:pPr>
            <a:endParaRPr lang="en-US" sz="2000" b="1" dirty="0" smtClean="0"/>
          </a:p>
          <a:p>
            <a:pPr marL="0" indent="0">
              <a:buNone/>
            </a:pPr>
            <a:r>
              <a:rPr lang="en-US" sz="2000" b="1" dirty="0" smtClean="0"/>
              <a:t>else </a:t>
            </a:r>
            <a:r>
              <a:rPr lang="en-US" sz="2000" b="1" dirty="0" smtClean="0"/>
              <a:t>if(format=="3" || format=="4</a:t>
            </a:r>
            <a:r>
              <a:rPr lang="en-US" sz="2000" b="1" dirty="0" smtClean="0"/>
              <a:t>")</a:t>
            </a:r>
            <a:r>
              <a:rPr lang="en-US" sz="2000" dirty="0" smtClean="0"/>
              <a:t>{</a:t>
            </a:r>
            <a:r>
              <a:rPr lang="en-US" sz="2000" dirty="0" smtClean="0"/>
              <a:t/>
            </a:r>
            <a:br>
              <a:rPr lang="en-US" sz="2000" dirty="0" smtClean="0"/>
            </a:br>
            <a:r>
              <a:rPr lang="en-US" sz="2000" b="1" dirty="0" smtClean="0"/>
              <a:t>	if(name1[0]=='#' &amp;&amp; 0&lt;=name1[1]&lt;=9</a:t>
            </a:r>
            <a:r>
              <a:rPr lang="en-US" sz="2000" b="1" dirty="0" smtClean="0"/>
              <a:t>)</a:t>
            </a:r>
            <a:r>
              <a:rPr lang="en-US" sz="2000" dirty="0" smtClean="0"/>
              <a:t>{</a:t>
            </a:r>
            <a:r>
              <a:rPr lang="en-US" sz="2000" dirty="0" smtClean="0"/>
              <a:t/>
            </a:r>
            <a:br>
              <a:rPr lang="en-US" sz="2000" dirty="0" smtClean="0"/>
            </a:br>
            <a:r>
              <a:rPr lang="en-US" sz="2000" dirty="0" smtClean="0"/>
              <a:t>	    </a:t>
            </a:r>
            <a:r>
              <a:rPr lang="en-US" sz="2000" b="1" dirty="0" smtClean="0"/>
              <a:t>if(0&lt;=</a:t>
            </a:r>
            <a:r>
              <a:rPr lang="en-US" sz="2000" b="1" dirty="0" err="1" smtClean="0"/>
              <a:t>toInt</a:t>
            </a:r>
            <a:r>
              <a:rPr lang="en-US" sz="2000" b="1" dirty="0" smtClean="0"/>
              <a:t>(name1) &amp;&amp; </a:t>
            </a:r>
            <a:r>
              <a:rPr lang="en-US" sz="2000" b="1" dirty="0" err="1" smtClean="0"/>
              <a:t>toInt</a:t>
            </a:r>
            <a:r>
              <a:rPr lang="en-US" sz="2000" b="1" dirty="0" smtClean="0"/>
              <a:t>(name1)&lt;=4095</a:t>
            </a:r>
            <a:r>
              <a:rPr lang="en-US" sz="2000" b="1" dirty="0" smtClean="0"/>
              <a:t>)</a:t>
            </a:r>
            <a:r>
              <a:rPr lang="en-US" sz="2000" dirty="0" smtClean="0"/>
              <a:t>{</a:t>
            </a:r>
            <a:r>
              <a:rPr lang="en-US" sz="2000" dirty="0" smtClean="0"/>
              <a:t/>
            </a:r>
            <a:br>
              <a:rPr lang="en-US" sz="2000" dirty="0" smtClean="0"/>
            </a:br>
            <a:r>
              <a:rPr lang="en-US" sz="2000" dirty="0" smtClean="0"/>
              <a:t>   	n=0;i=1;x=0;b=0;p=0;e=0;	 			   </a:t>
            </a:r>
            <a:r>
              <a:rPr lang="en-US" sz="2000" dirty="0" err="1" smtClean="0"/>
              <a:t>object_code</a:t>
            </a:r>
            <a:r>
              <a:rPr lang="en-US" sz="2000" dirty="0" smtClean="0"/>
              <a:t>=</a:t>
            </a:r>
            <a:r>
              <a:rPr lang="en-US" sz="2000" dirty="0" err="1" smtClean="0"/>
              <a:t>assemble_obj</a:t>
            </a:r>
            <a:r>
              <a:rPr lang="en-US" sz="2000" dirty="0" smtClean="0"/>
              <a:t>(decToBin8(op),n,i,x,b,p,e,decToBin12(</a:t>
            </a:r>
            <a:r>
              <a:rPr lang="en-US" sz="2000" dirty="0" err="1" smtClean="0"/>
              <a:t>toInt</a:t>
            </a:r>
            <a:r>
              <a:rPr lang="en-US" sz="2000" dirty="0" smtClean="0"/>
              <a:t>(name1)));</a:t>
            </a:r>
            <a:br>
              <a:rPr lang="en-US" sz="2000" dirty="0" smtClean="0"/>
            </a:br>
            <a:r>
              <a:rPr lang="en-US" sz="2000" dirty="0" smtClean="0"/>
              <a:t>  	  </a:t>
            </a:r>
            <a:r>
              <a:rPr lang="en-US" sz="2000" dirty="0" err="1" smtClean="0"/>
              <a:t>outfile</a:t>
            </a:r>
            <a:r>
              <a:rPr lang="en-US" sz="2000" dirty="0" smtClean="0"/>
              <a:t>&lt;&lt;"\n"&lt;&lt;</a:t>
            </a:r>
            <a:r>
              <a:rPr lang="en-US" sz="2000" dirty="0" err="1" smtClean="0"/>
              <a:t>object_code</a:t>
            </a:r>
            <a:r>
              <a:rPr lang="en-US" sz="2000" dirty="0" smtClean="0"/>
              <a:t>;		</a:t>
            </a:r>
            <a:br>
              <a:rPr lang="en-US" sz="2000" dirty="0" smtClean="0"/>
            </a:br>
            <a:r>
              <a:rPr lang="en-US" sz="2000" dirty="0" smtClean="0"/>
              <a:t>        </a:t>
            </a:r>
            <a:r>
              <a:rPr lang="en-US" sz="2000" dirty="0" smtClean="0"/>
              <a:t>           }</a:t>
            </a:r>
            <a:r>
              <a:rPr lang="en-US" sz="2000" dirty="0" smtClean="0"/>
              <a:t/>
            </a:r>
            <a:br>
              <a:rPr lang="en-US" sz="2000" dirty="0" smtClean="0"/>
            </a:br>
            <a:r>
              <a:rPr lang="en-US" sz="2000" dirty="0" smtClean="0"/>
              <a:t>	    </a:t>
            </a:r>
            <a:r>
              <a:rPr lang="en-US" sz="2000" b="1" dirty="0" smtClean="0"/>
              <a:t>else if(4096&lt;=</a:t>
            </a:r>
            <a:r>
              <a:rPr lang="en-US" sz="2000" b="1" dirty="0" err="1" smtClean="0"/>
              <a:t>toInt</a:t>
            </a:r>
            <a:r>
              <a:rPr lang="en-US" sz="2000" b="1" dirty="0" smtClean="0"/>
              <a:t>(name1) &amp;&amp; </a:t>
            </a:r>
            <a:r>
              <a:rPr lang="en-US" sz="2000" b="1" dirty="0" err="1" smtClean="0"/>
              <a:t>toInt</a:t>
            </a:r>
            <a:r>
              <a:rPr lang="en-US" sz="2000" b="1" dirty="0" smtClean="0"/>
              <a:t>(name1)&lt;=1048575 &amp;&amp;         mnemonic[0</a:t>
            </a:r>
            <a:r>
              <a:rPr lang="en-US" sz="2000" b="1" dirty="0" smtClean="0"/>
              <a:t>]=='+') </a:t>
            </a:r>
            <a:r>
              <a:rPr lang="en-US" sz="2000" dirty="0" smtClean="0"/>
              <a:t>{</a:t>
            </a:r>
            <a:br>
              <a:rPr lang="en-US" sz="2000" dirty="0" smtClean="0"/>
            </a:br>
            <a:r>
              <a:rPr lang="en-US" sz="2000" dirty="0" smtClean="0"/>
              <a:t>		   n=0;i=1;x=0;b=0;p=0;e=1;</a:t>
            </a:r>
            <a:br>
              <a:rPr lang="en-US" sz="2000" dirty="0" smtClean="0"/>
            </a:br>
            <a:r>
              <a:rPr lang="en-US" sz="2000" dirty="0" smtClean="0"/>
              <a:t>	   	  </a:t>
            </a:r>
            <a:r>
              <a:rPr lang="en-US" sz="2000" dirty="0" err="1" smtClean="0"/>
              <a:t>object_code</a:t>
            </a:r>
            <a:r>
              <a:rPr lang="en-US" sz="2000" dirty="0" smtClean="0"/>
              <a:t>=</a:t>
            </a:r>
            <a:r>
              <a:rPr lang="en-US" sz="2000" dirty="0" err="1" smtClean="0"/>
              <a:t>assemble_obj</a:t>
            </a:r>
            <a:r>
              <a:rPr lang="en-US" sz="2000" dirty="0" smtClean="0"/>
              <a:t>(decToBin8(op),n,i,x,b,p,e,decToBin20(</a:t>
            </a:r>
            <a:r>
              <a:rPr lang="en-US" sz="2000" dirty="0" err="1" smtClean="0"/>
              <a:t>toInt</a:t>
            </a:r>
            <a:r>
              <a:rPr lang="en-US" sz="2000" dirty="0" smtClean="0"/>
              <a:t>(name1)));</a:t>
            </a:r>
            <a:br>
              <a:rPr lang="en-US" sz="2000" dirty="0" smtClean="0"/>
            </a:br>
            <a:r>
              <a:rPr lang="en-US" sz="2000" dirty="0" smtClean="0"/>
              <a:t>		    </a:t>
            </a:r>
            <a:r>
              <a:rPr lang="en-US" sz="2000" dirty="0" err="1" smtClean="0"/>
              <a:t>outfile</a:t>
            </a:r>
            <a:r>
              <a:rPr lang="en-US" sz="2000" dirty="0" smtClean="0"/>
              <a:t>&lt;&lt;"\n"&lt;&lt;</a:t>
            </a:r>
            <a:r>
              <a:rPr lang="en-US" sz="2000" dirty="0" err="1" smtClean="0"/>
              <a:t>object_code</a:t>
            </a:r>
            <a:r>
              <a:rPr lang="en-US" sz="2000" dirty="0" smtClean="0"/>
              <a:t>;</a:t>
            </a:r>
            <a:br>
              <a:rPr lang="en-US" sz="2000" dirty="0" smtClean="0"/>
            </a:br>
            <a:r>
              <a:rPr lang="en-US" sz="2000" dirty="0" smtClean="0"/>
              <a:t>	   </a:t>
            </a:r>
            <a:r>
              <a:rPr lang="en-US" sz="2000" dirty="0" smtClean="0"/>
              <a:t>               </a:t>
            </a:r>
            <a:r>
              <a:rPr lang="en-US" sz="2000" dirty="0" smtClean="0"/>
              <a:t>}</a:t>
            </a:r>
            <a:br>
              <a:rPr lang="en-US" sz="2000" dirty="0" smtClean="0"/>
            </a:br>
            <a:r>
              <a:rPr lang="en-US" sz="2000" dirty="0" smtClean="0"/>
              <a:t>       </a:t>
            </a:r>
            <a:r>
              <a:rPr lang="en-US" sz="2000" dirty="0" smtClean="0"/>
              <a:t>else{</a:t>
            </a:r>
            <a:r>
              <a:rPr lang="en-US" sz="2000" dirty="0" smtClean="0"/>
              <a:t/>
            </a:r>
            <a:br>
              <a:rPr lang="en-US" sz="2000" dirty="0" smtClean="0"/>
            </a:br>
            <a:r>
              <a:rPr lang="en-US" sz="2000" dirty="0" smtClean="0"/>
              <a:t>              </a:t>
            </a:r>
            <a:r>
              <a:rPr lang="en-US" sz="2000" dirty="0" err="1" smtClean="0"/>
              <a:t>outfile</a:t>
            </a:r>
            <a:r>
              <a:rPr lang="en-US" sz="2000" dirty="0" smtClean="0"/>
              <a:t>&lt;&lt;"\n..........";</a:t>
            </a:r>
            <a:br>
              <a:rPr lang="en-US" sz="2000" dirty="0" smtClean="0"/>
            </a:br>
            <a:r>
              <a:rPr lang="en-US" sz="2000" dirty="0" smtClean="0"/>
              <a:t>      </a:t>
            </a:r>
            <a:r>
              <a:rPr lang="en-US" sz="2000" dirty="0" smtClean="0"/>
              <a:t>  </a:t>
            </a:r>
            <a:r>
              <a:rPr lang="en-US" sz="2000" dirty="0" smtClean="0"/>
              <a:t>}</a:t>
            </a:r>
            <a:br>
              <a:rPr lang="en-US" sz="2000" dirty="0" smtClean="0"/>
            </a:br>
            <a:r>
              <a:rPr lang="en-US" sz="2000" dirty="0" smtClean="0"/>
              <a:t> </a:t>
            </a:r>
            <a:r>
              <a:rPr lang="en-US" sz="2000" dirty="0" smtClean="0"/>
              <a:t>}</a:t>
            </a:r>
            <a:r>
              <a:rPr lang="en-US" sz="2000" dirty="0" smtClean="0"/>
              <a:t/>
            </a:r>
            <a:br>
              <a:rPr lang="en-US" sz="2000" dirty="0" smtClean="0"/>
            </a:b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54"/>
            <a:ext cx="8596668" cy="1094509"/>
          </a:xfrm>
        </p:spPr>
        <p:txBody>
          <a:bodyPr>
            <a:normAutofit/>
          </a:bodyPr>
          <a:lstStyle/>
          <a:p>
            <a:r>
              <a:rPr lang="en-US" sz="3200" dirty="0" smtClean="0"/>
              <a:t>HANDLING THE “*” FOR LITERALS</a:t>
            </a:r>
            <a:endParaRPr lang="en-US" sz="3200" dirty="0"/>
          </a:p>
        </p:txBody>
      </p:sp>
      <p:sp>
        <p:nvSpPr>
          <p:cNvPr id="3" name="Content Placeholder 2"/>
          <p:cNvSpPr>
            <a:spLocks noGrp="1"/>
          </p:cNvSpPr>
          <p:nvPr>
            <p:ph idx="1"/>
          </p:nvPr>
        </p:nvSpPr>
        <p:spPr>
          <a:xfrm>
            <a:off x="862686" y="1698492"/>
            <a:ext cx="8596668" cy="4503507"/>
          </a:xfrm>
        </p:spPr>
        <p:txBody>
          <a:bodyPr>
            <a:normAutofit/>
          </a:bodyPr>
          <a:lstStyle/>
          <a:p>
            <a:pPr>
              <a:buNone/>
            </a:pPr>
            <a:r>
              <a:rPr lang="en-US" sz="2000" b="1" dirty="0" smtClean="0"/>
              <a:t>                else </a:t>
            </a:r>
            <a:r>
              <a:rPr lang="en-US" sz="2000" b="1" dirty="0" smtClean="0"/>
              <a:t>if(mnemonic=="*")</a:t>
            </a:r>
            <a:br>
              <a:rPr lang="en-US" sz="2000" b="1" dirty="0" smtClean="0"/>
            </a:br>
            <a:r>
              <a:rPr lang="en-US" sz="2000" dirty="0" smtClean="0"/>
              <a:t>	{</a:t>
            </a:r>
            <a:br>
              <a:rPr lang="en-US" sz="2000" dirty="0" smtClean="0"/>
            </a:br>
            <a:r>
              <a:rPr lang="en-US" sz="2000" dirty="0" smtClean="0"/>
              <a:t>	</a:t>
            </a:r>
            <a:r>
              <a:rPr lang="en-US" sz="2000" dirty="0"/>
              <a:t> </a:t>
            </a:r>
            <a:r>
              <a:rPr lang="en-US" sz="2000" dirty="0" smtClean="0"/>
              <a:t>         </a:t>
            </a:r>
            <a:r>
              <a:rPr lang="en-US" sz="2000" dirty="0" smtClean="0"/>
              <a:t>for(</a:t>
            </a:r>
            <a:r>
              <a:rPr lang="en-US" sz="2000" dirty="0" err="1" smtClean="0"/>
              <a:t>int</a:t>
            </a:r>
            <a:r>
              <a:rPr lang="en-US" sz="2000" dirty="0" smtClean="0"/>
              <a:t> k=3;k&lt;name1.length()-1;k++)</a:t>
            </a:r>
            <a:br>
              <a:rPr lang="en-US" sz="2000" dirty="0" smtClean="0"/>
            </a:br>
            <a:r>
              <a:rPr lang="en-US" sz="2000" dirty="0" smtClean="0"/>
              <a:t>		</a:t>
            </a:r>
            <a:r>
              <a:rPr lang="en-US" sz="2000" dirty="0" err="1" smtClean="0"/>
              <a:t>mn</a:t>
            </a:r>
            <a:r>
              <a:rPr lang="en-US" sz="2000" dirty="0" smtClean="0"/>
              <a:t>+=name1[k];</a:t>
            </a:r>
          </a:p>
          <a:p>
            <a:pPr>
              <a:buNone/>
            </a:pPr>
            <a:r>
              <a:rPr lang="en-US" sz="2000" dirty="0" smtClean="0"/>
              <a:t>		                </a:t>
            </a:r>
            <a:r>
              <a:rPr lang="en-US" sz="2000" dirty="0" err="1" smtClean="0"/>
              <a:t>outfile</a:t>
            </a:r>
            <a:r>
              <a:rPr lang="en-US" sz="2000" dirty="0" smtClean="0"/>
              <a:t>&lt;&lt;"\n";</a:t>
            </a:r>
            <a:br>
              <a:rPr lang="en-US" sz="2000" dirty="0" smtClean="0"/>
            </a:br>
            <a:r>
              <a:rPr lang="en-US" sz="2000" dirty="0" smtClean="0"/>
              <a:t>	</a:t>
            </a:r>
            <a:r>
              <a:rPr lang="en-US" sz="2000" dirty="0"/>
              <a:t> </a:t>
            </a:r>
            <a:r>
              <a:rPr lang="en-US" sz="2000" dirty="0" smtClean="0"/>
              <a:t>          </a:t>
            </a:r>
            <a:r>
              <a:rPr lang="en-US" sz="2000" dirty="0" smtClean="0"/>
              <a:t>for(</a:t>
            </a:r>
            <a:r>
              <a:rPr lang="en-US" sz="2000" dirty="0" err="1" smtClean="0"/>
              <a:t>int</a:t>
            </a:r>
            <a:r>
              <a:rPr lang="en-US" sz="2000" dirty="0" smtClean="0"/>
              <a:t> k=0;k&lt;</a:t>
            </a:r>
            <a:r>
              <a:rPr lang="en-US" sz="2000" dirty="0" err="1" smtClean="0"/>
              <a:t>mn.length</a:t>
            </a:r>
            <a:r>
              <a:rPr lang="en-US" sz="2000" dirty="0" smtClean="0"/>
              <a:t>();k++){</a:t>
            </a:r>
            <a:br>
              <a:rPr lang="en-US" sz="2000" dirty="0" smtClean="0"/>
            </a:br>
            <a:r>
              <a:rPr lang="en-US" sz="2000" dirty="0" smtClean="0"/>
              <a:t>			m=</a:t>
            </a:r>
            <a:r>
              <a:rPr lang="en-US" sz="2000" dirty="0" err="1" smtClean="0"/>
              <a:t>mn</a:t>
            </a:r>
            <a:r>
              <a:rPr lang="en-US" sz="2000" dirty="0" smtClean="0"/>
              <a:t>[k];</a:t>
            </a:r>
            <a:br>
              <a:rPr lang="en-US" sz="2000" dirty="0" smtClean="0"/>
            </a:br>
            <a:r>
              <a:rPr lang="en-US" sz="2000" dirty="0" smtClean="0"/>
              <a:t>			</a:t>
            </a:r>
            <a:r>
              <a:rPr lang="en-US" sz="2000" dirty="0" err="1" smtClean="0"/>
              <a:t>val</a:t>
            </a:r>
            <a:r>
              <a:rPr lang="en-US" sz="2000" dirty="0" smtClean="0"/>
              <a:t>=toDec1(m);</a:t>
            </a:r>
            <a:br>
              <a:rPr lang="en-US" sz="2000" dirty="0" smtClean="0"/>
            </a:br>
            <a:r>
              <a:rPr lang="en-US" sz="2000" dirty="0" smtClean="0"/>
              <a:t>			</a:t>
            </a:r>
            <a:r>
              <a:rPr lang="en-US" sz="2000" dirty="0" err="1" smtClean="0"/>
              <a:t>outfile</a:t>
            </a:r>
            <a:r>
              <a:rPr lang="en-US" sz="2000" dirty="0" smtClean="0"/>
              <a:t>&lt;&lt;hex&lt;&lt;</a:t>
            </a:r>
            <a:r>
              <a:rPr lang="en-US" sz="2000" dirty="0" err="1" smtClean="0"/>
              <a:t>val</a:t>
            </a:r>
            <a:r>
              <a:rPr lang="en-US" sz="2000" dirty="0" smtClean="0"/>
              <a:t>;		</a:t>
            </a:r>
            <a:br>
              <a:rPr lang="en-US" sz="2000" dirty="0" smtClean="0"/>
            </a:br>
            <a:r>
              <a:rPr lang="en-US" sz="2000" dirty="0" smtClean="0"/>
              <a:t>		}</a:t>
            </a:r>
            <a:br>
              <a:rPr lang="en-US" sz="2000" dirty="0" smtClean="0"/>
            </a:br>
            <a:r>
              <a:rPr lang="en-US" sz="2000" dirty="0"/>
              <a:t> </a:t>
            </a:r>
            <a:r>
              <a:rPr lang="en-US" sz="2000" dirty="0" smtClean="0"/>
              <a:t>         </a:t>
            </a:r>
            <a:r>
              <a:rPr lang="en-US" sz="2000" dirty="0"/>
              <a:t> </a:t>
            </a:r>
            <a:r>
              <a:rPr lang="en-US" sz="2000" dirty="0" smtClean="0"/>
              <a:t>       </a:t>
            </a:r>
            <a:r>
              <a:rPr lang="en-US" sz="2000" dirty="0" err="1" smtClean="0"/>
              <a:t>mn.clear</a:t>
            </a:r>
            <a:r>
              <a:rPr lang="en-US" sz="2000" dirty="0" smtClean="0"/>
              <a:t>();</a:t>
            </a:r>
            <a:br>
              <a:rPr lang="en-US" sz="2000" dirty="0" smtClean="0"/>
            </a:br>
            <a:r>
              <a:rPr lang="en-US" sz="2000" dirty="0" smtClean="0"/>
              <a:t>           </a:t>
            </a:r>
            <a:r>
              <a:rPr lang="en-US" sz="2000" dirty="0" smtClean="0"/>
              <a:t>}</a:t>
            </a: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899" y="318655"/>
            <a:ext cx="8596668" cy="554182"/>
          </a:xfrm>
        </p:spPr>
        <p:txBody>
          <a:bodyPr>
            <a:noAutofit/>
          </a:bodyPr>
          <a:lstStyle/>
          <a:p>
            <a:r>
              <a:rPr lang="en-US" sz="3200" dirty="0" smtClean="0"/>
              <a:t>HANDLING EXTENDED FORMAT</a:t>
            </a:r>
            <a:endParaRPr lang="en-US" sz="3200" dirty="0"/>
          </a:p>
        </p:txBody>
      </p:sp>
      <p:sp>
        <p:nvSpPr>
          <p:cNvPr id="3" name="Content Placeholder 2"/>
          <p:cNvSpPr>
            <a:spLocks noGrp="1"/>
          </p:cNvSpPr>
          <p:nvPr>
            <p:ph idx="1"/>
          </p:nvPr>
        </p:nvSpPr>
        <p:spPr>
          <a:xfrm>
            <a:off x="677369" y="1108364"/>
            <a:ext cx="10627975" cy="5749636"/>
          </a:xfrm>
        </p:spPr>
        <p:txBody>
          <a:bodyPr>
            <a:noAutofit/>
          </a:bodyPr>
          <a:lstStyle/>
          <a:p>
            <a:pPr>
              <a:buNone/>
            </a:pPr>
            <a:r>
              <a:rPr lang="en-US" sz="2400" b="1" dirty="0" smtClean="0"/>
              <a:t>else if(!name1.empty</a:t>
            </a:r>
            <a:r>
              <a:rPr lang="en-US" sz="2400" b="1" dirty="0" smtClean="0"/>
              <a:t>())</a:t>
            </a:r>
            <a:r>
              <a:rPr lang="en-US" sz="2400" dirty="0" smtClean="0"/>
              <a:t>{</a:t>
            </a:r>
            <a:r>
              <a:rPr lang="en-US" sz="2400" dirty="0" smtClean="0"/>
              <a:t/>
            </a:r>
            <a:br>
              <a:rPr lang="en-US" sz="2400" dirty="0" smtClean="0"/>
            </a:br>
            <a:r>
              <a:rPr lang="en-US" sz="2400" dirty="0" smtClean="0"/>
              <a:t>	</a:t>
            </a:r>
            <a:r>
              <a:rPr lang="en-US" sz="2400" b="1" dirty="0" smtClean="0"/>
              <a:t>if(mnemonic[0]=='+')</a:t>
            </a:r>
            <a:r>
              <a:rPr lang="en-US" sz="2400" dirty="0" smtClean="0"/>
              <a:t>{</a:t>
            </a:r>
            <a:r>
              <a:rPr lang="en-US" sz="2400" dirty="0" smtClean="0"/>
              <a:t/>
            </a:r>
            <a:br>
              <a:rPr lang="en-US" sz="2400" dirty="0" smtClean="0"/>
            </a:br>
            <a:r>
              <a:rPr lang="en-US" sz="2400" dirty="0" smtClean="0"/>
              <a:t>	</a:t>
            </a:r>
            <a:r>
              <a:rPr lang="en-US" sz="2400" dirty="0" smtClean="0"/>
              <a:t>n=1;i=1;x=0;b=0;p=0;e=1</a:t>
            </a:r>
            <a:r>
              <a:rPr lang="en-US" sz="2400" dirty="0" smtClean="0"/>
              <a:t>;</a:t>
            </a:r>
            <a:br>
              <a:rPr lang="en-US" sz="2400" dirty="0" smtClean="0"/>
            </a:br>
            <a:r>
              <a:rPr lang="en-US" sz="2400" dirty="0" smtClean="0"/>
              <a:t>					            </a:t>
            </a:r>
            <a:r>
              <a:rPr lang="en-US" sz="2400" dirty="0" smtClean="0"/>
              <a:t>  	   				   				</a:t>
            </a:r>
            <a:r>
              <a:rPr lang="en-US" sz="2400" dirty="0" err="1" smtClean="0"/>
              <a:t>object_code</a:t>
            </a:r>
            <a:r>
              <a:rPr lang="en-US" sz="2400" dirty="0" smtClean="0"/>
              <a:t>=</a:t>
            </a:r>
            <a:r>
              <a:rPr lang="en-US" sz="2400" dirty="0" err="1" smtClean="0"/>
              <a:t>assemble_obj</a:t>
            </a:r>
            <a:r>
              <a:rPr lang="en-US" sz="2400" dirty="0" smtClean="0"/>
              <a:t>(decToBin8(op</a:t>
            </a:r>
            <a:r>
              <a:rPr lang="en-US" sz="2400" dirty="0" smtClean="0"/>
              <a:t>),n,i,x,b,p,e,decToBin20(location(name1)));</a:t>
            </a:r>
            <a:br>
              <a:rPr lang="en-US" sz="2400" dirty="0" smtClean="0"/>
            </a:br>
            <a:endParaRPr lang="en-US" sz="2400" dirty="0" smtClean="0"/>
          </a:p>
          <a:p>
            <a:pPr>
              <a:buNone/>
            </a:pPr>
            <a:r>
              <a:rPr lang="en-US" sz="2400" dirty="0" smtClean="0"/>
              <a:t>	</a:t>
            </a:r>
            <a:r>
              <a:rPr lang="en-US" sz="2400" dirty="0" smtClean="0"/>
              <a:t>	</a:t>
            </a:r>
            <a:r>
              <a:rPr lang="en-US" sz="2400" dirty="0" err="1" smtClean="0"/>
              <a:t>outfile</a:t>
            </a:r>
            <a:r>
              <a:rPr lang="en-US" sz="2400" dirty="0" smtClean="0"/>
              <a:t>&lt;&lt;"\n"&lt;&lt;</a:t>
            </a:r>
            <a:r>
              <a:rPr lang="en-US" sz="2400" dirty="0" err="1" smtClean="0"/>
              <a:t>object_code</a:t>
            </a:r>
            <a:r>
              <a:rPr lang="en-US" sz="2400" dirty="0" smtClean="0"/>
              <a:t>;</a:t>
            </a:r>
            <a:br>
              <a:rPr lang="en-US" sz="2400" dirty="0" smtClean="0"/>
            </a:br>
            <a:r>
              <a:rPr lang="en-US" sz="2400" dirty="0" smtClean="0"/>
              <a:t>	}</a:t>
            </a:r>
            <a:endParaRPr lang="en-US" sz="2400" dirty="0" smtClean="0"/>
          </a:p>
          <a:p>
            <a:pPr>
              <a:buNone/>
            </a:pPr>
            <a:r>
              <a:rPr lang="en-US" sz="2400" dirty="0" smtClean="0"/>
              <a:t>}</a:t>
            </a:r>
            <a:br>
              <a:rPr lang="en-US" sz="2400" dirty="0" smtClean="0"/>
            </a:br>
            <a:r>
              <a:rPr lang="en-US" sz="2000" dirty="0" smtClean="0"/>
              <a:t>		</a:t>
            </a:r>
            <a:r>
              <a:rPr lang="en-US" sz="2000" b="1" dirty="0" smtClean="0"/>
              <a:t>	</a:t>
            </a: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755" y="180110"/>
            <a:ext cx="8596668" cy="886690"/>
          </a:xfrm>
        </p:spPr>
        <p:txBody>
          <a:bodyPr>
            <a:normAutofit/>
          </a:bodyPr>
          <a:lstStyle/>
          <a:p>
            <a:r>
              <a:rPr lang="en-US" sz="3200" dirty="0" smtClean="0"/>
              <a:t>HANDLING FORWARD AND BACKWARD REF.</a:t>
            </a:r>
            <a:endParaRPr lang="en-US" sz="3200" dirty="0"/>
          </a:p>
        </p:txBody>
      </p:sp>
      <p:sp>
        <p:nvSpPr>
          <p:cNvPr id="3" name="Content Placeholder 2"/>
          <p:cNvSpPr>
            <a:spLocks noGrp="1"/>
          </p:cNvSpPr>
          <p:nvPr>
            <p:ph idx="1"/>
          </p:nvPr>
        </p:nvSpPr>
        <p:spPr>
          <a:xfrm>
            <a:off x="677333" y="1011383"/>
            <a:ext cx="9381067" cy="5555672"/>
          </a:xfrm>
        </p:spPr>
        <p:txBody>
          <a:bodyPr>
            <a:noAutofit/>
          </a:bodyPr>
          <a:lstStyle/>
          <a:p>
            <a:pPr marL="0" indent="0">
              <a:buNone/>
            </a:pPr>
            <a:r>
              <a:rPr lang="en-US" sz="1800" b="1" dirty="0" smtClean="0"/>
              <a:t>else if((-2048&lt;=(location(name1)-(</a:t>
            </a:r>
            <a:r>
              <a:rPr lang="en-US" sz="1800" b="1" dirty="0" err="1" smtClean="0"/>
              <a:t>toDec</a:t>
            </a:r>
            <a:r>
              <a:rPr lang="en-US" sz="1800" b="1" dirty="0" smtClean="0"/>
              <a:t>(copy)+</a:t>
            </a:r>
            <a:r>
              <a:rPr lang="en-US" sz="1800" b="1" dirty="0" err="1" smtClean="0"/>
              <a:t>toInt</a:t>
            </a:r>
            <a:r>
              <a:rPr lang="en-US" sz="1800" b="1" dirty="0" smtClean="0"/>
              <a:t>(format)))) &amp;&amp; (location(name1)-(						</a:t>
            </a:r>
            <a:r>
              <a:rPr lang="en-US" sz="1800" b="1" dirty="0" err="1" smtClean="0"/>
              <a:t>toDec</a:t>
            </a:r>
            <a:r>
              <a:rPr lang="en-US" sz="1800" b="1" dirty="0" smtClean="0"/>
              <a:t>(copy)+</a:t>
            </a:r>
            <a:r>
              <a:rPr lang="en-US" sz="1800" b="1" dirty="0" err="1" smtClean="0"/>
              <a:t>toInt</a:t>
            </a:r>
            <a:r>
              <a:rPr lang="en-US" sz="1800" b="1" dirty="0" smtClean="0"/>
              <a:t>(format))&lt;=2047</a:t>
            </a:r>
            <a:r>
              <a:rPr lang="en-US" sz="1800" b="1" dirty="0" smtClean="0"/>
              <a:t>))</a:t>
            </a:r>
            <a:r>
              <a:rPr lang="en-US" sz="1800" dirty="0" smtClean="0"/>
              <a:t>{</a:t>
            </a:r>
            <a:r>
              <a:rPr lang="en-US" sz="1800" dirty="0" smtClean="0"/>
              <a:t/>
            </a:r>
            <a:br>
              <a:rPr lang="en-US" sz="1800" dirty="0" smtClean="0"/>
            </a:br>
            <a:r>
              <a:rPr lang="en-US" sz="1800" dirty="0" smtClean="0"/>
              <a:t>		n=1;i=1;x=0;b=0;p=1;e=0;</a:t>
            </a:r>
            <a:br>
              <a:rPr lang="en-US" sz="1800" dirty="0" smtClean="0"/>
            </a:br>
            <a:r>
              <a:rPr lang="en-US" sz="1800" dirty="0" smtClean="0"/>
              <a:t>		</a:t>
            </a:r>
            <a:r>
              <a:rPr lang="en-US" sz="1800" b="1" dirty="0" smtClean="0"/>
              <a:t> if(location(name1)-(</a:t>
            </a:r>
            <a:r>
              <a:rPr lang="en-US" sz="1800" b="1" dirty="0" err="1" smtClean="0"/>
              <a:t>toDec</a:t>
            </a:r>
            <a:r>
              <a:rPr lang="en-US" sz="1800" b="1" dirty="0" smtClean="0"/>
              <a:t>(copy)+</a:t>
            </a:r>
            <a:r>
              <a:rPr lang="en-US" sz="1800" b="1" dirty="0" err="1" smtClean="0"/>
              <a:t>toInt</a:t>
            </a:r>
            <a:r>
              <a:rPr lang="en-US" sz="1800" b="1" dirty="0" smtClean="0"/>
              <a:t>(format))&gt;0</a:t>
            </a:r>
            <a:r>
              <a:rPr lang="en-US" sz="1800" b="1" dirty="0" smtClean="0"/>
              <a:t>)</a:t>
            </a:r>
            <a:r>
              <a:rPr lang="en-US" sz="1800" dirty="0" smtClean="0"/>
              <a:t> </a:t>
            </a:r>
            <a:r>
              <a:rPr lang="en-US" sz="1800" dirty="0" smtClean="0"/>
              <a:t>{					</a:t>
            </a:r>
            <a:r>
              <a:rPr lang="en-US" sz="1800" dirty="0" err="1" smtClean="0"/>
              <a:t>object_code</a:t>
            </a:r>
            <a:r>
              <a:rPr lang="en-US" sz="1800" dirty="0" smtClean="0"/>
              <a:t>=</a:t>
            </a:r>
            <a:r>
              <a:rPr lang="en-US" sz="1800" dirty="0" err="1" smtClean="0"/>
              <a:t>assemble_obj</a:t>
            </a:r>
            <a:r>
              <a:rPr lang="en-US" sz="1800" dirty="0" smtClean="0"/>
              <a:t>(decToBin8(op),n,i,x,b,p,e,decToBin12(location(name1)-															(</a:t>
            </a:r>
            <a:r>
              <a:rPr lang="en-US" sz="1800" dirty="0" err="1" smtClean="0"/>
              <a:t>toDec</a:t>
            </a:r>
            <a:r>
              <a:rPr lang="en-US" sz="1800" dirty="0" smtClean="0"/>
              <a:t>(copy)+</a:t>
            </a:r>
            <a:r>
              <a:rPr lang="en-US" sz="1800" dirty="0" err="1" smtClean="0"/>
              <a:t>toInt</a:t>
            </a:r>
            <a:r>
              <a:rPr lang="en-US" sz="1800" dirty="0" smtClean="0"/>
              <a:t>(format))));</a:t>
            </a:r>
            <a:br>
              <a:rPr lang="en-US" sz="1800" dirty="0" smtClean="0"/>
            </a:br>
            <a:r>
              <a:rPr lang="en-US" sz="1800" dirty="0" smtClean="0"/>
              <a:t>				</a:t>
            </a:r>
            <a:r>
              <a:rPr lang="en-US" sz="1800" dirty="0" err="1" smtClean="0"/>
              <a:t>outfile</a:t>
            </a:r>
            <a:r>
              <a:rPr lang="en-US" sz="1800" dirty="0" smtClean="0"/>
              <a:t>&lt;&lt;"\n"&lt;&lt;</a:t>
            </a:r>
            <a:r>
              <a:rPr lang="en-US" sz="1800" dirty="0" err="1" smtClean="0"/>
              <a:t>object_code</a:t>
            </a:r>
            <a:r>
              <a:rPr lang="en-US" sz="1800" dirty="0" smtClean="0"/>
              <a:t>;</a:t>
            </a:r>
            <a:br>
              <a:rPr lang="en-US" sz="1800" dirty="0" smtClean="0"/>
            </a:br>
            <a:r>
              <a:rPr lang="en-US" sz="1800" dirty="0" smtClean="0"/>
              <a:t>		 }</a:t>
            </a:r>
            <a:br>
              <a:rPr lang="en-US" sz="1800" dirty="0" smtClean="0"/>
            </a:br>
            <a:r>
              <a:rPr lang="en-US" sz="1800" dirty="0" smtClean="0"/>
              <a:t>		</a:t>
            </a:r>
            <a:r>
              <a:rPr lang="en-US" sz="1800" b="1" dirty="0" smtClean="0"/>
              <a:t>else if(</a:t>
            </a:r>
            <a:r>
              <a:rPr lang="en-US" sz="1800" b="1" dirty="0" err="1" smtClean="0"/>
              <a:t>negval</a:t>
            </a:r>
            <a:r>
              <a:rPr lang="en-US" sz="1800" b="1" dirty="0" smtClean="0"/>
              <a:t>&lt;0</a:t>
            </a:r>
            <a:r>
              <a:rPr lang="en-US" sz="1800" b="1" dirty="0" smtClean="0"/>
              <a:t>)</a:t>
            </a:r>
            <a:r>
              <a:rPr lang="en-US" sz="1800" dirty="0" smtClean="0"/>
              <a:t>{</a:t>
            </a:r>
            <a:r>
              <a:rPr lang="en-US" sz="1800" dirty="0" smtClean="0"/>
              <a:t/>
            </a:r>
            <a:br>
              <a:rPr lang="en-US" sz="1800" dirty="0" smtClean="0"/>
            </a:br>
            <a:r>
              <a:rPr lang="en-US" sz="1800" dirty="0" smtClean="0"/>
              <a:t>				</a:t>
            </a:r>
            <a:r>
              <a:rPr lang="en-US" sz="1800" dirty="0" err="1" smtClean="0"/>
              <a:t>int</a:t>
            </a:r>
            <a:r>
              <a:rPr lang="en-US" sz="1800" dirty="0" smtClean="0"/>
              <a:t> </a:t>
            </a:r>
            <a:r>
              <a:rPr lang="en-US" sz="1800" dirty="0" err="1" smtClean="0"/>
              <a:t>abs_val</a:t>
            </a:r>
            <a:r>
              <a:rPr lang="en-US" sz="1800" dirty="0" smtClean="0"/>
              <a:t>=abs(location(name1)-(</a:t>
            </a:r>
            <a:r>
              <a:rPr lang="en-US" sz="1800" dirty="0" err="1" smtClean="0"/>
              <a:t>toDec</a:t>
            </a:r>
            <a:r>
              <a:rPr lang="en-US" sz="1800" dirty="0" smtClean="0"/>
              <a:t>(copy)+</a:t>
            </a:r>
            <a:r>
              <a:rPr lang="en-US" sz="1800" dirty="0" err="1" smtClean="0"/>
              <a:t>toInt</a:t>
            </a:r>
            <a:r>
              <a:rPr lang="en-US" sz="1800" dirty="0" smtClean="0"/>
              <a:t>(format)));</a:t>
            </a:r>
            <a:br>
              <a:rPr lang="en-US" sz="1800" dirty="0" smtClean="0"/>
            </a:br>
            <a:r>
              <a:rPr lang="en-US" sz="1800" dirty="0" smtClean="0"/>
              <a:t>				</a:t>
            </a:r>
            <a:r>
              <a:rPr lang="en-US" sz="1800" dirty="0" err="1" smtClean="0"/>
              <a:t>convdisp</a:t>
            </a:r>
            <a:r>
              <a:rPr lang="en-US" sz="1800" dirty="0" smtClean="0"/>
              <a:t>=decToBin12(</a:t>
            </a:r>
            <a:r>
              <a:rPr lang="en-US" sz="1800" dirty="0" err="1" smtClean="0"/>
              <a:t>abs_val</a:t>
            </a:r>
            <a:r>
              <a:rPr lang="en-US" sz="1800" dirty="0" smtClean="0"/>
              <a:t>);</a:t>
            </a:r>
            <a:br>
              <a:rPr lang="en-US" sz="1800" dirty="0" smtClean="0"/>
            </a:br>
            <a:r>
              <a:rPr lang="en-US" sz="1800" dirty="0" smtClean="0"/>
              <a:t>				</a:t>
            </a:r>
            <a:r>
              <a:rPr lang="en-US" sz="1800" dirty="0" err="1" smtClean="0"/>
              <a:t>convdisp</a:t>
            </a:r>
            <a:r>
              <a:rPr lang="en-US" sz="1800" dirty="0" smtClean="0"/>
              <a:t>=</a:t>
            </a:r>
            <a:r>
              <a:rPr lang="en-US" sz="1800" dirty="0" err="1" smtClean="0"/>
              <a:t>OnesComp</a:t>
            </a:r>
            <a:r>
              <a:rPr lang="en-US" sz="1800" dirty="0" smtClean="0"/>
              <a:t>(</a:t>
            </a:r>
            <a:r>
              <a:rPr lang="en-US" sz="1800" dirty="0" err="1" smtClean="0"/>
              <a:t>convdisp</a:t>
            </a:r>
            <a:r>
              <a:rPr lang="en-US" sz="1800" dirty="0" smtClean="0"/>
              <a:t>);</a:t>
            </a:r>
            <a:br>
              <a:rPr lang="en-US" sz="1800" dirty="0" smtClean="0"/>
            </a:br>
            <a:r>
              <a:rPr lang="en-US" sz="1800" dirty="0" smtClean="0"/>
              <a:t>				</a:t>
            </a:r>
            <a:r>
              <a:rPr lang="en-US" sz="1800" dirty="0" err="1" smtClean="0"/>
              <a:t>object_code</a:t>
            </a:r>
            <a:r>
              <a:rPr lang="en-US" sz="1800" dirty="0" smtClean="0"/>
              <a:t>=</a:t>
            </a:r>
            <a:r>
              <a:rPr lang="en-US" sz="1800" dirty="0" err="1" smtClean="0"/>
              <a:t>assemble_obj</a:t>
            </a:r>
            <a:r>
              <a:rPr lang="en-US" sz="1800" dirty="0" smtClean="0"/>
              <a:t>(decToBin8(op),n,i,x,b,p,e,decToBin12(</a:t>
            </a:r>
            <a:r>
              <a:rPr lang="en-US" sz="1800" dirty="0" err="1" smtClean="0"/>
              <a:t>arrtoint</a:t>
            </a:r>
            <a:r>
              <a:rPr lang="en-US" sz="1800" dirty="0" smtClean="0"/>
              <a:t>(</a:t>
            </a:r>
            <a:r>
              <a:rPr lang="en-US" sz="1800" dirty="0" err="1" smtClean="0"/>
              <a:t>convdisp</a:t>
            </a:r>
            <a:r>
              <a:rPr lang="en-US" sz="1800" dirty="0" smtClean="0"/>
              <a:t>)));</a:t>
            </a:r>
            <a:br>
              <a:rPr lang="en-US" sz="1800" dirty="0" smtClean="0"/>
            </a:br>
            <a:r>
              <a:rPr lang="en-US" sz="1800" dirty="0" smtClean="0"/>
              <a:t>				</a:t>
            </a:r>
            <a:r>
              <a:rPr lang="en-US" sz="1800" dirty="0" err="1" smtClean="0"/>
              <a:t>outfile</a:t>
            </a:r>
            <a:r>
              <a:rPr lang="en-US" sz="1800" dirty="0" smtClean="0"/>
              <a:t>&lt;&lt;"\n"&lt;&lt;</a:t>
            </a:r>
            <a:r>
              <a:rPr lang="en-US" sz="1800" dirty="0" err="1" smtClean="0"/>
              <a:t>object_code</a:t>
            </a:r>
            <a:r>
              <a:rPr lang="en-US" sz="1800" dirty="0" smtClean="0"/>
              <a:t>;</a:t>
            </a:r>
            <a:br>
              <a:rPr lang="en-US" sz="1800" dirty="0" smtClean="0"/>
            </a:br>
            <a:r>
              <a:rPr lang="en-US" sz="1800" dirty="0" smtClean="0"/>
              <a:t>		}</a:t>
            </a:r>
            <a:br>
              <a:rPr lang="en-US" sz="1800" dirty="0" smtClean="0"/>
            </a:b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8759" y="380150"/>
            <a:ext cx="7529384" cy="7171194"/>
          </a:xfrm>
          <a:prstGeom prst="rect">
            <a:avLst/>
          </a:prstGeom>
        </p:spPr>
        <p:txBody>
          <a:bodyPr wrap="square">
            <a:spAutoFit/>
          </a:bodyPr>
          <a:lstStyle/>
          <a:p>
            <a:r>
              <a:rPr lang="en-US" sz="2800" b="1" dirty="0"/>
              <a:t>Steps to run the Assembler is as follows</a:t>
            </a:r>
            <a:r>
              <a:rPr lang="en-US" sz="2400" b="1" dirty="0"/>
              <a:t>:</a:t>
            </a:r>
            <a:endParaRPr lang="en-US" sz="2400" dirty="0"/>
          </a:p>
          <a:p>
            <a:pPr marL="800100" lvl="1" indent="-342900">
              <a:buFont typeface="Arial" pitchFamily="34" charset="0"/>
              <a:buChar char="•"/>
            </a:pPr>
            <a:endParaRPr lang="en-US" sz="2400" dirty="0" smtClean="0"/>
          </a:p>
          <a:p>
            <a:pPr marL="800100" lvl="1" indent="-342900">
              <a:buFont typeface="Arial" pitchFamily="34" charset="0"/>
              <a:buChar char="•"/>
            </a:pPr>
            <a:endParaRPr lang="en-US" sz="2400" dirty="0" smtClean="0"/>
          </a:p>
          <a:p>
            <a:pPr marL="800100" lvl="1" indent="-342900">
              <a:buFont typeface="Arial" pitchFamily="34" charset="0"/>
              <a:buChar char="•"/>
            </a:pPr>
            <a:r>
              <a:rPr lang="en-US" sz="2400" dirty="0" smtClean="0"/>
              <a:t>Assembly </a:t>
            </a:r>
            <a:r>
              <a:rPr lang="en-US" sz="2400" dirty="0"/>
              <a:t>language program which is the input, should be copied to the “</a:t>
            </a:r>
            <a:r>
              <a:rPr lang="en-US" sz="2400" i="1" dirty="0"/>
              <a:t>example.txt”</a:t>
            </a:r>
            <a:r>
              <a:rPr lang="en-US" sz="2400" dirty="0"/>
              <a:t>.</a:t>
            </a:r>
          </a:p>
          <a:p>
            <a:pPr marL="800100" lvl="1" indent="-342900">
              <a:buFont typeface="Arial" pitchFamily="34" charset="0"/>
              <a:buChar char="•"/>
            </a:pPr>
            <a:r>
              <a:rPr lang="en-US" sz="2400" dirty="0"/>
              <a:t> Assembler.cpp, conv.cpp, example.txt should reside in the same directory.</a:t>
            </a:r>
          </a:p>
          <a:p>
            <a:pPr marL="800100" lvl="1" indent="-342900">
              <a:buFont typeface="Arial" pitchFamily="34" charset="0"/>
              <a:buChar char="•"/>
            </a:pPr>
            <a:r>
              <a:rPr lang="en-US" sz="2400" dirty="0"/>
              <a:t>Compile and Run </a:t>
            </a:r>
            <a:r>
              <a:rPr lang="en-US" sz="2400" i="1" dirty="0"/>
              <a:t>“Assembler.cpp”</a:t>
            </a:r>
            <a:r>
              <a:rPr lang="en-US" sz="2400" dirty="0"/>
              <a:t> file.</a:t>
            </a:r>
          </a:p>
          <a:p>
            <a:pPr marL="800100" lvl="1" indent="-342900">
              <a:buFont typeface="Arial" pitchFamily="34" charset="0"/>
              <a:buChar char="•"/>
            </a:pPr>
            <a:r>
              <a:rPr lang="en-US" sz="2400" i="1" dirty="0"/>
              <a:t>“table.txt</a:t>
            </a:r>
            <a:r>
              <a:rPr lang="en-US" sz="2400" dirty="0"/>
              <a:t>” will be generated which will contain all the table contents and it’s also displayed in the Terminal.</a:t>
            </a:r>
          </a:p>
          <a:p>
            <a:pPr marL="800100" lvl="1" indent="-342900">
              <a:buFont typeface="Arial" pitchFamily="34" charset="0"/>
              <a:buChar char="•"/>
            </a:pPr>
            <a:r>
              <a:rPr lang="en-US" sz="2400" i="1" dirty="0"/>
              <a:t>“intermediate.txt” </a:t>
            </a:r>
            <a:r>
              <a:rPr lang="en-US" sz="2400" dirty="0"/>
              <a:t>file will be generated which is the input to pass2() function of the source code.</a:t>
            </a:r>
          </a:p>
          <a:p>
            <a:pPr marL="800100" lvl="1" indent="-342900">
              <a:buFont typeface="Arial" pitchFamily="34" charset="0"/>
              <a:buChar char="•"/>
            </a:pPr>
            <a:r>
              <a:rPr lang="en-US" sz="2400" dirty="0"/>
              <a:t>Object code will be generated in </a:t>
            </a:r>
            <a:r>
              <a:rPr lang="en-US" sz="2400" i="1" dirty="0"/>
              <a:t>“objectfile.txt”.</a:t>
            </a:r>
            <a:endParaRPr lang="en-US" sz="2400" dirty="0"/>
          </a:p>
          <a:p>
            <a:pPr lvl="1"/>
            <a:r>
              <a:rPr lang="en-US" sz="2400" dirty="0"/>
              <a:t> </a:t>
            </a:r>
          </a:p>
          <a:p>
            <a:r>
              <a:rPr lang="en-US" sz="2400" dirty="0"/>
              <a:t> </a:t>
            </a:r>
          </a:p>
          <a:p>
            <a:r>
              <a:rPr lang="en-US" sz="2400" dirty="0"/>
              <a:t> </a:t>
            </a:r>
          </a:p>
          <a:p>
            <a:r>
              <a:rPr lang="en-US" sz="2400" dirty="0"/>
              <a:t> </a:t>
            </a:r>
          </a:p>
          <a:p>
            <a:r>
              <a:rPr lang="en-US" sz="2400" dirty="0"/>
              <a:t> </a:t>
            </a:r>
          </a:p>
        </p:txBody>
      </p:sp>
    </p:spTree>
    <p:extLst>
      <p:ext uri="{BB962C8B-B14F-4D97-AF65-F5344CB8AC3E}">
        <p14:creationId xmlns:p14="http://schemas.microsoft.com/office/powerpoint/2010/main" val="2246762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07872"/>
            <a:ext cx="8596668" cy="789709"/>
          </a:xfrm>
        </p:spPr>
        <p:txBody>
          <a:bodyPr>
            <a:noAutofit/>
          </a:bodyPr>
          <a:lstStyle/>
          <a:p>
            <a:pPr algn="ctr"/>
            <a:r>
              <a:rPr lang="en-US" sz="4400" b="1" dirty="0" smtClean="0">
                <a:solidFill>
                  <a:srgbClr val="0070C0"/>
                </a:solidFill>
              </a:rPr>
              <a:t/>
            </a:r>
            <a:br>
              <a:rPr lang="en-US" sz="4400" b="1" dirty="0" smtClean="0">
                <a:solidFill>
                  <a:srgbClr val="0070C0"/>
                </a:solidFill>
              </a:rPr>
            </a:br>
            <a:r>
              <a:rPr lang="en-US" sz="4400" b="1" dirty="0" smtClean="0">
                <a:solidFill>
                  <a:srgbClr val="0070C0"/>
                </a:solidFill>
              </a:rPr>
              <a:t>CONTENTS:</a:t>
            </a:r>
            <a:r>
              <a:rPr lang="en-IN" sz="4400" dirty="0" smtClean="0">
                <a:solidFill>
                  <a:srgbClr val="0070C0"/>
                </a:solidFill>
              </a:rPr>
              <a:t/>
            </a:r>
            <a:br>
              <a:rPr lang="en-IN" sz="4400" dirty="0" smtClean="0">
                <a:solidFill>
                  <a:srgbClr val="0070C0"/>
                </a:solidFill>
              </a:rPr>
            </a:br>
            <a:endParaRPr lang="en-US" sz="4400" u="sng" dirty="0">
              <a:solidFill>
                <a:schemeClr val="accent1">
                  <a:lumMod val="75000"/>
                </a:schemeClr>
              </a:solidFill>
            </a:endParaRPr>
          </a:p>
        </p:txBody>
      </p:sp>
      <p:sp>
        <p:nvSpPr>
          <p:cNvPr id="3" name="Content Placeholder 2"/>
          <p:cNvSpPr>
            <a:spLocks noGrp="1"/>
          </p:cNvSpPr>
          <p:nvPr>
            <p:ph idx="1"/>
          </p:nvPr>
        </p:nvSpPr>
        <p:spPr>
          <a:xfrm>
            <a:off x="677335" y="983673"/>
            <a:ext cx="8596668" cy="5057690"/>
          </a:xfrm>
        </p:spPr>
        <p:txBody>
          <a:bodyPr>
            <a:normAutofit/>
          </a:bodyPr>
          <a:lstStyle/>
          <a:p>
            <a:pPr>
              <a:buClr>
                <a:srgbClr val="002060"/>
              </a:buClr>
              <a:buFont typeface="Wingdings" pitchFamily="2" charset="2"/>
              <a:buChar char="Ø"/>
            </a:pPr>
            <a:r>
              <a:rPr lang="en-IN" sz="2800" dirty="0" smtClean="0"/>
              <a:t>Introduction</a:t>
            </a:r>
            <a:endParaRPr lang="en-IN" sz="2800" dirty="0" smtClean="0"/>
          </a:p>
          <a:p>
            <a:pPr>
              <a:buClr>
                <a:srgbClr val="002060"/>
              </a:buClr>
              <a:buFont typeface="Wingdings" pitchFamily="2" charset="2"/>
              <a:buChar char="Ø"/>
            </a:pPr>
            <a:r>
              <a:rPr lang="en-IN" sz="2800" dirty="0" smtClean="0"/>
              <a:t>Requirements</a:t>
            </a:r>
          </a:p>
          <a:p>
            <a:pPr>
              <a:buClr>
                <a:srgbClr val="002060"/>
              </a:buClr>
              <a:buFont typeface="Wingdings" pitchFamily="2" charset="2"/>
              <a:buChar char="Ø"/>
            </a:pPr>
            <a:r>
              <a:rPr lang="en-IN" sz="2800" dirty="0" smtClean="0"/>
              <a:t>Algorithm</a:t>
            </a:r>
          </a:p>
          <a:p>
            <a:pPr>
              <a:buClr>
                <a:srgbClr val="002060"/>
              </a:buClr>
              <a:buFont typeface="Wingdings" pitchFamily="2" charset="2"/>
              <a:buChar char="Ø"/>
            </a:pPr>
            <a:r>
              <a:rPr lang="en-IN" sz="2800" dirty="0" smtClean="0"/>
              <a:t>Implemented code</a:t>
            </a:r>
          </a:p>
          <a:p>
            <a:pPr>
              <a:buClr>
                <a:srgbClr val="002060"/>
              </a:buClr>
              <a:buFont typeface="Wingdings" pitchFamily="2" charset="2"/>
              <a:buChar char="Ø"/>
            </a:pPr>
            <a:r>
              <a:rPr lang="en-IN" sz="2800" dirty="0" smtClean="0"/>
              <a:t>Steps to run</a:t>
            </a:r>
          </a:p>
          <a:p>
            <a:pPr>
              <a:buClr>
                <a:srgbClr val="002060"/>
              </a:buClr>
              <a:buFont typeface="Wingdings" pitchFamily="2" charset="2"/>
              <a:buChar char="Ø"/>
            </a:pPr>
            <a:r>
              <a:rPr lang="en-IN" sz="2800" dirty="0" err="1" smtClean="0"/>
              <a:t>Testcases</a:t>
            </a:r>
            <a:r>
              <a:rPr lang="en-IN" sz="2800" dirty="0" smtClean="0"/>
              <a:t> and Output</a:t>
            </a:r>
          </a:p>
          <a:p>
            <a:pPr>
              <a:buClr>
                <a:srgbClr val="002060"/>
              </a:buClr>
              <a:buFont typeface="Wingdings" pitchFamily="2" charset="2"/>
              <a:buChar char="Ø"/>
            </a:pPr>
            <a:r>
              <a:rPr lang="en-IN" sz="2800" dirty="0" smtClean="0"/>
              <a:t>Conclusion</a:t>
            </a:r>
          </a:p>
          <a:p>
            <a:pPr algn="ctr">
              <a:buNone/>
            </a:pP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81" y="20835"/>
            <a:ext cx="4941455" cy="1470025"/>
          </a:xfrm>
        </p:spPr>
        <p:txBody>
          <a:bodyPr>
            <a:normAutofit/>
          </a:bodyPr>
          <a:lstStyle/>
          <a:p>
            <a:endParaRPr lang="en-US" sz="2000" dirty="0">
              <a:latin typeface="Arial" pitchFamily="34" charset="0"/>
              <a:cs typeface="Arial" pitchFamily="34" charset="0"/>
            </a:endParaRPr>
          </a:p>
        </p:txBody>
      </p:sp>
      <p:sp>
        <p:nvSpPr>
          <p:cNvPr id="3" name="Subtitle 2"/>
          <p:cNvSpPr>
            <a:spLocks noGrp="1"/>
          </p:cNvSpPr>
          <p:nvPr>
            <p:ph type="subTitle" idx="1"/>
          </p:nvPr>
        </p:nvSpPr>
        <p:spPr/>
        <p:txBody>
          <a:bodyPr/>
          <a:lstStyle/>
          <a:p>
            <a:endParaRPr lang="en-US"/>
          </a:p>
        </p:txBody>
      </p:sp>
      <p:pic>
        <p:nvPicPr>
          <p:cNvPr id="2050" name="Picture 4" descr="Description: C:\Users\SHRI COMPUTERS\Downloads\outpu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589" y="425623"/>
            <a:ext cx="7299196" cy="58413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35"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a:endParaRPr lang="en-US" smtClean="0">
              <a:solidFill>
                <a:prstClr val="black"/>
              </a:solidFill>
            </a:endParaRPr>
          </a:p>
        </p:txBody>
      </p:sp>
      <p:sp>
        <p:nvSpPr>
          <p:cNvPr id="5" name="Rectangle 4"/>
          <p:cNvSpPr>
            <a:spLocks noChangeArrowheads="1"/>
          </p:cNvSpPr>
          <p:nvPr/>
        </p:nvSpPr>
        <p:spPr bwMode="auto">
          <a:xfrm>
            <a:off x="35" y="126340"/>
            <a:ext cx="184731"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r>
              <a:rPr lang="en-US" sz="1100" smtClean="0">
                <a:solidFill>
                  <a:prstClr val="black"/>
                </a:solidFill>
                <a:ea typeface="Calibri" pitchFamily="34" charset="0"/>
                <a:cs typeface="Latha" pitchFamily="34" charset="0"/>
              </a:rPr>
              <a:t/>
            </a:r>
            <a:br>
              <a:rPr lang="en-US" sz="1100" smtClean="0">
                <a:solidFill>
                  <a:prstClr val="black"/>
                </a:solidFill>
                <a:ea typeface="Calibri" pitchFamily="34" charset="0"/>
                <a:cs typeface="Latha" pitchFamily="34" charset="0"/>
              </a:rPr>
            </a:br>
            <a:endParaRPr lang="en-US" sz="800" smtClean="0">
              <a:solidFill>
                <a:prstClr val="black"/>
              </a:solidFill>
              <a:latin typeface="Arial" pitchFamily="34" charset="0"/>
              <a:cs typeface="Arial" pitchFamily="34" charset="0"/>
            </a:endParaRPr>
          </a:p>
          <a:p>
            <a:pPr defTabSz="914400" eaLnBrk="0" fontAlgn="base" hangingPunct="0">
              <a:spcBef>
                <a:spcPct val="0"/>
              </a:spcBef>
              <a:spcAft>
                <a:spcPct val="0"/>
              </a:spcAft>
            </a:pPr>
            <a:endParaRPr lang="en-US" smtClean="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13267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05641"/>
            <a:ext cx="2438400" cy="1143000"/>
          </a:xfrm>
        </p:spPr>
        <p:txBody>
          <a:bodyPr>
            <a:normAutofit/>
          </a:bodyPr>
          <a:lstStyle/>
          <a:p>
            <a:r>
              <a:rPr lang="en-US" sz="1400" dirty="0" smtClean="0">
                <a:latin typeface="Arial Rounded MT Bold" pitchFamily="34" charset="0"/>
                <a:cs typeface="Arial" pitchFamily="34" charset="0"/>
              </a:rPr>
              <a:t>INTERMEDIATE FILE</a:t>
            </a:r>
            <a:endParaRPr lang="en-US" sz="1400" dirty="0">
              <a:latin typeface="Arial Rounded MT Bold" pitchFamily="34" charset="0"/>
              <a:cs typeface="Arial" pitchFamily="34" charset="0"/>
            </a:endParaRPr>
          </a:p>
        </p:txBody>
      </p:sp>
      <p:pic>
        <p:nvPicPr>
          <p:cNvPr id="3" name="Picture 2" descr="C:\Users\SHRI COMPUTERS\Downloads\output3.png"/>
          <p:cNvPicPr/>
          <p:nvPr/>
        </p:nvPicPr>
        <p:blipFill>
          <a:blip r:embed="rId2">
            <a:extLst>
              <a:ext uri="{28A0092B-C50C-407E-A947-70E740481C1C}">
                <a14:useLocalDpi xmlns:a14="http://schemas.microsoft.com/office/drawing/2010/main" val="0"/>
              </a:ext>
            </a:extLst>
          </a:blip>
          <a:srcRect/>
          <a:stretch>
            <a:fillRect/>
          </a:stretch>
        </p:blipFill>
        <p:spPr bwMode="auto">
          <a:xfrm>
            <a:off x="3251201" y="381000"/>
            <a:ext cx="4718907" cy="6032157"/>
          </a:xfrm>
          <a:prstGeom prst="rect">
            <a:avLst/>
          </a:prstGeom>
          <a:noFill/>
          <a:ln>
            <a:noFill/>
          </a:ln>
        </p:spPr>
      </p:pic>
    </p:spTree>
    <p:extLst>
      <p:ext uri="{BB962C8B-B14F-4D97-AF65-F5344CB8AC3E}">
        <p14:creationId xmlns:p14="http://schemas.microsoft.com/office/powerpoint/2010/main" val="26529267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C:\Users\SHRI COMPUTERS\Downloads\output4.png"/>
          <p:cNvPicPr/>
          <p:nvPr/>
        </p:nvPicPr>
        <p:blipFill>
          <a:blip r:embed="rId2">
            <a:extLst>
              <a:ext uri="{28A0092B-C50C-407E-A947-70E740481C1C}">
                <a14:useLocalDpi xmlns:a14="http://schemas.microsoft.com/office/drawing/2010/main" val="0"/>
              </a:ext>
            </a:extLst>
          </a:blip>
          <a:srcRect/>
          <a:stretch>
            <a:fillRect/>
          </a:stretch>
        </p:blipFill>
        <p:spPr bwMode="auto">
          <a:xfrm>
            <a:off x="1016027" y="609600"/>
            <a:ext cx="5644265" cy="4724400"/>
          </a:xfrm>
          <a:prstGeom prst="rect">
            <a:avLst/>
          </a:prstGeom>
          <a:noFill/>
          <a:ln>
            <a:noFill/>
          </a:ln>
        </p:spPr>
      </p:pic>
    </p:spTree>
    <p:extLst>
      <p:ext uri="{BB962C8B-B14F-4D97-AF65-F5344CB8AC3E}">
        <p14:creationId xmlns:p14="http://schemas.microsoft.com/office/powerpoint/2010/main" val="1153684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758" y="729046"/>
            <a:ext cx="2115750" cy="5747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234" y="1447800"/>
            <a:ext cx="374545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669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2743200" cy="1173162"/>
          </a:xfrm>
        </p:spPr>
        <p:txBody>
          <a:bodyPr>
            <a:normAutofit/>
          </a:bodyPr>
          <a:lstStyle/>
          <a:p>
            <a:r>
              <a:rPr lang="en-US" sz="1400" dirty="0" smtClean="0">
                <a:latin typeface="Arial Rounded MT Bold" pitchFamily="34" charset="0"/>
                <a:cs typeface="Arial" pitchFamily="34" charset="0"/>
              </a:rPr>
              <a:t>            </a:t>
            </a:r>
            <a:br>
              <a:rPr lang="en-US" sz="1400" dirty="0" smtClean="0">
                <a:latin typeface="Arial Rounded MT Bold" pitchFamily="34" charset="0"/>
                <a:cs typeface="Arial" pitchFamily="34" charset="0"/>
              </a:rPr>
            </a:br>
            <a:r>
              <a:rPr lang="en-US" sz="1400" dirty="0">
                <a:latin typeface="Arial Rounded MT Bold" pitchFamily="34" charset="0"/>
                <a:cs typeface="Arial" pitchFamily="34" charset="0"/>
              </a:rPr>
              <a:t/>
            </a:r>
            <a:br>
              <a:rPr lang="en-US" sz="1400" dirty="0">
                <a:latin typeface="Arial Rounded MT Bold" pitchFamily="34" charset="0"/>
                <a:cs typeface="Arial" pitchFamily="34" charset="0"/>
              </a:rPr>
            </a:br>
            <a:r>
              <a:rPr lang="en-US" sz="1400" dirty="0" smtClean="0">
                <a:latin typeface="Arial Rounded MT Bold" pitchFamily="34" charset="0"/>
                <a:cs typeface="Arial" pitchFamily="34" charset="0"/>
              </a:rPr>
              <a:t>                    </a:t>
            </a:r>
            <a:r>
              <a:rPr lang="en-US" sz="1400" dirty="0" smtClean="0">
                <a:latin typeface="Arial Rounded MT Bold" pitchFamily="34" charset="0"/>
                <a:cs typeface="Arial" pitchFamily="34" charset="0"/>
              </a:rPr>
              <a:t>OBJECT </a:t>
            </a:r>
            <a:r>
              <a:rPr lang="en-US" sz="1400" dirty="0" smtClean="0">
                <a:latin typeface="Arial Rounded MT Bold" pitchFamily="34" charset="0"/>
                <a:cs typeface="Arial" pitchFamily="34" charset="0"/>
              </a:rPr>
              <a:t>FILE</a:t>
            </a:r>
            <a:endParaRPr lang="en-US" sz="1400" dirty="0">
              <a:latin typeface="Arial Rounded MT Bold" pitchFamily="34" charset="0"/>
              <a:cs typeface="Arial"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6207" y="902043"/>
            <a:ext cx="1383955" cy="5807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6538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1066800"/>
            <a:ext cx="10058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86010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3405" y="1341929"/>
            <a:ext cx="7974227" cy="3662541"/>
          </a:xfrm>
          <a:prstGeom prst="rect">
            <a:avLst/>
          </a:prstGeom>
        </p:spPr>
        <p:txBody>
          <a:bodyPr wrap="square">
            <a:spAutoFit/>
          </a:bodyPr>
          <a:lstStyle/>
          <a:p>
            <a:r>
              <a:rPr lang="en-US" sz="3200" b="1" dirty="0"/>
              <a:t>Conclusion</a:t>
            </a:r>
            <a:r>
              <a:rPr lang="en-US" sz="3200" b="1" dirty="0" smtClean="0"/>
              <a:t>:</a:t>
            </a:r>
          </a:p>
          <a:p>
            <a:endParaRPr lang="en-US" sz="3200" dirty="0"/>
          </a:p>
          <a:p>
            <a:r>
              <a:rPr lang="en-US" sz="2400" dirty="0"/>
              <a:t>	Thus, this SIC/XE Assembler has been implemented to handle literals, all addressing modes, multiple control sections, duplicate labels, unreferenced labels which are not handled in current Assembler. Pass1 assigns location counter values to all statements, finds which format is used and write in intermediate file. This file is then used in pass2 to generate the object code. </a:t>
            </a:r>
          </a:p>
        </p:txBody>
      </p:sp>
    </p:spTree>
    <p:extLst>
      <p:ext uri="{BB962C8B-B14F-4D97-AF65-F5344CB8AC3E}">
        <p14:creationId xmlns:p14="http://schemas.microsoft.com/office/powerpoint/2010/main" val="2727275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415636"/>
            <a:ext cx="8596668" cy="1136073"/>
          </a:xfrm>
        </p:spPr>
        <p:txBody>
          <a:bodyPr>
            <a:noAutofit/>
          </a:bodyPr>
          <a:lstStyle/>
          <a:p>
            <a:r>
              <a:rPr lang="en-IN" sz="4000" u="sng" dirty="0" smtClean="0">
                <a:solidFill>
                  <a:schemeClr val="accent1">
                    <a:lumMod val="75000"/>
                  </a:schemeClr>
                </a:solidFill>
              </a:rPr>
              <a:t>Introduction:</a:t>
            </a:r>
            <a:r>
              <a:rPr lang="en-IN" sz="4000" dirty="0" smtClean="0">
                <a:solidFill>
                  <a:schemeClr val="accent1">
                    <a:lumMod val="75000"/>
                  </a:schemeClr>
                </a:solidFill>
              </a:rPr>
              <a:t/>
            </a:r>
            <a:br>
              <a:rPr lang="en-IN" sz="4000" dirty="0" smtClean="0">
                <a:solidFill>
                  <a:schemeClr val="accent1">
                    <a:lumMod val="75000"/>
                  </a:schemeClr>
                </a:solidFill>
              </a:rPr>
            </a:br>
            <a:endParaRPr lang="en-US" sz="4000" dirty="0"/>
          </a:p>
        </p:txBody>
      </p:sp>
      <p:sp>
        <p:nvSpPr>
          <p:cNvPr id="3" name="Content Placeholder 2"/>
          <p:cNvSpPr>
            <a:spLocks noGrp="1"/>
          </p:cNvSpPr>
          <p:nvPr>
            <p:ph idx="1"/>
          </p:nvPr>
        </p:nvSpPr>
        <p:spPr>
          <a:xfrm>
            <a:off x="677335" y="886696"/>
            <a:ext cx="8596668" cy="5154671"/>
          </a:xfrm>
        </p:spPr>
        <p:txBody>
          <a:bodyPr>
            <a:normAutofit/>
          </a:bodyPr>
          <a:lstStyle/>
          <a:p>
            <a:pPr algn="ctr">
              <a:lnSpc>
                <a:spcPct val="120000"/>
              </a:lnSpc>
              <a:buNone/>
            </a:pPr>
            <a:endParaRPr lang="en-US" sz="2400" dirty="0" smtClean="0"/>
          </a:p>
          <a:p>
            <a:pPr algn="ctr">
              <a:lnSpc>
                <a:spcPct val="120000"/>
              </a:lnSpc>
              <a:buNone/>
            </a:pPr>
            <a:r>
              <a:rPr lang="en-US" sz="2800" dirty="0" smtClean="0"/>
              <a:t>An </a:t>
            </a:r>
            <a:r>
              <a:rPr lang="en-US" sz="2800" dirty="0" smtClean="0">
                <a:solidFill>
                  <a:srgbClr val="0070C0"/>
                </a:solidFill>
              </a:rPr>
              <a:t>assembler</a:t>
            </a:r>
            <a:r>
              <a:rPr lang="en-US" sz="2800" dirty="0" smtClean="0"/>
              <a:t> is a program that takes </a:t>
            </a:r>
            <a:r>
              <a:rPr lang="en-US" sz="2800" dirty="0" smtClean="0">
                <a:solidFill>
                  <a:srgbClr val="0070C0"/>
                </a:solidFill>
              </a:rPr>
              <a:t>basic computer instructions</a:t>
            </a:r>
            <a:r>
              <a:rPr lang="en-US" sz="2800" dirty="0" smtClean="0"/>
              <a:t> and converts them into a </a:t>
            </a:r>
            <a:r>
              <a:rPr lang="en-US" sz="2800" dirty="0" smtClean="0">
                <a:solidFill>
                  <a:srgbClr val="0070C0"/>
                </a:solidFill>
              </a:rPr>
              <a:t>pattern of bits.</a:t>
            </a:r>
            <a:r>
              <a:rPr lang="en-IN" dirty="0" smtClean="0"/>
              <a:t> </a:t>
            </a:r>
          </a:p>
          <a:p>
            <a:pPr algn="ctr">
              <a:lnSpc>
                <a:spcPct val="120000"/>
              </a:lnSpc>
              <a:buNone/>
            </a:pPr>
            <a:r>
              <a:rPr lang="en-US" sz="2800" dirty="0" smtClean="0">
                <a:solidFill>
                  <a:srgbClr val="FF0000"/>
                </a:solidFill>
              </a:rPr>
              <a:t>Assembler program        corresponding bit stream  </a:t>
            </a:r>
          </a:p>
          <a:p>
            <a:pPr algn="ctr">
              <a:lnSpc>
                <a:spcPct val="120000"/>
              </a:lnSpc>
              <a:buNone/>
            </a:pPr>
            <a:r>
              <a:rPr lang="en-US" sz="2800" dirty="0" smtClean="0">
                <a:solidFill>
                  <a:srgbClr val="FF0000"/>
                </a:solidFill>
              </a:rPr>
              <a:t>object code or object program or </a:t>
            </a:r>
          </a:p>
          <a:p>
            <a:pPr algn="ctr">
              <a:lnSpc>
                <a:spcPct val="120000"/>
              </a:lnSpc>
              <a:buNone/>
            </a:pPr>
            <a:r>
              <a:rPr lang="en-US" sz="2800" dirty="0" smtClean="0">
                <a:solidFill>
                  <a:srgbClr val="FF0000"/>
                </a:solidFill>
              </a:rPr>
              <a:t>machine code.</a:t>
            </a:r>
          </a:p>
          <a:p>
            <a:pPr algn="ctr">
              <a:lnSpc>
                <a:spcPct val="120000"/>
              </a:lnSpc>
              <a:buNone/>
            </a:pPr>
            <a:r>
              <a:rPr lang="en-US" sz="2800" dirty="0" smtClean="0"/>
              <a:t> This object program can then be run.</a:t>
            </a:r>
          </a:p>
          <a:p>
            <a:pPr>
              <a:buNone/>
            </a:pPr>
            <a:endParaRPr lang="en-US" dirty="0"/>
          </a:p>
        </p:txBody>
      </p:sp>
      <p:sp>
        <p:nvSpPr>
          <p:cNvPr id="4" name="Right Arrow 3"/>
          <p:cNvSpPr/>
          <p:nvPr/>
        </p:nvSpPr>
        <p:spPr>
          <a:xfrm>
            <a:off x="4288920" y="2795806"/>
            <a:ext cx="554181" cy="2355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895637" y="3389682"/>
            <a:ext cx="595747" cy="2632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387928"/>
            <a:ext cx="8596668" cy="839982"/>
          </a:xfrm>
        </p:spPr>
        <p:txBody>
          <a:bodyPr>
            <a:normAutofit/>
          </a:bodyPr>
          <a:lstStyle/>
          <a:p>
            <a:r>
              <a:rPr lang="en-IN" u="sng" dirty="0" smtClean="0">
                <a:solidFill>
                  <a:schemeClr val="accent1">
                    <a:lumMod val="75000"/>
                  </a:schemeClr>
                </a:solidFill>
              </a:rPr>
              <a:t>Requirements:</a:t>
            </a:r>
            <a:endParaRPr lang="en-US" dirty="0"/>
          </a:p>
        </p:txBody>
      </p:sp>
      <p:pic>
        <p:nvPicPr>
          <p:cNvPr id="5" name="Content Placeholder 4" descr="ass3.png"/>
          <p:cNvPicPr>
            <a:picLocks noGrp="1" noChangeAspect="1"/>
          </p:cNvPicPr>
          <p:nvPr>
            <p:ph idx="1"/>
          </p:nvPr>
        </p:nvPicPr>
        <p:blipFill>
          <a:blip r:embed="rId2"/>
          <a:stretch>
            <a:fillRect/>
          </a:stretch>
        </p:blipFill>
        <p:spPr>
          <a:xfrm>
            <a:off x="5736028" y="1152111"/>
            <a:ext cx="5694009" cy="4805344"/>
          </a:xfrm>
        </p:spPr>
      </p:pic>
      <p:pic>
        <p:nvPicPr>
          <p:cNvPr id="4" name="Picture 3" descr="ass1.png"/>
          <p:cNvPicPr>
            <a:picLocks noChangeAspect="1"/>
          </p:cNvPicPr>
          <p:nvPr/>
        </p:nvPicPr>
        <p:blipFill>
          <a:blip r:embed="rId3"/>
          <a:stretch>
            <a:fillRect/>
          </a:stretch>
        </p:blipFill>
        <p:spPr>
          <a:xfrm>
            <a:off x="544752" y="1224637"/>
            <a:ext cx="5411837" cy="469126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80163"/>
            <a:ext cx="8596668" cy="789709"/>
          </a:xfrm>
        </p:spPr>
        <p:txBody>
          <a:bodyPr/>
          <a:lstStyle/>
          <a:p>
            <a:r>
              <a:rPr lang="en-US" dirty="0" smtClean="0"/>
              <a:t>PASS 1 – OVERALL LOOK </a:t>
            </a:r>
            <a:endParaRPr lang="en-US" dirty="0"/>
          </a:p>
        </p:txBody>
      </p:sp>
      <p:sp>
        <p:nvSpPr>
          <p:cNvPr id="3" name="Content Placeholder 2"/>
          <p:cNvSpPr>
            <a:spLocks noGrp="1"/>
          </p:cNvSpPr>
          <p:nvPr>
            <p:ph idx="1"/>
          </p:nvPr>
        </p:nvSpPr>
        <p:spPr>
          <a:xfrm>
            <a:off x="677335" y="1025237"/>
            <a:ext cx="8596668" cy="5016126"/>
          </a:xfrm>
        </p:spPr>
        <p:txBody>
          <a:bodyPr>
            <a:normAutofit/>
          </a:bodyPr>
          <a:lstStyle/>
          <a:p>
            <a:pPr>
              <a:buNone/>
            </a:pPr>
            <a:r>
              <a:rPr lang="en-US" sz="2400" dirty="0" smtClean="0">
                <a:latin typeface="+mj-lt"/>
              </a:rPr>
              <a:t> In order to calculate the next address, you must check the </a:t>
            </a:r>
            <a:r>
              <a:rPr lang="en-US" sz="2400" dirty="0" err="1" smtClean="0">
                <a:latin typeface="+mj-lt"/>
              </a:rPr>
              <a:t>opcode</a:t>
            </a:r>
            <a:r>
              <a:rPr lang="en-US" sz="2400" dirty="0" smtClean="0">
                <a:latin typeface="+mj-lt"/>
              </a:rPr>
              <a:t> format,</a:t>
            </a:r>
          </a:p>
          <a:p>
            <a:pPr>
              <a:buNone/>
            </a:pPr>
            <a:r>
              <a:rPr lang="en-US" sz="2400" dirty="0" smtClean="0">
                <a:latin typeface="+mj-lt"/>
              </a:rPr>
              <a:t>which you should be storing as part of the </a:t>
            </a:r>
            <a:r>
              <a:rPr lang="en-US" sz="2400" dirty="0" err="1" smtClean="0">
                <a:latin typeface="+mj-lt"/>
              </a:rPr>
              <a:t>precoded</a:t>
            </a:r>
            <a:r>
              <a:rPr lang="en-US" sz="2400" dirty="0" smtClean="0">
                <a:latin typeface="+mj-lt"/>
              </a:rPr>
              <a:t> </a:t>
            </a:r>
            <a:r>
              <a:rPr lang="en-US" sz="2400" dirty="0" err="1" smtClean="0">
                <a:latin typeface="+mj-lt"/>
              </a:rPr>
              <a:t>opcode</a:t>
            </a:r>
            <a:r>
              <a:rPr lang="en-US" sz="2400" dirty="0" smtClean="0">
                <a:latin typeface="+mj-lt"/>
              </a:rPr>
              <a:t> table structure.</a:t>
            </a:r>
          </a:p>
          <a:p>
            <a:pPr>
              <a:buNone/>
            </a:pPr>
            <a:r>
              <a:rPr lang="en-US" sz="2400" b="1" dirty="0" smtClean="0">
                <a:latin typeface="+mj-lt"/>
              </a:rPr>
              <a:t>If (format 1) </a:t>
            </a:r>
            <a:r>
              <a:rPr lang="en-US" sz="2400" b="1" dirty="0" smtClean="0">
                <a:latin typeface="+mj-lt"/>
                <a:hlinkClick r:id="rId2" tooltip="add"/>
              </a:rPr>
              <a:t>add</a:t>
            </a:r>
            <a:r>
              <a:rPr lang="en-US" sz="2400" b="1" dirty="0" smtClean="0">
                <a:latin typeface="+mj-lt"/>
              </a:rPr>
              <a:t> 1 byte.</a:t>
            </a:r>
            <a:r>
              <a:rPr lang="en-US" sz="2400" dirty="0" smtClean="0">
                <a:latin typeface="+mj-lt"/>
              </a:rPr>
              <a:t>                      // Format 1</a:t>
            </a:r>
          </a:p>
          <a:p>
            <a:pPr>
              <a:buNone/>
            </a:pPr>
            <a:r>
              <a:rPr lang="en-US" sz="2400" b="1" dirty="0" smtClean="0">
                <a:latin typeface="+mj-lt"/>
              </a:rPr>
              <a:t>If (format 2) </a:t>
            </a:r>
            <a:r>
              <a:rPr lang="en-US" sz="2400" b="1" dirty="0" smtClean="0">
                <a:latin typeface="+mj-lt"/>
                <a:hlinkClick r:id="rId2" tooltip="add"/>
              </a:rPr>
              <a:t>add</a:t>
            </a:r>
            <a:r>
              <a:rPr lang="en-US" sz="2400" b="1" dirty="0" smtClean="0">
                <a:latin typeface="+mj-lt"/>
              </a:rPr>
              <a:t> 2 bytes. </a:t>
            </a:r>
            <a:r>
              <a:rPr lang="en-US" sz="2400" dirty="0" smtClean="0">
                <a:latin typeface="+mj-lt"/>
              </a:rPr>
              <a:t>                   // Format 2</a:t>
            </a:r>
          </a:p>
          <a:p>
            <a:pPr>
              <a:buNone/>
            </a:pPr>
            <a:r>
              <a:rPr lang="en-US" sz="2400" b="1" dirty="0" smtClean="0">
                <a:latin typeface="+mj-lt"/>
              </a:rPr>
              <a:t>If (format 3 AND no + present) </a:t>
            </a:r>
            <a:r>
              <a:rPr lang="en-US" sz="2400" b="1" dirty="0" smtClean="0">
                <a:latin typeface="+mj-lt"/>
                <a:hlinkClick r:id="rId2" tooltip="add"/>
              </a:rPr>
              <a:t>add</a:t>
            </a:r>
            <a:r>
              <a:rPr lang="en-US" sz="2400" b="1" dirty="0" smtClean="0">
                <a:latin typeface="+mj-lt"/>
              </a:rPr>
              <a:t> 3 bytes. </a:t>
            </a:r>
            <a:r>
              <a:rPr lang="en-US" sz="2400" dirty="0" smtClean="0">
                <a:latin typeface="+mj-lt"/>
              </a:rPr>
              <a:t>   </a:t>
            </a:r>
          </a:p>
          <a:p>
            <a:pPr>
              <a:buNone/>
            </a:pPr>
            <a:r>
              <a:rPr lang="en-US" sz="2400" dirty="0" smtClean="0">
                <a:latin typeface="+mj-lt"/>
              </a:rPr>
              <a:t>//Format 3</a:t>
            </a:r>
          </a:p>
          <a:p>
            <a:pPr>
              <a:buNone/>
            </a:pPr>
            <a:r>
              <a:rPr lang="en-US" sz="2400" b="1" dirty="0" smtClean="0">
                <a:latin typeface="+mj-lt"/>
              </a:rPr>
              <a:t>If (format 3 AND + before </a:t>
            </a:r>
            <a:r>
              <a:rPr lang="en-US" sz="2400" b="1" dirty="0" err="1" smtClean="0">
                <a:latin typeface="+mj-lt"/>
              </a:rPr>
              <a:t>opcode</a:t>
            </a:r>
            <a:r>
              <a:rPr lang="en-US" sz="2400" b="1" dirty="0" smtClean="0">
                <a:latin typeface="+mj-lt"/>
              </a:rPr>
              <a:t>) </a:t>
            </a:r>
            <a:r>
              <a:rPr lang="en-US" sz="2400" b="1" dirty="0" smtClean="0">
                <a:latin typeface="+mj-lt"/>
                <a:hlinkClick r:id="rId2" tooltip="add"/>
              </a:rPr>
              <a:t>add</a:t>
            </a:r>
            <a:r>
              <a:rPr lang="en-US" sz="2400" b="1" dirty="0" smtClean="0">
                <a:latin typeface="+mj-lt"/>
              </a:rPr>
              <a:t> 4 bytes</a:t>
            </a:r>
            <a:r>
              <a:rPr lang="en-US" sz="2400" dirty="0" smtClean="0">
                <a:latin typeface="+mj-lt"/>
              </a:rPr>
              <a:t>. </a:t>
            </a:r>
          </a:p>
          <a:p>
            <a:pPr>
              <a:buNone/>
            </a:pPr>
            <a:r>
              <a:rPr lang="en-US" sz="2400" dirty="0" smtClean="0">
                <a:latin typeface="+mj-lt"/>
              </a:rPr>
              <a:t>// Format 4</a:t>
            </a:r>
          </a:p>
          <a:p>
            <a:pPr>
              <a:buNone/>
            </a:pPr>
            <a:endParaRPr lang="en-US" sz="2400" dirty="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771" y="304800"/>
            <a:ext cx="8596668" cy="554182"/>
          </a:xfrm>
        </p:spPr>
        <p:txBody>
          <a:bodyPr>
            <a:normAutofit fontScale="90000"/>
          </a:bodyPr>
          <a:lstStyle/>
          <a:p>
            <a:r>
              <a:rPr lang="en-US" dirty="0" smtClean="0"/>
              <a:t>     PASS </a:t>
            </a:r>
            <a:r>
              <a:rPr lang="en-US" dirty="0" smtClean="0"/>
              <a:t>2- OVERALL LOOK</a:t>
            </a:r>
            <a:endParaRPr lang="en-US" dirty="0"/>
          </a:p>
        </p:txBody>
      </p:sp>
      <p:sp>
        <p:nvSpPr>
          <p:cNvPr id="3" name="Content Placeholder 2"/>
          <p:cNvSpPr>
            <a:spLocks noGrp="1"/>
          </p:cNvSpPr>
          <p:nvPr>
            <p:ph idx="1"/>
          </p:nvPr>
        </p:nvSpPr>
        <p:spPr>
          <a:xfrm>
            <a:off x="1492881" y="1120722"/>
            <a:ext cx="8596668" cy="4932998"/>
          </a:xfrm>
        </p:spPr>
        <p:txBody>
          <a:bodyPr>
            <a:noAutofit/>
          </a:bodyPr>
          <a:lstStyle/>
          <a:p>
            <a:pPr>
              <a:buNone/>
            </a:pPr>
            <a:r>
              <a:rPr lang="en-US" sz="2200" dirty="0" smtClean="0"/>
              <a:t>  Along with the mnemonic </a:t>
            </a:r>
            <a:r>
              <a:rPr lang="en-US" sz="2200" dirty="0" err="1" smtClean="0"/>
              <a:t>opcode</a:t>
            </a:r>
            <a:r>
              <a:rPr lang="en-US" sz="2200" dirty="0" smtClean="0"/>
              <a:t>, the hexadecimal machine code,</a:t>
            </a:r>
          </a:p>
          <a:p>
            <a:pPr>
              <a:buNone/>
            </a:pPr>
            <a:r>
              <a:rPr lang="en-US" sz="2200" dirty="0" smtClean="0"/>
              <a:t>and the format number, you should be storing a number indicating expected</a:t>
            </a:r>
          </a:p>
          <a:p>
            <a:pPr>
              <a:buNone/>
            </a:pPr>
            <a:r>
              <a:rPr lang="en-US" sz="2200" dirty="0" smtClean="0"/>
              <a:t>number of operands in the </a:t>
            </a:r>
            <a:r>
              <a:rPr lang="en-US" sz="2200" dirty="0" err="1" smtClean="0"/>
              <a:t>opcode</a:t>
            </a:r>
            <a:r>
              <a:rPr lang="en-US" sz="2200" dirty="0" smtClean="0"/>
              <a:t> table.  This allows you to differentiate</a:t>
            </a:r>
          </a:p>
          <a:p>
            <a:pPr>
              <a:buNone/>
            </a:pPr>
            <a:r>
              <a:rPr lang="en-US" sz="2200" dirty="0" smtClean="0"/>
              <a:t>between an expected ,X operand, part of a format 2 instruction, such as:</a:t>
            </a:r>
          </a:p>
          <a:p>
            <a:pPr>
              <a:buNone/>
            </a:pPr>
            <a:r>
              <a:rPr lang="en-US" sz="2200" b="1" dirty="0" smtClean="0"/>
              <a:t>		COMPR A,X        (Format 2, 2 operands expected)</a:t>
            </a:r>
            <a:r>
              <a:rPr lang="en-US" sz="2200" dirty="0" smtClean="0"/>
              <a:t> </a:t>
            </a:r>
          </a:p>
          <a:p>
            <a:pPr>
              <a:buNone/>
            </a:pPr>
            <a:r>
              <a:rPr lang="en-US" sz="2200" dirty="0" smtClean="0"/>
              <a:t>and an unexpected ,X operand, which indicates indexed addressing, such as:</a:t>
            </a:r>
          </a:p>
          <a:p>
            <a:pPr>
              <a:buNone/>
            </a:pPr>
            <a:r>
              <a:rPr lang="en-US" sz="2200" b="1" dirty="0" smtClean="0"/>
              <a:t>		STCH BUFFER,X    (Format 3, 1 operand expected)</a:t>
            </a:r>
            <a:endParaRPr lang="en-US" sz="2200" dirty="0" smtClean="0"/>
          </a:p>
          <a:p>
            <a:pPr>
              <a:buNone/>
            </a:pPr>
            <a:r>
              <a:rPr lang="en-US" sz="2200" dirty="0" smtClean="0"/>
              <a:t>For </a:t>
            </a:r>
            <a:r>
              <a:rPr lang="en-US" sz="2200" b="1" dirty="0" smtClean="0"/>
              <a:t>format 2 </a:t>
            </a:r>
            <a:r>
              <a:rPr lang="en-US" sz="2200" dirty="0" smtClean="0"/>
              <a:t>instructions, you need a hard-coded register correspondence:</a:t>
            </a:r>
          </a:p>
          <a:p>
            <a:pPr>
              <a:buNone/>
            </a:pPr>
            <a:r>
              <a:rPr lang="en-US" sz="2200" b="1" dirty="0" smtClean="0"/>
              <a:t>A = 0, X = 1, L = 2, B = 3, S = 4, T = 5, F = 6, PC = 8, SW = 9.</a:t>
            </a:r>
            <a:endParaRPr lang="en-US" sz="2200" dirty="0" smtClean="0"/>
          </a:p>
          <a:p>
            <a:pPr>
              <a:buNone/>
            </a:pPr>
            <a:r>
              <a:rPr lang="en-US" sz="2200" dirty="0" smtClean="0"/>
              <a:t>4 bits of register 2 are set to 0000 if only one format 2 operand is used.</a:t>
            </a:r>
          </a:p>
          <a:p>
            <a:pPr>
              <a:buNone/>
            </a:pPr>
            <a:endParaRPr lang="en-US"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CONTINUED…</a:t>
            </a:r>
            <a:endParaRPr lang="en-US" sz="2800" dirty="0"/>
          </a:p>
        </p:txBody>
      </p:sp>
      <p:sp>
        <p:nvSpPr>
          <p:cNvPr id="3" name="Content Placeholder 2"/>
          <p:cNvSpPr>
            <a:spLocks noGrp="1"/>
          </p:cNvSpPr>
          <p:nvPr>
            <p:ph idx="1"/>
          </p:nvPr>
        </p:nvSpPr>
        <p:spPr/>
        <p:txBody>
          <a:bodyPr>
            <a:normAutofit/>
          </a:bodyPr>
          <a:lstStyle/>
          <a:p>
            <a:pPr>
              <a:buNone/>
            </a:pPr>
            <a:r>
              <a:rPr lang="en-US" sz="2400" b="1" dirty="0" smtClean="0">
                <a:latin typeface="+mj-lt"/>
              </a:rPr>
              <a:t>Displacement=(TA-PC)</a:t>
            </a:r>
            <a:r>
              <a:rPr lang="en-US" sz="2400" dirty="0" smtClean="0">
                <a:latin typeface="+mj-lt"/>
              </a:rPr>
              <a:t> is stored in 12-bit 2s complement form for PC-relative</a:t>
            </a:r>
          </a:p>
          <a:p>
            <a:pPr>
              <a:buNone/>
            </a:pPr>
            <a:r>
              <a:rPr lang="en-US" sz="2400" dirty="0" smtClean="0">
                <a:latin typeface="+mj-lt"/>
              </a:rPr>
              <a:t>addressing.  You should </a:t>
            </a:r>
            <a:r>
              <a:rPr lang="en-US" sz="2400" dirty="0" smtClean="0">
                <a:latin typeface="+mj-lt"/>
                <a:hlinkClick r:id="rId2" tooltip="add"/>
              </a:rPr>
              <a:t>add</a:t>
            </a:r>
            <a:r>
              <a:rPr lang="en-US" sz="2400" dirty="0" smtClean="0">
                <a:latin typeface="+mj-lt"/>
              </a:rPr>
              <a:t> 4096 if result is negative to convert quickly.</a:t>
            </a:r>
          </a:p>
          <a:p>
            <a:pPr>
              <a:buNone/>
            </a:pPr>
            <a:r>
              <a:rPr lang="en-US" sz="2400" b="1" dirty="0" smtClean="0">
                <a:latin typeface="+mj-lt"/>
              </a:rPr>
              <a:t>TA-B  below is Target Address - Base Address for base relative addressing.</a:t>
            </a:r>
            <a:endParaRPr lang="en-US" sz="2400" dirty="0" smtClean="0">
              <a:latin typeface="+mj-lt"/>
            </a:endParaRPr>
          </a:p>
          <a:p>
            <a:pPr>
              <a:buNone/>
            </a:pPr>
            <a:r>
              <a:rPr lang="en-US" sz="2400" dirty="0" smtClean="0">
                <a:latin typeface="+mj-lt"/>
              </a:rPr>
              <a:t>The flags are shown in binary form and correspond to the six flags </a:t>
            </a:r>
            <a:r>
              <a:rPr lang="en-US" sz="2400" dirty="0" err="1" smtClean="0">
                <a:latin typeface="+mj-lt"/>
              </a:rPr>
              <a:t>nixbpe</a:t>
            </a:r>
            <a:r>
              <a:rPr lang="en-US" sz="2400" dirty="0" smtClean="0">
                <a:latin typeface="+mj-lt"/>
              </a:rPr>
              <a:t>.</a:t>
            </a:r>
          </a:p>
          <a:p>
            <a:pPr>
              <a:buNone/>
            </a:pPr>
            <a:endParaRPr lang="en-US" sz="2400" dirty="0">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54"/>
            <a:ext cx="8596668" cy="942109"/>
          </a:xfrm>
        </p:spPr>
        <p:txBody>
          <a:bodyPr/>
          <a:lstStyle/>
          <a:p>
            <a:r>
              <a:rPr lang="en-US" dirty="0" smtClean="0"/>
              <a:t>HANDLING THE ADDRESSING MODES</a:t>
            </a:r>
            <a:endParaRPr lang="en-US" dirty="0"/>
          </a:p>
        </p:txBody>
      </p:sp>
      <p:sp>
        <p:nvSpPr>
          <p:cNvPr id="3" name="Content Placeholder 2"/>
          <p:cNvSpPr>
            <a:spLocks noGrp="1"/>
          </p:cNvSpPr>
          <p:nvPr>
            <p:ph idx="1"/>
          </p:nvPr>
        </p:nvSpPr>
        <p:spPr>
          <a:xfrm>
            <a:off x="1017335" y="1549495"/>
            <a:ext cx="8596668" cy="4835957"/>
          </a:xfrm>
        </p:spPr>
        <p:txBody>
          <a:bodyPr>
            <a:noAutofit/>
          </a:bodyPr>
          <a:lstStyle/>
          <a:p>
            <a:pPr marL="0" lvl="0" indent="0" defTabSz="914400" fontAlgn="base">
              <a:spcBef>
                <a:spcPct val="0"/>
              </a:spcBef>
              <a:spcAft>
                <a:spcPct val="0"/>
              </a:spcAft>
              <a:buClrTx/>
              <a:buSzTx/>
              <a:buNone/>
            </a:pPr>
            <a:r>
              <a:rPr lang="en-US" sz="2000" b="1" dirty="0" smtClean="0">
                <a:solidFill>
                  <a:srgbClr val="333333"/>
                </a:solidFill>
                <a:ea typeface="Times New Roman" pitchFamily="18" charset="0"/>
                <a:cs typeface="Arial" pitchFamily="34" charset="0"/>
              </a:rPr>
              <a:t>if (format 1)  </a:t>
            </a:r>
            <a:r>
              <a:rPr lang="en-US" sz="2000" dirty="0" smtClean="0">
                <a:solidFill>
                  <a:srgbClr val="333333"/>
                </a:solidFill>
                <a:ea typeface="Times New Roman" pitchFamily="18" charset="0"/>
                <a:cs typeface="Arial" pitchFamily="34" charset="0"/>
              </a:rPr>
              <a:t>                        // 8 bit </a:t>
            </a:r>
            <a:r>
              <a:rPr lang="en-US" sz="2000" dirty="0" err="1" smtClean="0">
                <a:solidFill>
                  <a:srgbClr val="333333"/>
                </a:solidFill>
                <a:ea typeface="Times New Roman" pitchFamily="18" charset="0"/>
                <a:cs typeface="Arial" pitchFamily="34" charset="0"/>
              </a:rPr>
              <a:t>opcode</a:t>
            </a:r>
            <a:endParaRPr lang="en-US" sz="2000" dirty="0" smtClean="0">
              <a:solidFill>
                <a:schemeClr val="tx1"/>
              </a:solidFill>
              <a:ea typeface="Times New Roman" pitchFamily="18" charset="0"/>
              <a:cs typeface="Arial" pitchFamily="34" charset="0"/>
            </a:endParaRPr>
          </a:p>
          <a:p>
            <a:pPr marL="0" lvl="0" indent="0" defTabSz="914400" eaLnBrk="0" fontAlgn="base" hangingPunct="0">
              <a:spcBef>
                <a:spcPct val="0"/>
              </a:spcBef>
              <a:spcAft>
                <a:spcPct val="0"/>
              </a:spcAft>
              <a:buClrTx/>
              <a:buSzTx/>
              <a:buNone/>
            </a:pPr>
            <a:r>
              <a:rPr lang="en-US" sz="2000" dirty="0" smtClean="0">
                <a:solidFill>
                  <a:srgbClr val="333333"/>
                </a:solidFill>
                <a:ea typeface="Times New Roman" pitchFamily="18" charset="0"/>
                <a:cs typeface="Arial" pitchFamily="34" charset="0"/>
              </a:rPr>
              <a:t>   </a:t>
            </a:r>
            <a:r>
              <a:rPr lang="en-US" sz="2000" b="1" dirty="0" smtClean="0">
                <a:solidFill>
                  <a:srgbClr val="333333"/>
                </a:solidFill>
                <a:ea typeface="Times New Roman" pitchFamily="18" charset="0"/>
                <a:cs typeface="Arial" pitchFamily="34" charset="0"/>
              </a:rPr>
              <a:t>assemble </a:t>
            </a:r>
            <a:r>
              <a:rPr lang="en-US" sz="2000" b="1" dirty="0" err="1" smtClean="0">
                <a:solidFill>
                  <a:srgbClr val="333333"/>
                </a:solidFill>
                <a:ea typeface="Times New Roman" pitchFamily="18" charset="0"/>
                <a:cs typeface="Arial" pitchFamily="34" charset="0"/>
              </a:rPr>
              <a:t>opcode</a:t>
            </a:r>
            <a:r>
              <a:rPr lang="en-US" sz="2000" b="1" dirty="0" smtClean="0">
                <a:solidFill>
                  <a:srgbClr val="333333"/>
                </a:solidFill>
                <a:ea typeface="Times New Roman" pitchFamily="18" charset="0"/>
                <a:cs typeface="Arial" pitchFamily="34" charset="0"/>
              </a:rPr>
              <a:t> directly as 1 byte from the </a:t>
            </a:r>
            <a:r>
              <a:rPr lang="en-US" sz="2000" b="1" dirty="0" err="1" smtClean="0">
                <a:solidFill>
                  <a:srgbClr val="333333"/>
                </a:solidFill>
                <a:ea typeface="Times New Roman" pitchFamily="18" charset="0"/>
                <a:cs typeface="Arial" pitchFamily="34" charset="0"/>
              </a:rPr>
              <a:t>opcode</a:t>
            </a:r>
            <a:r>
              <a:rPr lang="en-US" sz="2000" b="1" dirty="0" smtClean="0">
                <a:solidFill>
                  <a:srgbClr val="333333"/>
                </a:solidFill>
                <a:ea typeface="Times New Roman" pitchFamily="18" charset="0"/>
                <a:cs typeface="Arial" pitchFamily="34" charset="0"/>
              </a:rPr>
              <a:t> table</a:t>
            </a:r>
            <a:endParaRPr lang="en-US" sz="2000" dirty="0" smtClean="0">
              <a:solidFill>
                <a:schemeClr val="tx1"/>
              </a:solidFill>
              <a:ea typeface="Times New Roman" pitchFamily="18" charset="0"/>
              <a:cs typeface="Arial" pitchFamily="34" charset="0"/>
            </a:endParaRPr>
          </a:p>
          <a:p>
            <a:pPr marL="0" lvl="0" indent="0" defTabSz="914400" eaLnBrk="0" fontAlgn="base" hangingPunct="0">
              <a:spcBef>
                <a:spcPct val="0"/>
              </a:spcBef>
              <a:spcAft>
                <a:spcPct val="0"/>
              </a:spcAft>
              <a:buClrTx/>
              <a:buSzTx/>
              <a:buNone/>
            </a:pPr>
            <a:r>
              <a:rPr lang="en-US" sz="2000" b="1" dirty="0" smtClean="0">
                <a:solidFill>
                  <a:srgbClr val="333333"/>
                </a:solidFill>
                <a:ea typeface="Times New Roman" pitchFamily="18" charset="0"/>
                <a:cs typeface="Arial" pitchFamily="34" charset="0"/>
              </a:rPr>
              <a:t>else if (format 2)</a:t>
            </a:r>
            <a:r>
              <a:rPr lang="en-US" sz="2000" dirty="0" smtClean="0">
                <a:solidFill>
                  <a:srgbClr val="333333"/>
                </a:solidFill>
                <a:ea typeface="Times New Roman" pitchFamily="18" charset="0"/>
                <a:cs typeface="Arial" pitchFamily="34" charset="0"/>
              </a:rPr>
              <a:t>                     // 8 bit </a:t>
            </a:r>
            <a:r>
              <a:rPr lang="en-US" sz="2000" dirty="0" err="1" smtClean="0">
                <a:solidFill>
                  <a:srgbClr val="333333"/>
                </a:solidFill>
                <a:ea typeface="Times New Roman" pitchFamily="18" charset="0"/>
                <a:cs typeface="Arial" pitchFamily="34" charset="0"/>
              </a:rPr>
              <a:t>opcode</a:t>
            </a:r>
            <a:r>
              <a:rPr lang="en-US" sz="2000" dirty="0" smtClean="0">
                <a:solidFill>
                  <a:srgbClr val="333333"/>
                </a:solidFill>
                <a:ea typeface="Times New Roman" pitchFamily="18" charset="0"/>
                <a:cs typeface="Arial" pitchFamily="34" charset="0"/>
              </a:rPr>
              <a:t> + 4 bit R1 + 4 bit R2</a:t>
            </a:r>
            <a:endParaRPr lang="en-US" sz="2000" dirty="0" smtClean="0">
              <a:solidFill>
                <a:schemeClr val="tx1"/>
              </a:solidFill>
              <a:ea typeface="Times New Roman" pitchFamily="18" charset="0"/>
              <a:cs typeface="Arial" pitchFamily="34" charset="0"/>
            </a:endParaRPr>
          </a:p>
          <a:p>
            <a:pPr marL="0" lvl="0" indent="0" defTabSz="914400" eaLnBrk="0" fontAlgn="base" hangingPunct="0">
              <a:spcBef>
                <a:spcPct val="0"/>
              </a:spcBef>
              <a:spcAft>
                <a:spcPct val="0"/>
              </a:spcAft>
              <a:buClrTx/>
              <a:buSzTx/>
              <a:buNone/>
            </a:pPr>
            <a:r>
              <a:rPr lang="en-US" sz="2000" dirty="0" smtClean="0">
                <a:solidFill>
                  <a:srgbClr val="333333"/>
                </a:solidFill>
                <a:ea typeface="Times New Roman" pitchFamily="18" charset="0"/>
                <a:cs typeface="Arial" pitchFamily="34" charset="0"/>
              </a:rPr>
              <a:t>   </a:t>
            </a:r>
            <a:r>
              <a:rPr lang="en-US" sz="2000" b="1" dirty="0" smtClean="0">
                <a:solidFill>
                  <a:srgbClr val="333333"/>
                </a:solidFill>
                <a:ea typeface="Times New Roman" pitchFamily="18" charset="0"/>
                <a:cs typeface="Arial" pitchFamily="34" charset="0"/>
              </a:rPr>
              <a:t>assemble </a:t>
            </a:r>
            <a:r>
              <a:rPr lang="en-US" sz="2000" b="1" dirty="0" err="1" smtClean="0">
                <a:solidFill>
                  <a:srgbClr val="333333"/>
                </a:solidFill>
                <a:ea typeface="Times New Roman" pitchFamily="18" charset="0"/>
                <a:cs typeface="Arial" pitchFamily="34" charset="0"/>
              </a:rPr>
              <a:t>opcode</a:t>
            </a:r>
            <a:r>
              <a:rPr lang="en-US" sz="2000" b="1" dirty="0" smtClean="0">
                <a:solidFill>
                  <a:srgbClr val="333333"/>
                </a:solidFill>
                <a:ea typeface="Times New Roman" pitchFamily="18" charset="0"/>
                <a:cs typeface="Arial" pitchFamily="34" charset="0"/>
              </a:rPr>
              <a:t> + 4 bit register 1 + 4 bit register 2</a:t>
            </a:r>
            <a:endParaRPr lang="en-US" sz="2000" dirty="0" smtClean="0">
              <a:solidFill>
                <a:schemeClr val="tx1"/>
              </a:solidFill>
              <a:ea typeface="Times New Roman" pitchFamily="18" charset="0"/>
              <a:cs typeface="Arial" pitchFamily="34" charset="0"/>
            </a:endParaRPr>
          </a:p>
          <a:p>
            <a:pPr marL="0" lvl="0" indent="0" defTabSz="914400" eaLnBrk="0" fontAlgn="base" hangingPunct="0">
              <a:spcBef>
                <a:spcPct val="0"/>
              </a:spcBef>
              <a:spcAft>
                <a:spcPct val="0"/>
              </a:spcAft>
              <a:buClrTx/>
              <a:buSzTx/>
              <a:buNone/>
            </a:pPr>
            <a:r>
              <a:rPr lang="en-US" sz="2000" b="1" dirty="0" smtClean="0">
                <a:solidFill>
                  <a:srgbClr val="333333"/>
                </a:solidFill>
                <a:ea typeface="Times New Roman" pitchFamily="18" charset="0"/>
                <a:cs typeface="Arial" pitchFamily="34" charset="0"/>
              </a:rPr>
              <a:t>else if (format 3 or 4)</a:t>
            </a:r>
            <a:endParaRPr lang="en-US" sz="2000" dirty="0" smtClean="0">
              <a:solidFill>
                <a:schemeClr val="tx1"/>
              </a:solidFill>
              <a:ea typeface="Times New Roman" pitchFamily="18" charset="0"/>
              <a:cs typeface="Arial" pitchFamily="34" charset="0"/>
            </a:endParaRPr>
          </a:p>
          <a:p>
            <a:pPr marL="0" lvl="0" indent="0" defTabSz="914400" eaLnBrk="0" fontAlgn="base" hangingPunct="0">
              <a:spcBef>
                <a:spcPct val="0"/>
              </a:spcBef>
              <a:spcAft>
                <a:spcPct val="0"/>
              </a:spcAft>
              <a:buClrTx/>
              <a:buSzTx/>
              <a:buNone/>
            </a:pPr>
            <a:r>
              <a:rPr lang="en-US" sz="2000" b="1" dirty="0" smtClean="0">
                <a:solidFill>
                  <a:srgbClr val="333333"/>
                </a:solidFill>
                <a:ea typeface="Times New Roman" pitchFamily="18" charset="0"/>
                <a:cs typeface="Arial" pitchFamily="34" charset="0"/>
              </a:rPr>
              <a:t>{   </a:t>
            </a:r>
            <a:r>
              <a:rPr lang="en-US" sz="2000" dirty="0" smtClean="0">
                <a:solidFill>
                  <a:srgbClr val="333333"/>
                </a:solidFill>
                <a:ea typeface="Times New Roman" pitchFamily="18" charset="0"/>
                <a:cs typeface="Arial" pitchFamily="34" charset="0"/>
              </a:rPr>
              <a:t>            // 6 bit </a:t>
            </a:r>
            <a:r>
              <a:rPr lang="en-US" sz="2000" dirty="0" err="1" smtClean="0">
                <a:solidFill>
                  <a:srgbClr val="333333"/>
                </a:solidFill>
                <a:ea typeface="Times New Roman" pitchFamily="18" charset="0"/>
                <a:cs typeface="Arial" pitchFamily="34" charset="0"/>
              </a:rPr>
              <a:t>opcode</a:t>
            </a:r>
            <a:r>
              <a:rPr lang="en-US" sz="2000" dirty="0" smtClean="0">
                <a:solidFill>
                  <a:srgbClr val="333333"/>
                </a:solidFill>
                <a:ea typeface="Times New Roman" pitchFamily="18" charset="0"/>
                <a:cs typeface="Arial" pitchFamily="34" charset="0"/>
              </a:rPr>
              <a:t> + 6 bit flag + disp.</a:t>
            </a:r>
            <a:endParaRPr lang="en-US" sz="2000" dirty="0" smtClean="0">
              <a:solidFill>
                <a:schemeClr val="tx1"/>
              </a:solidFill>
              <a:ea typeface="Times New Roman" pitchFamily="18" charset="0"/>
              <a:cs typeface="Arial" pitchFamily="34" charset="0"/>
            </a:endParaRPr>
          </a:p>
          <a:p>
            <a:pPr marL="0" lvl="0" indent="0" defTabSz="914400" eaLnBrk="0" fontAlgn="base" hangingPunct="0">
              <a:spcBef>
                <a:spcPct val="0"/>
              </a:spcBef>
              <a:spcAft>
                <a:spcPct val="0"/>
              </a:spcAft>
              <a:buClrTx/>
              <a:buSzTx/>
              <a:buNone/>
            </a:pPr>
            <a:r>
              <a:rPr lang="en-US" sz="2000" dirty="0" smtClean="0">
                <a:solidFill>
                  <a:srgbClr val="333333"/>
                </a:solidFill>
                <a:ea typeface="Times New Roman" pitchFamily="18" charset="0"/>
                <a:cs typeface="Arial" pitchFamily="34" charset="0"/>
              </a:rPr>
              <a:t>   </a:t>
            </a:r>
            <a:r>
              <a:rPr lang="en-US" sz="2000" b="1" dirty="0" smtClean="0">
                <a:solidFill>
                  <a:srgbClr val="333333"/>
                </a:solidFill>
                <a:ea typeface="Times New Roman" pitchFamily="18" charset="0"/>
                <a:cs typeface="Arial" pitchFamily="34" charset="0"/>
              </a:rPr>
              <a:t>if (operand is #number)</a:t>
            </a:r>
            <a:endParaRPr lang="en-US" sz="2000" dirty="0" smtClean="0">
              <a:solidFill>
                <a:schemeClr val="tx1"/>
              </a:solidFill>
              <a:ea typeface="Times New Roman" pitchFamily="18" charset="0"/>
              <a:cs typeface="Arial" pitchFamily="34" charset="0"/>
            </a:endParaRPr>
          </a:p>
          <a:p>
            <a:pPr marL="0" lvl="0" indent="0" defTabSz="914400" eaLnBrk="0" fontAlgn="base" hangingPunct="0">
              <a:spcBef>
                <a:spcPct val="0"/>
              </a:spcBef>
              <a:spcAft>
                <a:spcPct val="0"/>
              </a:spcAft>
              <a:buClrTx/>
              <a:buSzTx/>
              <a:buNone/>
            </a:pPr>
            <a:r>
              <a:rPr lang="en-US" sz="2000" b="1" dirty="0" smtClean="0">
                <a:solidFill>
                  <a:srgbClr val="333333"/>
                </a:solidFill>
                <a:ea typeface="Times New Roman" pitchFamily="18" charset="0"/>
                <a:cs typeface="Arial" pitchFamily="34" charset="0"/>
              </a:rPr>
              <a:t>   {   </a:t>
            </a:r>
            <a:r>
              <a:rPr lang="en-US" sz="2000" dirty="0" smtClean="0">
                <a:solidFill>
                  <a:srgbClr val="333333"/>
                </a:solidFill>
                <a:ea typeface="Times New Roman" pitchFamily="18" charset="0"/>
                <a:cs typeface="Arial" pitchFamily="34" charset="0"/>
              </a:rPr>
              <a:t>        // Immediate numeric (not #address)</a:t>
            </a:r>
            <a:endParaRPr lang="en-US" sz="2000" dirty="0" smtClean="0">
              <a:solidFill>
                <a:schemeClr val="tx1"/>
              </a:solidFill>
              <a:ea typeface="Times New Roman" pitchFamily="18" charset="0"/>
              <a:cs typeface="Arial" pitchFamily="34" charset="0"/>
            </a:endParaRPr>
          </a:p>
          <a:p>
            <a:pPr marL="0" lvl="0" indent="0" defTabSz="914400" eaLnBrk="0" fontAlgn="base" hangingPunct="0">
              <a:spcBef>
                <a:spcPct val="0"/>
              </a:spcBef>
              <a:spcAft>
                <a:spcPct val="0"/>
              </a:spcAft>
              <a:buClrTx/>
              <a:buSzTx/>
              <a:buNone/>
            </a:pPr>
            <a:r>
              <a:rPr lang="en-US" sz="2000" dirty="0" smtClean="0">
                <a:solidFill>
                  <a:srgbClr val="333333"/>
                </a:solidFill>
                <a:ea typeface="Times New Roman" pitchFamily="18" charset="0"/>
                <a:cs typeface="Arial" pitchFamily="34" charset="0"/>
              </a:rPr>
              <a:t>      </a:t>
            </a:r>
            <a:r>
              <a:rPr lang="en-US" sz="2000" b="1" dirty="0" smtClean="0">
                <a:solidFill>
                  <a:srgbClr val="333333"/>
                </a:solidFill>
                <a:ea typeface="Times New Roman" pitchFamily="18" charset="0"/>
                <a:cs typeface="Arial" pitchFamily="34" charset="0"/>
              </a:rPr>
              <a:t>if (0 &lt;= number &lt;= 4095</a:t>
            </a:r>
            <a:r>
              <a:rPr lang="en-US" sz="2000" dirty="0" smtClean="0">
                <a:solidFill>
                  <a:srgbClr val="333333"/>
                </a:solidFill>
                <a:ea typeface="Times New Roman" pitchFamily="18" charset="0"/>
                <a:cs typeface="Arial" pitchFamily="34" charset="0"/>
              </a:rPr>
              <a:t>)         // Can it fit into 12 bits?</a:t>
            </a:r>
            <a:endParaRPr lang="en-US" sz="2000" dirty="0" smtClean="0">
              <a:solidFill>
                <a:schemeClr val="tx1"/>
              </a:solidFill>
              <a:ea typeface="Times New Roman" pitchFamily="18" charset="0"/>
              <a:cs typeface="Arial" pitchFamily="34" charset="0"/>
            </a:endParaRPr>
          </a:p>
          <a:p>
            <a:pPr marL="0" lvl="0" indent="0" defTabSz="914400" eaLnBrk="0" fontAlgn="base" hangingPunct="0">
              <a:spcBef>
                <a:spcPct val="0"/>
              </a:spcBef>
              <a:spcAft>
                <a:spcPct val="0"/>
              </a:spcAft>
              <a:buClrTx/>
              <a:buSzTx/>
              <a:buNone/>
            </a:pPr>
            <a:r>
              <a:rPr lang="en-US" sz="2000" dirty="0" smtClean="0">
                <a:solidFill>
                  <a:srgbClr val="333333"/>
                </a:solidFill>
                <a:ea typeface="Times New Roman" pitchFamily="18" charset="0"/>
                <a:cs typeface="Arial" pitchFamily="34" charset="0"/>
              </a:rPr>
              <a:t>         </a:t>
            </a:r>
            <a:r>
              <a:rPr lang="en-US" sz="2000" b="1" dirty="0" smtClean="0">
                <a:solidFill>
                  <a:srgbClr val="333333"/>
                </a:solidFill>
                <a:ea typeface="Times New Roman" pitchFamily="18" charset="0"/>
                <a:cs typeface="Arial" pitchFamily="34" charset="0"/>
              </a:rPr>
              <a:t>assemble </a:t>
            </a:r>
            <a:r>
              <a:rPr lang="en-US" sz="2000" b="1" dirty="0" err="1" smtClean="0">
                <a:solidFill>
                  <a:srgbClr val="333333"/>
                </a:solidFill>
                <a:ea typeface="Times New Roman" pitchFamily="18" charset="0"/>
                <a:cs typeface="Arial" pitchFamily="34" charset="0"/>
              </a:rPr>
              <a:t>opcode</a:t>
            </a:r>
            <a:r>
              <a:rPr lang="en-US" sz="2000" b="1" dirty="0" smtClean="0">
                <a:solidFill>
                  <a:srgbClr val="333333"/>
                </a:solidFill>
                <a:ea typeface="Times New Roman" pitchFamily="18" charset="0"/>
                <a:cs typeface="Arial" pitchFamily="34" charset="0"/>
              </a:rPr>
              <a:t> + flags 010000 + 12 bit immediate value</a:t>
            </a:r>
            <a:endParaRPr lang="en-US" sz="2000" dirty="0" smtClean="0">
              <a:solidFill>
                <a:schemeClr val="tx1"/>
              </a:solidFill>
              <a:ea typeface="Times New Roman" pitchFamily="18" charset="0"/>
              <a:cs typeface="Arial" pitchFamily="34" charset="0"/>
            </a:endParaRPr>
          </a:p>
          <a:p>
            <a:pPr marL="0" lvl="0" indent="0" defTabSz="914400" eaLnBrk="0" fontAlgn="base" hangingPunct="0">
              <a:spcBef>
                <a:spcPct val="0"/>
              </a:spcBef>
              <a:spcAft>
                <a:spcPct val="0"/>
              </a:spcAft>
              <a:buClrTx/>
              <a:buSzTx/>
              <a:buNone/>
            </a:pPr>
            <a:r>
              <a:rPr lang="en-US" sz="2000" b="1" dirty="0" smtClean="0">
                <a:solidFill>
                  <a:srgbClr val="333333"/>
                </a:solidFill>
                <a:ea typeface="Times New Roman" pitchFamily="18" charset="0"/>
                <a:cs typeface="Arial" pitchFamily="34" charset="0"/>
              </a:rPr>
              <a:t>      else if (4096 &lt;= number &lt;= 1048575 AND + before </a:t>
            </a:r>
            <a:r>
              <a:rPr lang="en-US" sz="2000" b="1" dirty="0" err="1" smtClean="0">
                <a:solidFill>
                  <a:srgbClr val="333333"/>
                </a:solidFill>
                <a:ea typeface="Times New Roman" pitchFamily="18" charset="0"/>
                <a:cs typeface="Arial" pitchFamily="34" charset="0"/>
              </a:rPr>
              <a:t>opcode</a:t>
            </a:r>
            <a:r>
              <a:rPr lang="en-US" sz="2000" b="1" dirty="0" smtClean="0">
                <a:solidFill>
                  <a:srgbClr val="333333"/>
                </a:solidFill>
                <a:ea typeface="Times New Roman" pitchFamily="18" charset="0"/>
                <a:cs typeface="Arial" pitchFamily="34" charset="0"/>
              </a:rPr>
              <a:t>)</a:t>
            </a:r>
            <a:endParaRPr lang="en-US" sz="2000" dirty="0" smtClean="0">
              <a:solidFill>
                <a:schemeClr val="tx1"/>
              </a:solidFill>
              <a:ea typeface="Times New Roman" pitchFamily="18" charset="0"/>
              <a:cs typeface="Arial" pitchFamily="34" charset="0"/>
            </a:endParaRPr>
          </a:p>
          <a:p>
            <a:pPr marL="0" lvl="0" indent="0" defTabSz="914400" eaLnBrk="0" fontAlgn="base" hangingPunct="0">
              <a:spcBef>
                <a:spcPct val="0"/>
              </a:spcBef>
              <a:spcAft>
                <a:spcPct val="0"/>
              </a:spcAft>
              <a:buClrTx/>
              <a:buSzTx/>
              <a:buNone/>
            </a:pPr>
            <a:r>
              <a:rPr lang="en-US" sz="2000" b="1" dirty="0" smtClean="0">
                <a:solidFill>
                  <a:srgbClr val="333333"/>
                </a:solidFill>
                <a:ea typeface="Times New Roman" pitchFamily="18" charset="0"/>
                <a:cs typeface="Arial" pitchFamily="34" charset="0"/>
              </a:rPr>
              <a:t>         assemble </a:t>
            </a:r>
            <a:r>
              <a:rPr lang="en-US" sz="2000" b="1" dirty="0" err="1" smtClean="0">
                <a:solidFill>
                  <a:srgbClr val="333333"/>
                </a:solidFill>
                <a:ea typeface="Times New Roman" pitchFamily="18" charset="0"/>
                <a:cs typeface="Arial" pitchFamily="34" charset="0"/>
              </a:rPr>
              <a:t>opcode</a:t>
            </a:r>
            <a:r>
              <a:rPr lang="en-US" sz="2000" b="1" dirty="0" smtClean="0">
                <a:solidFill>
                  <a:srgbClr val="333333"/>
                </a:solidFill>
                <a:ea typeface="Times New Roman" pitchFamily="18" charset="0"/>
                <a:cs typeface="Arial" pitchFamily="34" charset="0"/>
              </a:rPr>
              <a:t> + flags 010001 + 20 bit immediate value</a:t>
            </a:r>
            <a:endParaRPr lang="en-US" sz="2000" dirty="0" smtClean="0">
              <a:solidFill>
                <a:schemeClr val="tx1"/>
              </a:solidFill>
              <a:ea typeface="Times New Roman" pitchFamily="18" charset="0"/>
              <a:cs typeface="Arial" pitchFamily="34" charset="0"/>
            </a:endParaRPr>
          </a:p>
          <a:p>
            <a:pPr marL="0" lvl="0" indent="0" defTabSz="914400" eaLnBrk="0" fontAlgn="base" hangingPunct="0">
              <a:spcBef>
                <a:spcPct val="0"/>
              </a:spcBef>
              <a:spcAft>
                <a:spcPct val="0"/>
              </a:spcAft>
              <a:buClrTx/>
              <a:buSzTx/>
              <a:buNone/>
            </a:pPr>
            <a:r>
              <a:rPr lang="en-US" sz="2000" b="1" dirty="0" smtClean="0">
                <a:solidFill>
                  <a:srgbClr val="333333"/>
                </a:solidFill>
                <a:ea typeface="Times New Roman" pitchFamily="18" charset="0"/>
                <a:cs typeface="Arial" pitchFamily="34" charset="0"/>
              </a:rPr>
              <a:t>      else</a:t>
            </a:r>
            <a:endParaRPr lang="en-US" sz="2000" dirty="0" smtClean="0">
              <a:solidFill>
                <a:schemeClr val="tx1"/>
              </a:solidFill>
              <a:ea typeface="Times New Roman" pitchFamily="18" charset="0"/>
              <a:cs typeface="Arial" pitchFamily="34" charset="0"/>
            </a:endParaRPr>
          </a:p>
          <a:p>
            <a:pPr marL="0" lvl="0" indent="0" defTabSz="914400" eaLnBrk="0" fontAlgn="base" hangingPunct="0">
              <a:spcBef>
                <a:spcPct val="0"/>
              </a:spcBef>
              <a:spcAft>
                <a:spcPct val="0"/>
              </a:spcAft>
              <a:buClrTx/>
              <a:buSzTx/>
              <a:buNone/>
            </a:pPr>
            <a:r>
              <a:rPr lang="en-US" sz="2000" b="1" dirty="0" smtClean="0">
                <a:solidFill>
                  <a:srgbClr val="333333"/>
                </a:solidFill>
                <a:ea typeface="Times New Roman" pitchFamily="18" charset="0"/>
                <a:cs typeface="Arial" pitchFamily="34" charset="0"/>
              </a:rPr>
              <a:t>         error - immediate number out of range</a:t>
            </a:r>
            <a:endParaRPr lang="en-US" sz="2000" dirty="0" smtClean="0">
              <a:solidFill>
                <a:schemeClr val="tx1"/>
              </a:solidFill>
              <a:ea typeface="Times New Roman" pitchFamily="18" charset="0"/>
              <a:cs typeface="Arial" pitchFamily="34" charset="0"/>
            </a:endParaRPr>
          </a:p>
          <a:p>
            <a:pPr marL="0" lvl="0" indent="0" defTabSz="914400" eaLnBrk="0" fontAlgn="base" hangingPunct="0">
              <a:spcBef>
                <a:spcPct val="0"/>
              </a:spcBef>
              <a:spcAft>
                <a:spcPct val="0"/>
              </a:spcAft>
              <a:buClrTx/>
              <a:buSzTx/>
              <a:buNone/>
            </a:pPr>
            <a:r>
              <a:rPr lang="en-US" sz="2000" b="1" dirty="0" smtClean="0">
                <a:solidFill>
                  <a:srgbClr val="333333"/>
                </a:solidFill>
                <a:ea typeface="Times New Roman" pitchFamily="18" charset="0"/>
                <a:cs typeface="Arial" pitchFamily="34" charset="0"/>
              </a:rPr>
              <a:t>   }</a:t>
            </a:r>
            <a:endParaRPr lang="en-US" sz="2000" dirty="0" smtClean="0">
              <a:solidFill>
                <a:schemeClr val="tx1"/>
              </a:solidFill>
              <a:ea typeface="Times New Roman" pitchFamily="18" charset="0"/>
              <a:cs typeface="Arial" pitchFamily="34" charset="0"/>
            </a:endParaRPr>
          </a:p>
          <a:p>
            <a:pPr marL="0" lvl="0" indent="0" defTabSz="914400" eaLnBrk="0" fontAlgn="base" hangingPunct="0">
              <a:spcBef>
                <a:spcPct val="0"/>
              </a:spcBef>
              <a:spcAft>
                <a:spcPct val="0"/>
              </a:spcAft>
              <a:buClrTx/>
              <a:buSzTx/>
              <a:buNone/>
            </a:pPr>
            <a:r>
              <a:rPr lang="en-US" sz="2000" b="1" dirty="0" smtClean="0">
                <a:solidFill>
                  <a:srgbClr val="333333"/>
                </a:solidFill>
                <a:ea typeface="Times New Roman" pitchFamily="18" charset="0"/>
                <a:cs typeface="Arial" pitchFamily="34" charset="0"/>
              </a:rPr>
              <a:t> </a:t>
            </a:r>
            <a:endParaRPr lang="en-US" sz="2000" dirty="0" smtClean="0">
              <a:solidFill>
                <a:schemeClr val="tx1"/>
              </a:solidFill>
              <a:cs typeface="Arial" pitchFamily="34" charset="0"/>
            </a:endParaRPr>
          </a:p>
          <a:p>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483" y="207818"/>
            <a:ext cx="8596668" cy="762000"/>
          </a:xfrm>
        </p:spPr>
        <p:txBody>
          <a:bodyPr/>
          <a:lstStyle/>
          <a:p>
            <a:r>
              <a:rPr lang="en-US" dirty="0" smtClean="0"/>
              <a:t>CONTINUED..</a:t>
            </a:r>
            <a:endParaRPr lang="en-US" dirty="0"/>
          </a:p>
        </p:txBody>
      </p:sp>
      <p:sp>
        <p:nvSpPr>
          <p:cNvPr id="3" name="Content Placeholder 2"/>
          <p:cNvSpPr>
            <a:spLocks noGrp="1"/>
          </p:cNvSpPr>
          <p:nvPr>
            <p:ph idx="1"/>
          </p:nvPr>
        </p:nvSpPr>
        <p:spPr>
          <a:xfrm>
            <a:off x="677335" y="928261"/>
            <a:ext cx="8596668" cy="5721927"/>
          </a:xfrm>
        </p:spPr>
        <p:txBody>
          <a:bodyPr>
            <a:noAutofit/>
          </a:bodyPr>
          <a:lstStyle/>
          <a:p>
            <a:pPr>
              <a:buNone/>
            </a:pPr>
            <a:r>
              <a:rPr lang="en-US" sz="2000" b="1" dirty="0" smtClean="0"/>
              <a:t>else if (operand is not blank)</a:t>
            </a:r>
            <a:r>
              <a:rPr lang="en-US" sz="2000" dirty="0" smtClean="0"/>
              <a:t>  // PC, Base relative, Extended</a:t>
            </a:r>
          </a:p>
          <a:p>
            <a:pPr>
              <a:buNone/>
            </a:pPr>
            <a:r>
              <a:rPr lang="en-US" sz="2000" b="1" dirty="0" smtClean="0"/>
              <a:t>   {</a:t>
            </a:r>
            <a:endParaRPr lang="en-US" sz="2000" dirty="0" smtClean="0"/>
          </a:p>
          <a:p>
            <a:pPr>
              <a:buNone/>
            </a:pPr>
            <a:r>
              <a:rPr lang="en-US" sz="2000" dirty="0" smtClean="0"/>
              <a:t>      </a:t>
            </a:r>
            <a:r>
              <a:rPr lang="en-US" sz="2000" b="1" dirty="0" smtClean="0"/>
              <a:t>if (+ before </a:t>
            </a:r>
            <a:r>
              <a:rPr lang="en-US" sz="2000" b="1" dirty="0" err="1" smtClean="0"/>
              <a:t>opcode</a:t>
            </a:r>
            <a:r>
              <a:rPr lang="en-US" sz="2000" b="1" dirty="0" smtClean="0"/>
              <a:t>)</a:t>
            </a:r>
            <a:r>
              <a:rPr lang="en-US" sz="2000" dirty="0" smtClean="0"/>
              <a:t>             // Extended mode address requested</a:t>
            </a:r>
          </a:p>
          <a:p>
            <a:pPr>
              <a:buNone/>
            </a:pPr>
            <a:r>
              <a:rPr lang="en-US" sz="2000" dirty="0" smtClean="0"/>
              <a:t>         </a:t>
            </a:r>
            <a:r>
              <a:rPr lang="en-US" sz="2000" b="1" dirty="0" smtClean="0"/>
              <a:t>assemble </a:t>
            </a:r>
            <a:r>
              <a:rPr lang="en-US" sz="2000" b="1" dirty="0" err="1" smtClean="0"/>
              <a:t>opcode</a:t>
            </a:r>
            <a:r>
              <a:rPr lang="en-US" sz="2000" b="1" dirty="0" smtClean="0"/>
              <a:t> + flags 110001 + 20 bit absolute address</a:t>
            </a:r>
            <a:endParaRPr lang="en-US" sz="2000" dirty="0" smtClean="0"/>
          </a:p>
          <a:p>
            <a:pPr>
              <a:buNone/>
            </a:pPr>
            <a:r>
              <a:rPr lang="en-US" sz="2000" b="1" dirty="0" smtClean="0"/>
              <a:t>      else if (-2048 &lt;= TA-PC &lt;= 2047)</a:t>
            </a:r>
            <a:r>
              <a:rPr lang="en-US" sz="2000" dirty="0" smtClean="0"/>
              <a:t> // PC AFTER instruction has been read</a:t>
            </a:r>
          </a:p>
          <a:p>
            <a:pPr>
              <a:buNone/>
            </a:pPr>
            <a:r>
              <a:rPr lang="en-US" sz="2000" dirty="0" smtClean="0"/>
              <a:t>         </a:t>
            </a:r>
            <a:r>
              <a:rPr lang="en-US" sz="2000" b="1" dirty="0" smtClean="0"/>
              <a:t>assemble </a:t>
            </a:r>
            <a:r>
              <a:rPr lang="en-US" sz="2000" b="1" dirty="0" err="1" smtClean="0"/>
              <a:t>opcode</a:t>
            </a:r>
            <a:r>
              <a:rPr lang="en-US" sz="2000" b="1" dirty="0" smtClean="0"/>
              <a:t> + flags 110010 + 12 bit disp.</a:t>
            </a:r>
            <a:r>
              <a:rPr lang="en-US" sz="2000" dirty="0" smtClean="0"/>
              <a:t>   // 12 bit 2s comp.</a:t>
            </a:r>
          </a:p>
          <a:p>
            <a:pPr>
              <a:buNone/>
            </a:pPr>
            <a:r>
              <a:rPr lang="en-US" sz="2000" b="1" dirty="0" smtClean="0"/>
              <a:t>      else if (BASE directive set AND 0 &lt;= TA-B &lt;= 4095)</a:t>
            </a:r>
            <a:r>
              <a:rPr lang="en-US" sz="2000" dirty="0" smtClean="0"/>
              <a:t> // Base relative</a:t>
            </a:r>
          </a:p>
          <a:p>
            <a:pPr>
              <a:buNone/>
            </a:pPr>
            <a:r>
              <a:rPr lang="en-US" sz="2000" b="1" dirty="0" smtClean="0"/>
              <a:t>         assemble </a:t>
            </a:r>
            <a:r>
              <a:rPr lang="en-US" sz="2000" b="1" dirty="0" err="1" smtClean="0"/>
              <a:t>opcode</a:t>
            </a:r>
            <a:r>
              <a:rPr lang="en-US" sz="2000" b="1" dirty="0" smtClean="0"/>
              <a:t> + flags 110100 + 12 bit disp.</a:t>
            </a:r>
            <a:r>
              <a:rPr lang="en-US" sz="2000" dirty="0" smtClean="0"/>
              <a:t>   // </a:t>
            </a:r>
            <a:r>
              <a:rPr lang="en-US" sz="2000" dirty="0" err="1" smtClean="0"/>
              <a:t>Disp</a:t>
            </a:r>
            <a:r>
              <a:rPr lang="en-US" sz="2000" dirty="0" smtClean="0"/>
              <a:t> = TA - BASE  </a:t>
            </a:r>
          </a:p>
          <a:p>
            <a:pPr>
              <a:buNone/>
            </a:pPr>
            <a:r>
              <a:rPr lang="en-US" sz="2000" b="1" dirty="0" smtClean="0"/>
              <a:t>      else</a:t>
            </a:r>
            <a:endParaRPr lang="en-US" sz="2000" dirty="0" smtClean="0"/>
          </a:p>
          <a:p>
            <a:pPr>
              <a:buNone/>
            </a:pPr>
            <a:r>
              <a:rPr lang="en-US" sz="2000" b="1" dirty="0" smtClean="0"/>
              <a:t>         error - instruction addressing error</a:t>
            </a:r>
            <a:endParaRPr lang="en-US" sz="2000" dirty="0" smtClean="0"/>
          </a:p>
          <a:p>
            <a:pPr>
              <a:buNone/>
            </a:pPr>
            <a:r>
              <a:rPr lang="en-US" sz="2000" b="1" dirty="0" smtClean="0"/>
              <a:t>   }</a:t>
            </a:r>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TotalTime>
  <Words>396</Words>
  <Application>Microsoft Office PowerPoint</Application>
  <PresentationFormat>Custom</PresentationFormat>
  <Paragraphs>150</Paragraphs>
  <Slides>26</Slides>
  <Notes>0</Notes>
  <HiddenSlides>0</HiddenSlides>
  <MMClips>0</MMClips>
  <ScaleCrop>false</ScaleCrop>
  <HeadingPairs>
    <vt:vector size="4" baseType="variant">
      <vt:variant>
        <vt:lpstr>Theme</vt:lpstr>
      </vt:variant>
      <vt:variant>
        <vt:i4>6</vt:i4>
      </vt:variant>
      <vt:variant>
        <vt:lpstr>Slide Titles</vt:lpstr>
      </vt:variant>
      <vt:variant>
        <vt:i4>26</vt:i4>
      </vt:variant>
    </vt:vector>
  </HeadingPairs>
  <TitlesOfParts>
    <vt:vector size="32" baseType="lpstr">
      <vt:lpstr>Office Theme</vt:lpstr>
      <vt:lpstr>1_Office Theme</vt:lpstr>
      <vt:lpstr>2_Office Theme</vt:lpstr>
      <vt:lpstr>3_Office Theme</vt:lpstr>
      <vt:lpstr>4_Office Theme</vt:lpstr>
      <vt:lpstr>5_Office Theme</vt:lpstr>
      <vt:lpstr>DESIGNING A TWO PASS ASSEMBLER IMPLEMENTATION AND   TESTING </vt:lpstr>
      <vt:lpstr> CONTENTS: </vt:lpstr>
      <vt:lpstr>Introduction: </vt:lpstr>
      <vt:lpstr>Requirements:</vt:lpstr>
      <vt:lpstr>PASS 1 – OVERALL LOOK </vt:lpstr>
      <vt:lpstr>     PASS 2- OVERALL LOOK</vt:lpstr>
      <vt:lpstr>CONTINUED…</vt:lpstr>
      <vt:lpstr>HANDLING THE ADDRESSING MODES</vt:lpstr>
      <vt:lpstr>CONTINUED..</vt:lpstr>
      <vt:lpstr>CONTINUED..</vt:lpstr>
      <vt:lpstr>PASS 1 - IMPLEMENTATION</vt:lpstr>
      <vt:lpstr>PASS 1 - FUNCTIONS</vt:lpstr>
      <vt:lpstr>PASS 2 – FORMAT 1</vt:lpstr>
      <vt:lpstr>PASS 2 – FORMAT 2</vt:lpstr>
      <vt:lpstr>PASS 2 – FORMAT 3 (IMMEDIATE MODE)</vt:lpstr>
      <vt:lpstr>HANDLING THE “*” FOR LITERALS</vt:lpstr>
      <vt:lpstr>HANDLING EXTENDED FORMAT</vt:lpstr>
      <vt:lpstr>HANDLING FORWARD AND BACKWARD REF.</vt:lpstr>
      <vt:lpstr>PowerPoint Presentation</vt:lpstr>
      <vt:lpstr>PowerPoint Presentation</vt:lpstr>
      <vt:lpstr>INTERMEDIATE FILE</vt:lpstr>
      <vt:lpstr>PowerPoint Presentation</vt:lpstr>
      <vt:lpstr>PowerPoint Presentation</vt:lpstr>
      <vt:lpstr>                                  OBJECT FILE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 section 2.1- 9</dc:title>
  <dc:creator>swathi k</dc:creator>
  <cp:lastModifiedBy>SHRI COMPUTERS</cp:lastModifiedBy>
  <cp:revision>32</cp:revision>
  <dcterms:created xsi:type="dcterms:W3CDTF">2016-08-23T15:01:43Z</dcterms:created>
  <dcterms:modified xsi:type="dcterms:W3CDTF">2016-10-25T18:22:24Z</dcterms:modified>
</cp:coreProperties>
</file>