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3" r:id="rId5"/>
    <p:sldId id="274" r:id="rId6"/>
    <p:sldId id="275" r:id="rId7"/>
    <p:sldId id="276" r:id="rId8"/>
    <p:sldId id="277" r:id="rId9"/>
    <p:sldId id="259" r:id="rId10"/>
    <p:sldId id="260" r:id="rId11"/>
    <p:sldId id="262" r:id="rId12"/>
    <p:sldId id="272" r:id="rId13"/>
    <p:sldId id="263" r:id="rId14"/>
    <p:sldId id="269" r:id="rId15"/>
    <p:sldId id="270" r:id="rId16"/>
    <p:sldId id="267" r:id="rId17"/>
    <p:sldId id="268" r:id="rId18"/>
    <p:sldId id="261"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678579-603E-4759-A9FD-5BBB51920AB2}" v="12" dt="2022-03-21T14:24:19.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11" autoAdjust="0"/>
    <p:restoredTop sz="94660"/>
  </p:normalViewPr>
  <p:slideViewPr>
    <p:cSldViewPr snapToGrid="0">
      <p:cViewPr varScale="1">
        <p:scale>
          <a:sx n="86" d="100"/>
          <a:sy n="86" d="100"/>
        </p:scale>
        <p:origin x="32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5F1E-15AF-45DF-8778-6AFE7D9914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6D39B1-4618-40FC-9FAF-9155C87F4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DB2429-1A3E-40F8-B3C3-B8B936CC40D2}"/>
              </a:ext>
            </a:extLst>
          </p:cNvPr>
          <p:cNvSpPr>
            <a:spLocks noGrp="1"/>
          </p:cNvSpPr>
          <p:nvPr>
            <p:ph type="dt" sz="half" idx="10"/>
          </p:nvPr>
        </p:nvSpPr>
        <p:spPr/>
        <p:txBody>
          <a:bodyPr/>
          <a:lstStyle/>
          <a:p>
            <a:fld id="{D7F435BC-106D-48A0-A51A-B32CEC7B8293}" type="datetimeFigureOut">
              <a:rPr lang="en-IN" smtClean="0"/>
              <a:pPr/>
              <a:t>21-04-2022</a:t>
            </a:fld>
            <a:endParaRPr lang="en-IN"/>
          </a:p>
        </p:txBody>
      </p:sp>
      <p:sp>
        <p:nvSpPr>
          <p:cNvPr id="5" name="Footer Placeholder 4">
            <a:extLst>
              <a:ext uri="{FF2B5EF4-FFF2-40B4-BE49-F238E27FC236}">
                <a16:creationId xmlns:a16="http://schemas.microsoft.com/office/drawing/2014/main" id="{7DA781E4-F07B-4431-9AFE-7CF752626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6F6337-4903-4671-A81E-29AC8F84776D}"/>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307535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B7CE-3078-42D1-BAEA-2257CFC3B2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6E9125-0B08-4B1E-BBBF-8A6B8D33E3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A7817-809D-48D6-ABC9-98B81BBEE27B}"/>
              </a:ext>
            </a:extLst>
          </p:cNvPr>
          <p:cNvSpPr>
            <a:spLocks noGrp="1"/>
          </p:cNvSpPr>
          <p:nvPr>
            <p:ph type="dt" sz="half" idx="10"/>
          </p:nvPr>
        </p:nvSpPr>
        <p:spPr/>
        <p:txBody>
          <a:bodyPr/>
          <a:lstStyle/>
          <a:p>
            <a:fld id="{D7F435BC-106D-48A0-A51A-B32CEC7B8293}" type="datetimeFigureOut">
              <a:rPr lang="en-IN" smtClean="0"/>
              <a:pPr/>
              <a:t>21-04-2022</a:t>
            </a:fld>
            <a:endParaRPr lang="en-IN"/>
          </a:p>
        </p:txBody>
      </p:sp>
      <p:sp>
        <p:nvSpPr>
          <p:cNvPr id="5" name="Footer Placeholder 4">
            <a:extLst>
              <a:ext uri="{FF2B5EF4-FFF2-40B4-BE49-F238E27FC236}">
                <a16:creationId xmlns:a16="http://schemas.microsoft.com/office/drawing/2014/main" id="{7D6A27AA-8A8A-4F05-B5DE-03AC8EDC0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5CE59-4477-41CB-AB85-61910E8CF3BF}"/>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264427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0EBA6-A934-4A23-921E-17C3A6703A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C7D993-4ED0-498E-9617-1CEF785D3F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9FAE2-0BF8-4DC5-BE5D-3AB0A28F8C1D}"/>
              </a:ext>
            </a:extLst>
          </p:cNvPr>
          <p:cNvSpPr>
            <a:spLocks noGrp="1"/>
          </p:cNvSpPr>
          <p:nvPr>
            <p:ph type="dt" sz="half" idx="10"/>
          </p:nvPr>
        </p:nvSpPr>
        <p:spPr/>
        <p:txBody>
          <a:bodyPr/>
          <a:lstStyle/>
          <a:p>
            <a:fld id="{D7F435BC-106D-48A0-A51A-B32CEC7B8293}" type="datetimeFigureOut">
              <a:rPr lang="en-IN" smtClean="0"/>
              <a:pPr/>
              <a:t>21-04-2022</a:t>
            </a:fld>
            <a:endParaRPr lang="en-IN"/>
          </a:p>
        </p:txBody>
      </p:sp>
      <p:sp>
        <p:nvSpPr>
          <p:cNvPr id="5" name="Footer Placeholder 4">
            <a:extLst>
              <a:ext uri="{FF2B5EF4-FFF2-40B4-BE49-F238E27FC236}">
                <a16:creationId xmlns:a16="http://schemas.microsoft.com/office/drawing/2014/main" id="{177DDEF0-CC71-4C75-AA1F-6948D80C6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5389B-0DC7-48E1-9022-4DD1D57E04A6}"/>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126005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19C2-5D6B-4441-9794-E6BC24EC98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C14C3-4E87-426F-BBB3-0224A361C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57941-EDA6-41FC-9694-1D87AE7D6702}"/>
              </a:ext>
            </a:extLst>
          </p:cNvPr>
          <p:cNvSpPr>
            <a:spLocks noGrp="1"/>
          </p:cNvSpPr>
          <p:nvPr>
            <p:ph type="dt" sz="half" idx="10"/>
          </p:nvPr>
        </p:nvSpPr>
        <p:spPr/>
        <p:txBody>
          <a:bodyPr/>
          <a:lstStyle/>
          <a:p>
            <a:fld id="{D7F435BC-106D-48A0-A51A-B32CEC7B8293}" type="datetimeFigureOut">
              <a:rPr lang="en-IN" smtClean="0"/>
              <a:pPr/>
              <a:t>21-04-2022</a:t>
            </a:fld>
            <a:endParaRPr lang="en-IN"/>
          </a:p>
        </p:txBody>
      </p:sp>
      <p:sp>
        <p:nvSpPr>
          <p:cNvPr id="5" name="Footer Placeholder 4">
            <a:extLst>
              <a:ext uri="{FF2B5EF4-FFF2-40B4-BE49-F238E27FC236}">
                <a16:creationId xmlns:a16="http://schemas.microsoft.com/office/drawing/2014/main" id="{0B308647-2423-4DC7-AE99-676207C32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EB643-CADE-481F-8E9F-0C500E7AD46D}"/>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345648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3DAD-8B0B-410E-A656-7EEED89DF7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F18A92-3377-468B-A11F-3B22F95A44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CEB342-2FAB-4AAB-96A9-8BBEE9AE18C9}"/>
              </a:ext>
            </a:extLst>
          </p:cNvPr>
          <p:cNvSpPr>
            <a:spLocks noGrp="1"/>
          </p:cNvSpPr>
          <p:nvPr>
            <p:ph type="dt" sz="half" idx="10"/>
          </p:nvPr>
        </p:nvSpPr>
        <p:spPr/>
        <p:txBody>
          <a:bodyPr/>
          <a:lstStyle/>
          <a:p>
            <a:fld id="{D7F435BC-106D-48A0-A51A-B32CEC7B8293}" type="datetimeFigureOut">
              <a:rPr lang="en-IN" smtClean="0"/>
              <a:pPr/>
              <a:t>21-04-2022</a:t>
            </a:fld>
            <a:endParaRPr lang="en-IN"/>
          </a:p>
        </p:txBody>
      </p:sp>
      <p:sp>
        <p:nvSpPr>
          <p:cNvPr id="5" name="Footer Placeholder 4">
            <a:extLst>
              <a:ext uri="{FF2B5EF4-FFF2-40B4-BE49-F238E27FC236}">
                <a16:creationId xmlns:a16="http://schemas.microsoft.com/office/drawing/2014/main" id="{C0B65F3A-42A6-4095-91FA-0C57C2030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671F6-6293-4A29-B376-4D0DADC6B7EF}"/>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253374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1ACE-2D72-4459-956E-4978B231F8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F3F440-0BFD-4E2D-A018-EDFF8164D6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CFF397-623F-4EC6-827C-4A898615F1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B02684-64ED-4D40-B2A6-2D81EA5159F0}"/>
              </a:ext>
            </a:extLst>
          </p:cNvPr>
          <p:cNvSpPr>
            <a:spLocks noGrp="1"/>
          </p:cNvSpPr>
          <p:nvPr>
            <p:ph type="dt" sz="half" idx="10"/>
          </p:nvPr>
        </p:nvSpPr>
        <p:spPr/>
        <p:txBody>
          <a:bodyPr/>
          <a:lstStyle/>
          <a:p>
            <a:fld id="{D7F435BC-106D-48A0-A51A-B32CEC7B8293}" type="datetimeFigureOut">
              <a:rPr lang="en-IN" smtClean="0"/>
              <a:pPr/>
              <a:t>21-04-2022</a:t>
            </a:fld>
            <a:endParaRPr lang="en-IN"/>
          </a:p>
        </p:txBody>
      </p:sp>
      <p:sp>
        <p:nvSpPr>
          <p:cNvPr id="6" name="Footer Placeholder 5">
            <a:extLst>
              <a:ext uri="{FF2B5EF4-FFF2-40B4-BE49-F238E27FC236}">
                <a16:creationId xmlns:a16="http://schemas.microsoft.com/office/drawing/2014/main" id="{15DD547B-A9DF-4CE7-B933-B0C0A446FC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0D7EED-05FA-4712-9832-8C9FD5A79C9A}"/>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370792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18AD-73D9-43AB-B2FC-FDC4A8C082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548ED9-E1BF-4C9B-80FA-C1E60DC63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AFC81A-1B44-42C2-9148-6DEC68E2A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551293-80A2-4826-9130-97529271C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EA450-125E-42CB-A61B-BE4DBCBCA8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4374FB-4E4F-4CAB-81F3-3EE80AE32640}"/>
              </a:ext>
            </a:extLst>
          </p:cNvPr>
          <p:cNvSpPr>
            <a:spLocks noGrp="1"/>
          </p:cNvSpPr>
          <p:nvPr>
            <p:ph type="dt" sz="half" idx="10"/>
          </p:nvPr>
        </p:nvSpPr>
        <p:spPr/>
        <p:txBody>
          <a:bodyPr/>
          <a:lstStyle/>
          <a:p>
            <a:fld id="{D7F435BC-106D-48A0-A51A-B32CEC7B8293}" type="datetimeFigureOut">
              <a:rPr lang="en-IN" smtClean="0"/>
              <a:pPr/>
              <a:t>21-04-2022</a:t>
            </a:fld>
            <a:endParaRPr lang="en-IN"/>
          </a:p>
        </p:txBody>
      </p:sp>
      <p:sp>
        <p:nvSpPr>
          <p:cNvPr id="8" name="Footer Placeholder 7">
            <a:extLst>
              <a:ext uri="{FF2B5EF4-FFF2-40B4-BE49-F238E27FC236}">
                <a16:creationId xmlns:a16="http://schemas.microsoft.com/office/drawing/2014/main" id="{AA3CA743-8C45-4BA7-A7DF-14EF519864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62A49A-3886-4493-98C0-2C64D6433DEF}"/>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172828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696B-5291-4B47-AC67-DDCD8E0355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34615B-57D1-40A0-81E8-B6576FF0CB23}"/>
              </a:ext>
            </a:extLst>
          </p:cNvPr>
          <p:cNvSpPr>
            <a:spLocks noGrp="1"/>
          </p:cNvSpPr>
          <p:nvPr>
            <p:ph type="dt" sz="half" idx="10"/>
          </p:nvPr>
        </p:nvSpPr>
        <p:spPr/>
        <p:txBody>
          <a:bodyPr/>
          <a:lstStyle/>
          <a:p>
            <a:fld id="{D7F435BC-106D-48A0-A51A-B32CEC7B8293}" type="datetimeFigureOut">
              <a:rPr lang="en-IN" smtClean="0"/>
              <a:pPr/>
              <a:t>21-04-2022</a:t>
            </a:fld>
            <a:endParaRPr lang="en-IN"/>
          </a:p>
        </p:txBody>
      </p:sp>
      <p:sp>
        <p:nvSpPr>
          <p:cNvPr id="4" name="Footer Placeholder 3">
            <a:extLst>
              <a:ext uri="{FF2B5EF4-FFF2-40B4-BE49-F238E27FC236}">
                <a16:creationId xmlns:a16="http://schemas.microsoft.com/office/drawing/2014/main" id="{A7EB6410-B23F-413A-A79B-087675CAFB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A12506-BB8B-4C93-B8F8-1EEF6E23A50E}"/>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330592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7EA5A-923D-4C5F-B877-8259F220A709}"/>
              </a:ext>
            </a:extLst>
          </p:cNvPr>
          <p:cNvSpPr>
            <a:spLocks noGrp="1"/>
          </p:cNvSpPr>
          <p:nvPr>
            <p:ph type="dt" sz="half" idx="10"/>
          </p:nvPr>
        </p:nvSpPr>
        <p:spPr/>
        <p:txBody>
          <a:bodyPr/>
          <a:lstStyle/>
          <a:p>
            <a:fld id="{D7F435BC-106D-48A0-A51A-B32CEC7B8293}" type="datetimeFigureOut">
              <a:rPr lang="en-IN" smtClean="0"/>
              <a:pPr/>
              <a:t>21-04-2022</a:t>
            </a:fld>
            <a:endParaRPr lang="en-IN"/>
          </a:p>
        </p:txBody>
      </p:sp>
      <p:sp>
        <p:nvSpPr>
          <p:cNvPr id="3" name="Footer Placeholder 2">
            <a:extLst>
              <a:ext uri="{FF2B5EF4-FFF2-40B4-BE49-F238E27FC236}">
                <a16:creationId xmlns:a16="http://schemas.microsoft.com/office/drawing/2014/main" id="{02E6E228-87C6-4204-A6F2-105FC0242C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696F55-59D3-44F6-A6D1-3D5D1E679A06}"/>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293312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FCE2-4A9B-406A-87D3-111CDB5EF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F2E733-EB93-4858-97BF-1724D6518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CDB4A6-1B56-4985-A69F-0FDF2818B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EA16B-9B51-443B-942E-0753386BA917}"/>
              </a:ext>
            </a:extLst>
          </p:cNvPr>
          <p:cNvSpPr>
            <a:spLocks noGrp="1"/>
          </p:cNvSpPr>
          <p:nvPr>
            <p:ph type="dt" sz="half" idx="10"/>
          </p:nvPr>
        </p:nvSpPr>
        <p:spPr/>
        <p:txBody>
          <a:bodyPr/>
          <a:lstStyle/>
          <a:p>
            <a:fld id="{D7F435BC-106D-48A0-A51A-B32CEC7B8293}" type="datetimeFigureOut">
              <a:rPr lang="en-IN" smtClean="0"/>
              <a:pPr/>
              <a:t>21-04-2022</a:t>
            </a:fld>
            <a:endParaRPr lang="en-IN"/>
          </a:p>
        </p:txBody>
      </p:sp>
      <p:sp>
        <p:nvSpPr>
          <p:cNvPr id="6" name="Footer Placeholder 5">
            <a:extLst>
              <a:ext uri="{FF2B5EF4-FFF2-40B4-BE49-F238E27FC236}">
                <a16:creationId xmlns:a16="http://schemas.microsoft.com/office/drawing/2014/main" id="{4B86A301-F69C-4D1B-A8BF-A3429392C6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CF989A-EADF-4BAD-A790-EF2CA628C4EF}"/>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256271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DC2A-3F04-41EB-A26D-2670139AE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295AC0-964D-4924-91A4-7E1860E818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F59869-03F1-46D8-9F8E-6BBB5FE75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B1861-2243-47B1-B4EC-F44403A241BE}"/>
              </a:ext>
            </a:extLst>
          </p:cNvPr>
          <p:cNvSpPr>
            <a:spLocks noGrp="1"/>
          </p:cNvSpPr>
          <p:nvPr>
            <p:ph type="dt" sz="half" idx="10"/>
          </p:nvPr>
        </p:nvSpPr>
        <p:spPr/>
        <p:txBody>
          <a:bodyPr/>
          <a:lstStyle/>
          <a:p>
            <a:fld id="{D7F435BC-106D-48A0-A51A-B32CEC7B8293}" type="datetimeFigureOut">
              <a:rPr lang="en-IN" smtClean="0"/>
              <a:pPr/>
              <a:t>21-04-2022</a:t>
            </a:fld>
            <a:endParaRPr lang="en-IN"/>
          </a:p>
        </p:txBody>
      </p:sp>
      <p:sp>
        <p:nvSpPr>
          <p:cNvPr id="6" name="Footer Placeholder 5">
            <a:extLst>
              <a:ext uri="{FF2B5EF4-FFF2-40B4-BE49-F238E27FC236}">
                <a16:creationId xmlns:a16="http://schemas.microsoft.com/office/drawing/2014/main" id="{4FC05441-9536-487D-A4E1-D01AFAC15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C4E090-8FFC-406D-B975-E368434E54EE}"/>
              </a:ext>
            </a:extLst>
          </p:cNvPr>
          <p:cNvSpPr>
            <a:spLocks noGrp="1"/>
          </p:cNvSpPr>
          <p:nvPr>
            <p:ph type="sldNum" sz="quarter" idx="12"/>
          </p:nvPr>
        </p:nvSpPr>
        <p:spPr/>
        <p:txBody>
          <a:bodyPr/>
          <a:lstStyle/>
          <a:p>
            <a:fld id="{E0B027CD-4D12-4BA4-8913-471A5C3FF399}" type="slidenum">
              <a:rPr lang="en-IN" smtClean="0"/>
              <a:pPr/>
              <a:t>‹#›</a:t>
            </a:fld>
            <a:endParaRPr lang="en-IN"/>
          </a:p>
        </p:txBody>
      </p:sp>
    </p:spTree>
    <p:extLst>
      <p:ext uri="{BB962C8B-B14F-4D97-AF65-F5344CB8AC3E}">
        <p14:creationId xmlns:p14="http://schemas.microsoft.com/office/powerpoint/2010/main" val="223992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BBA3B7-333E-4A4F-8E90-9BB278DC5C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5F532C-D85E-45BB-8F41-280FB0728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0E7CF5-DEFE-4D4D-A97C-14875CDFB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435BC-106D-48A0-A51A-B32CEC7B8293}" type="datetimeFigureOut">
              <a:rPr lang="en-IN" smtClean="0"/>
              <a:pPr/>
              <a:t>21-04-2022</a:t>
            </a:fld>
            <a:endParaRPr lang="en-IN"/>
          </a:p>
        </p:txBody>
      </p:sp>
      <p:sp>
        <p:nvSpPr>
          <p:cNvPr id="5" name="Footer Placeholder 4">
            <a:extLst>
              <a:ext uri="{FF2B5EF4-FFF2-40B4-BE49-F238E27FC236}">
                <a16:creationId xmlns:a16="http://schemas.microsoft.com/office/drawing/2014/main" id="{D6935A37-8F7B-4120-A47A-7BCD24472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DDD5EC-C39A-442F-A7FA-049D53373E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027CD-4D12-4BA4-8913-471A5C3FF399}" type="slidenum">
              <a:rPr lang="en-IN" smtClean="0"/>
              <a:pPr/>
              <a:t>‹#›</a:t>
            </a:fld>
            <a:endParaRPr lang="en-IN"/>
          </a:p>
        </p:txBody>
      </p:sp>
    </p:spTree>
    <p:extLst>
      <p:ext uri="{BB962C8B-B14F-4D97-AF65-F5344CB8AC3E}">
        <p14:creationId xmlns:p14="http://schemas.microsoft.com/office/powerpoint/2010/main" val="93335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320A-14DB-459F-ACBC-1B83D2702445}"/>
              </a:ext>
            </a:extLst>
          </p:cNvPr>
          <p:cNvSpPr>
            <a:spLocks noGrp="1"/>
          </p:cNvSpPr>
          <p:nvPr>
            <p:ph type="ctrTitle"/>
          </p:nvPr>
        </p:nvSpPr>
        <p:spPr>
          <a:xfrm>
            <a:off x="1190625" y="0"/>
            <a:ext cx="9144000" cy="782638"/>
          </a:xfrm>
        </p:spPr>
        <p:txBody>
          <a:bodyPr>
            <a:noAutofit/>
          </a:bodyPr>
          <a:lstStyle/>
          <a:p>
            <a:r>
              <a:rPr lang="en-IN" sz="2800" b="1" dirty="0"/>
              <a:t>Shri Vishnu engineering college for women::</a:t>
            </a:r>
            <a:r>
              <a:rPr lang="en-IN" sz="2800" b="1" dirty="0" err="1"/>
              <a:t>Bhimavaram</a:t>
            </a:r>
            <a:br>
              <a:rPr lang="en-IN" sz="2800" b="1" dirty="0"/>
            </a:br>
            <a:r>
              <a:rPr lang="en-IN" sz="2800" b="1" dirty="0"/>
              <a:t>(Autonomous)</a:t>
            </a:r>
          </a:p>
        </p:txBody>
      </p:sp>
      <p:sp>
        <p:nvSpPr>
          <p:cNvPr id="3" name="Subtitle 2">
            <a:extLst>
              <a:ext uri="{FF2B5EF4-FFF2-40B4-BE49-F238E27FC236}">
                <a16:creationId xmlns:a16="http://schemas.microsoft.com/office/drawing/2014/main" id="{6B3087AE-93BB-4469-9355-5BCFEC6C113C}"/>
              </a:ext>
            </a:extLst>
          </p:cNvPr>
          <p:cNvSpPr>
            <a:spLocks noGrp="1"/>
          </p:cNvSpPr>
          <p:nvPr>
            <p:ph type="subTitle" idx="1"/>
          </p:nvPr>
        </p:nvSpPr>
        <p:spPr>
          <a:xfrm>
            <a:off x="1190625" y="1220788"/>
            <a:ext cx="9144000" cy="4684712"/>
          </a:xfrm>
        </p:spPr>
        <p:txBody>
          <a:bodyPr>
            <a:normAutofit fontScale="70000" lnSpcReduction="20000"/>
          </a:bodyPr>
          <a:lstStyle/>
          <a:p>
            <a:r>
              <a:rPr lang="en-US" b="1" dirty="0"/>
              <a:t>Detection Of Fatigue in Drivers Using CNN (Batch-6)</a:t>
            </a:r>
            <a:endParaRPr lang="en-IN" b="1" dirty="0"/>
          </a:p>
          <a:p>
            <a:endParaRPr lang="en-IN" dirty="0"/>
          </a:p>
          <a:p>
            <a:r>
              <a:rPr lang="en-IN" dirty="0"/>
              <a:t>IV </a:t>
            </a:r>
            <a:r>
              <a:rPr lang="en-IN" dirty="0" err="1"/>
              <a:t>B.Tech</a:t>
            </a:r>
            <a:r>
              <a:rPr lang="en-IN" dirty="0"/>
              <a:t> II Sem Project power point presentation</a:t>
            </a:r>
          </a:p>
          <a:p>
            <a:r>
              <a:rPr lang="en-IN" dirty="0"/>
              <a:t>In </a:t>
            </a:r>
          </a:p>
          <a:p>
            <a:r>
              <a:rPr lang="en-IN" dirty="0"/>
              <a:t>Computer Science and Engineering</a:t>
            </a:r>
          </a:p>
          <a:p>
            <a:r>
              <a:rPr lang="en-IN" dirty="0"/>
              <a:t>By</a:t>
            </a:r>
          </a:p>
          <a:p>
            <a:r>
              <a:rPr lang="en-US" dirty="0"/>
              <a:t>1. Sykam Geetha Bhavya Sri(18B01A0585)</a:t>
            </a:r>
          </a:p>
          <a:p>
            <a:r>
              <a:rPr lang="en-US" dirty="0"/>
              <a:t>2. Kukkadapu Vyshnavi Tanuja(18B01A0594)</a:t>
            </a:r>
          </a:p>
          <a:p>
            <a:r>
              <a:rPr lang="en-US" dirty="0"/>
              <a:t>3. </a:t>
            </a:r>
            <a:r>
              <a:rPr lang="en-US" dirty="0" err="1"/>
              <a:t>Nalabha</a:t>
            </a:r>
            <a:r>
              <a:rPr lang="en-US" dirty="0"/>
              <a:t> </a:t>
            </a:r>
            <a:r>
              <a:rPr lang="en-US" dirty="0" err="1"/>
              <a:t>Jeeshna</a:t>
            </a:r>
            <a:r>
              <a:rPr lang="en-US" dirty="0"/>
              <a:t> </a:t>
            </a:r>
            <a:r>
              <a:rPr lang="en-US" dirty="0" err="1"/>
              <a:t>Sarvani</a:t>
            </a:r>
            <a:r>
              <a:rPr lang="en-US" dirty="0"/>
              <a:t>(18B01A05A5)</a:t>
            </a:r>
          </a:p>
          <a:p>
            <a:r>
              <a:rPr lang="en-US" dirty="0"/>
              <a:t>4. Panja Tulasi Lakshmi(18B01A05A8)</a:t>
            </a:r>
          </a:p>
          <a:p>
            <a:r>
              <a:rPr lang="en-US" dirty="0"/>
              <a:t>5. </a:t>
            </a:r>
            <a:r>
              <a:rPr lang="en-US" dirty="0" err="1"/>
              <a:t>Pulavarthi</a:t>
            </a:r>
            <a:r>
              <a:rPr lang="en-US" dirty="0"/>
              <a:t> </a:t>
            </a:r>
            <a:r>
              <a:rPr lang="en-US" dirty="0" err="1"/>
              <a:t>Pranathi</a:t>
            </a:r>
            <a:r>
              <a:rPr lang="en-US" dirty="0"/>
              <a:t> (18B01A05B5)</a:t>
            </a:r>
            <a:br>
              <a:rPr lang="en-US" dirty="0"/>
            </a:br>
            <a:endParaRPr lang="en-US" dirty="0"/>
          </a:p>
          <a:p>
            <a:r>
              <a:rPr lang="en-IN" dirty="0"/>
              <a:t>Under the guidance of </a:t>
            </a:r>
          </a:p>
          <a:p>
            <a:r>
              <a:rPr lang="en-IN" dirty="0"/>
              <a:t>Mrs. </a:t>
            </a:r>
            <a:r>
              <a:rPr lang="en-IN" dirty="0" err="1"/>
              <a:t>T.Gayatri</a:t>
            </a:r>
            <a:endParaRPr lang="en-IN" dirty="0"/>
          </a:p>
          <a:p>
            <a:r>
              <a:rPr lang="en-IN" dirty="0" err="1"/>
              <a:t>M.Tech</a:t>
            </a:r>
            <a:r>
              <a:rPr lang="en-IN" dirty="0"/>
              <a:t>(Ph.D.)</a:t>
            </a:r>
          </a:p>
          <a:p>
            <a:endParaRPr lang="en-IN" dirty="0"/>
          </a:p>
        </p:txBody>
      </p:sp>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No:1</a:t>
            </a:r>
          </a:p>
          <a:p>
            <a:pPr algn="ctr"/>
            <a:r>
              <a:rPr lang="en-IN" dirty="0"/>
              <a:t> </a:t>
            </a:r>
          </a:p>
        </p:txBody>
      </p:sp>
      <p:sp>
        <p:nvSpPr>
          <p:cNvPr id="8" name="TextBox 7">
            <a:extLst>
              <a:ext uri="{FF2B5EF4-FFF2-40B4-BE49-F238E27FC236}">
                <a16:creationId xmlns:a16="http://schemas.microsoft.com/office/drawing/2014/main" id="{6B51231A-33C2-4D64-B53C-24781D354E15}"/>
              </a:ext>
            </a:extLst>
          </p:cNvPr>
          <p:cNvSpPr txBox="1"/>
          <p:nvPr/>
        </p:nvSpPr>
        <p:spPr>
          <a:xfrm>
            <a:off x="9658350" y="1428750"/>
            <a:ext cx="2343150" cy="923330"/>
          </a:xfrm>
          <a:prstGeom prst="rect">
            <a:avLst/>
          </a:prstGeom>
          <a:noFill/>
        </p:spPr>
        <p:txBody>
          <a:bodyPr wrap="square" rtlCol="0">
            <a:spAutoFit/>
          </a:bodyPr>
          <a:lstStyle/>
          <a:p>
            <a:r>
              <a:rPr lang="en-IN" dirty="0"/>
              <a:t>REVIEW NO: 3</a:t>
            </a:r>
          </a:p>
          <a:p>
            <a:r>
              <a:rPr lang="en-IN" dirty="0"/>
              <a:t>Date: 12-04-2022</a:t>
            </a:r>
          </a:p>
          <a:p>
            <a:endParaRPr lang="en-IN" dirty="0"/>
          </a:p>
        </p:txBody>
      </p:sp>
    </p:spTree>
    <p:extLst>
      <p:ext uri="{BB962C8B-B14F-4D97-AF65-F5344CB8AC3E}">
        <p14:creationId xmlns:p14="http://schemas.microsoft.com/office/powerpoint/2010/main" val="230583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No:5</a:t>
            </a:r>
          </a:p>
          <a:p>
            <a:pPr algn="ctr"/>
            <a:r>
              <a:rPr lang="en-IN" dirty="0"/>
              <a:t> </a:t>
            </a:r>
          </a:p>
        </p:txBody>
      </p:sp>
      <p:sp>
        <p:nvSpPr>
          <p:cNvPr id="5" name="Rectangle 4"/>
          <p:cNvSpPr/>
          <p:nvPr/>
        </p:nvSpPr>
        <p:spPr>
          <a:xfrm>
            <a:off x="0" y="181155"/>
            <a:ext cx="10227076" cy="733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Calibri" pitchFamily="34" charset="0"/>
                <a:cs typeface="Calibri" pitchFamily="34" charset="0"/>
              </a:rPr>
              <a:t>Technical Skills For System Development </a:t>
            </a:r>
          </a:p>
        </p:txBody>
      </p:sp>
      <p:sp>
        <p:nvSpPr>
          <p:cNvPr id="13" name="Text Placeholder 12">
            <a:extLst>
              <a:ext uri="{FF2B5EF4-FFF2-40B4-BE49-F238E27FC236}">
                <a16:creationId xmlns:a16="http://schemas.microsoft.com/office/drawing/2014/main" id="{6B6ACE43-42AE-4DB0-9D39-CCAEE494FF56}"/>
              </a:ext>
            </a:extLst>
          </p:cNvPr>
          <p:cNvSpPr>
            <a:spLocks noGrp="1"/>
          </p:cNvSpPr>
          <p:nvPr>
            <p:ph type="body" idx="1"/>
          </p:nvPr>
        </p:nvSpPr>
        <p:spPr>
          <a:xfrm>
            <a:off x="921497" y="1922789"/>
            <a:ext cx="10515600" cy="3382310"/>
          </a:xfrm>
        </p:spPr>
        <p:txBody>
          <a:bodyPr>
            <a:normAutofit/>
          </a:bodyPr>
          <a:lstStyle/>
          <a:p>
            <a:pPr marL="342900" indent="-342900">
              <a:buFont typeface="Wingdings" panose="05000000000000000000" pitchFamily="2" charset="2"/>
              <a:buChar char="Ø"/>
            </a:pPr>
            <a:r>
              <a:rPr lang="en-US" sz="2000" dirty="0">
                <a:solidFill>
                  <a:schemeClr val="tx1"/>
                </a:solidFill>
              </a:rPr>
              <a:t>Basic Idea in using Jupyter Notebook</a:t>
            </a:r>
          </a:p>
          <a:p>
            <a:pPr marL="342900" indent="-342900">
              <a:buFont typeface="Wingdings" panose="05000000000000000000" pitchFamily="2" charset="2"/>
              <a:buChar char="Ø"/>
            </a:pPr>
            <a:r>
              <a:rPr lang="en-US" sz="2000" dirty="0">
                <a:solidFill>
                  <a:schemeClr val="tx1"/>
                </a:solidFill>
              </a:rPr>
              <a:t>Basic Knowledge on Python to program the code</a:t>
            </a:r>
          </a:p>
          <a:p>
            <a:pPr marL="342900" indent="-342900">
              <a:buFont typeface="Wingdings" panose="05000000000000000000" pitchFamily="2" charset="2"/>
              <a:buChar char="Ø"/>
            </a:pPr>
            <a:r>
              <a:rPr lang="en-US" sz="2000" dirty="0">
                <a:solidFill>
                  <a:schemeClr val="tx1"/>
                </a:solidFill>
              </a:rPr>
              <a:t>Knowledge on CNN to classify Images</a:t>
            </a:r>
          </a:p>
          <a:p>
            <a:pPr marL="342900" indent="-342900">
              <a:buFont typeface="Wingdings" panose="05000000000000000000" pitchFamily="2" charset="2"/>
              <a:buChar char="Ø"/>
            </a:pPr>
            <a:r>
              <a:rPr lang="en-US" sz="2000" dirty="0">
                <a:solidFill>
                  <a:schemeClr val="tx1"/>
                </a:solidFill>
              </a:rPr>
              <a:t>Basic Knowledge on usage of different types of Libraries in Machine Learning</a:t>
            </a:r>
            <a:endParaRPr lang="en-IN" sz="2000" dirty="0">
              <a:solidFill>
                <a:schemeClr val="tx1"/>
              </a:solidFill>
            </a:endParaRPr>
          </a:p>
        </p:txBody>
      </p:sp>
    </p:spTree>
    <p:extLst>
      <p:ext uri="{BB962C8B-B14F-4D97-AF65-F5344CB8AC3E}">
        <p14:creationId xmlns:p14="http://schemas.microsoft.com/office/powerpoint/2010/main" val="3255915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No:7</a:t>
            </a:r>
          </a:p>
          <a:p>
            <a:pPr algn="ctr"/>
            <a:r>
              <a:rPr lang="en-IN" dirty="0"/>
              <a:t> </a:t>
            </a:r>
          </a:p>
        </p:txBody>
      </p:sp>
      <p:sp>
        <p:nvSpPr>
          <p:cNvPr id="5" name="Title 1">
            <a:extLst>
              <a:ext uri="{FF2B5EF4-FFF2-40B4-BE49-F238E27FC236}">
                <a16:creationId xmlns:a16="http://schemas.microsoft.com/office/drawing/2014/main" id="{59673ABC-ECA4-43E2-B87C-79B73C068D81}"/>
              </a:ext>
            </a:extLst>
          </p:cNvPr>
          <p:cNvSpPr txBox="1">
            <a:spLocks/>
          </p:cNvSpPr>
          <p:nvPr/>
        </p:nvSpPr>
        <p:spPr>
          <a:xfrm>
            <a:off x="116542" y="-26986"/>
            <a:ext cx="8716740" cy="9143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400" b="1" dirty="0">
              <a:latin typeface="+mn-lt"/>
            </a:endParaRPr>
          </a:p>
        </p:txBody>
      </p:sp>
      <p:sp>
        <p:nvSpPr>
          <p:cNvPr id="3" name="TextBox 2">
            <a:extLst>
              <a:ext uri="{FF2B5EF4-FFF2-40B4-BE49-F238E27FC236}">
                <a16:creationId xmlns:a16="http://schemas.microsoft.com/office/drawing/2014/main" id="{DA85119B-0FDF-4770-9AE1-425F5FFCAB86}"/>
              </a:ext>
            </a:extLst>
          </p:cNvPr>
          <p:cNvSpPr txBox="1"/>
          <p:nvPr/>
        </p:nvSpPr>
        <p:spPr>
          <a:xfrm>
            <a:off x="116542" y="218138"/>
            <a:ext cx="7733242" cy="769441"/>
          </a:xfrm>
          <a:prstGeom prst="rect">
            <a:avLst/>
          </a:prstGeom>
          <a:noFill/>
        </p:spPr>
        <p:txBody>
          <a:bodyPr wrap="square" rtlCol="0">
            <a:spAutoFit/>
          </a:bodyPr>
          <a:lstStyle/>
          <a:p>
            <a:r>
              <a:rPr lang="en-IN" sz="4400" b="1" dirty="0"/>
              <a:t>Objectives</a:t>
            </a:r>
          </a:p>
        </p:txBody>
      </p:sp>
      <p:sp>
        <p:nvSpPr>
          <p:cNvPr id="2" name="TextBox 1">
            <a:extLst>
              <a:ext uri="{FF2B5EF4-FFF2-40B4-BE49-F238E27FC236}">
                <a16:creationId xmlns:a16="http://schemas.microsoft.com/office/drawing/2014/main" id="{009916C0-4943-4C3D-B366-9D7E307B9D58}"/>
              </a:ext>
            </a:extLst>
          </p:cNvPr>
          <p:cNvSpPr txBox="1"/>
          <p:nvPr/>
        </p:nvSpPr>
        <p:spPr>
          <a:xfrm>
            <a:off x="860612" y="1748130"/>
            <a:ext cx="5360894" cy="1938992"/>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t>Data set Preparation</a:t>
            </a:r>
          </a:p>
          <a:p>
            <a:pPr marL="342900" indent="-342900">
              <a:buFont typeface="Wingdings" panose="05000000000000000000" pitchFamily="2" charset="2"/>
              <a:buChar char="Ø"/>
            </a:pPr>
            <a:r>
              <a:rPr lang="en-IN" sz="2400" b="1" dirty="0" err="1"/>
              <a:t>Preprocessing</a:t>
            </a:r>
            <a:endParaRPr lang="en-IN" sz="2400" b="1" dirty="0"/>
          </a:p>
          <a:p>
            <a:pPr marL="342900" indent="-342900">
              <a:buFont typeface="Wingdings" panose="05000000000000000000" pitchFamily="2" charset="2"/>
              <a:buChar char="Ø"/>
            </a:pPr>
            <a:r>
              <a:rPr lang="en-IN" sz="2400" b="1" dirty="0"/>
              <a:t>Model Building</a:t>
            </a:r>
          </a:p>
          <a:p>
            <a:pPr marL="342900" indent="-342900">
              <a:buFont typeface="Wingdings" panose="05000000000000000000" pitchFamily="2" charset="2"/>
              <a:buChar char="Ø"/>
            </a:pPr>
            <a:r>
              <a:rPr lang="en-IN" sz="2400" b="1" dirty="0"/>
              <a:t>Training and Testing</a:t>
            </a:r>
          </a:p>
          <a:p>
            <a:pPr marL="342900" indent="-342900">
              <a:buFont typeface="Wingdings" panose="05000000000000000000" pitchFamily="2" charset="2"/>
              <a:buChar char="Ø"/>
            </a:pPr>
            <a:r>
              <a:rPr lang="en-IN" sz="2400" b="1" dirty="0"/>
              <a:t>Model Evaluation</a:t>
            </a:r>
          </a:p>
        </p:txBody>
      </p:sp>
    </p:spTree>
    <p:extLst>
      <p:ext uri="{BB962C8B-B14F-4D97-AF65-F5344CB8AC3E}">
        <p14:creationId xmlns:p14="http://schemas.microsoft.com/office/powerpoint/2010/main" val="35198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CBB73-4835-47E6-82FD-41282772CF18}"/>
              </a:ext>
            </a:extLst>
          </p:cNvPr>
          <p:cNvSpPr txBox="1"/>
          <p:nvPr/>
        </p:nvSpPr>
        <p:spPr>
          <a:xfrm>
            <a:off x="2420470" y="2505670"/>
            <a:ext cx="7548282" cy="923330"/>
          </a:xfrm>
          <a:prstGeom prst="rect">
            <a:avLst/>
          </a:prstGeom>
          <a:noFill/>
        </p:spPr>
        <p:txBody>
          <a:bodyPr wrap="square" rtlCol="0">
            <a:spAutoFit/>
          </a:bodyPr>
          <a:lstStyle/>
          <a:p>
            <a:r>
              <a:rPr lang="en-IN" sz="5400" b="1" dirty="0"/>
              <a:t>Implementation Modules</a:t>
            </a:r>
          </a:p>
        </p:txBody>
      </p:sp>
    </p:spTree>
    <p:extLst>
      <p:ext uri="{BB962C8B-B14F-4D97-AF65-F5344CB8AC3E}">
        <p14:creationId xmlns:p14="http://schemas.microsoft.com/office/powerpoint/2010/main" val="935555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369332"/>
          </a:xfrm>
          <a:prstGeom prst="rect">
            <a:avLst/>
          </a:prstGeom>
          <a:noFill/>
        </p:spPr>
        <p:txBody>
          <a:bodyPr wrap="square" rtlCol="0">
            <a:spAutoFit/>
          </a:bodyPr>
          <a:lstStyle/>
          <a:p>
            <a:pPr algn="ctr"/>
            <a:r>
              <a:rPr lang="en-IN" dirty="0"/>
              <a:t>                                                       Department of Computer Science and Engineering                                             Slide No:8</a:t>
            </a:r>
          </a:p>
        </p:txBody>
      </p:sp>
      <p:sp>
        <p:nvSpPr>
          <p:cNvPr id="2" name="TextBox 1">
            <a:extLst>
              <a:ext uri="{FF2B5EF4-FFF2-40B4-BE49-F238E27FC236}">
                <a16:creationId xmlns:a16="http://schemas.microsoft.com/office/drawing/2014/main" id="{D4AE69A8-C572-41C5-9866-4449036DBB3F}"/>
              </a:ext>
            </a:extLst>
          </p:cNvPr>
          <p:cNvSpPr txBox="1"/>
          <p:nvPr/>
        </p:nvSpPr>
        <p:spPr>
          <a:xfrm>
            <a:off x="1400626" y="2375030"/>
            <a:ext cx="9390748" cy="2492990"/>
          </a:xfrm>
          <a:prstGeom prst="rect">
            <a:avLst/>
          </a:prstGeom>
          <a:noFill/>
        </p:spPr>
        <p:txBody>
          <a:bodyPr wrap="square" rtlCol="0">
            <a:spAutoFit/>
          </a:bodyPr>
          <a:lstStyle/>
          <a:p>
            <a:pPr marL="285750" indent="-285750">
              <a:buFont typeface="Wingdings" panose="05000000000000000000" pitchFamily="2" charset="2"/>
              <a:buChar char="Ø"/>
            </a:pPr>
            <a:r>
              <a:rPr lang="en-IN" sz="2600" dirty="0"/>
              <a:t>Initially we identify the dataset.</a:t>
            </a:r>
          </a:p>
          <a:p>
            <a:pPr marL="285750" indent="-285750">
              <a:buFont typeface="Wingdings" panose="05000000000000000000" pitchFamily="2" charset="2"/>
              <a:buChar char="Ø"/>
            </a:pPr>
            <a:r>
              <a:rPr lang="en-IN" sz="2600" dirty="0"/>
              <a:t>Import libraries such as </a:t>
            </a:r>
            <a:r>
              <a:rPr lang="en-IN" sz="2600" dirty="0" err="1"/>
              <a:t>shutil</a:t>
            </a:r>
            <a:r>
              <a:rPr lang="en-IN" sz="2600" dirty="0"/>
              <a:t>, glob, </a:t>
            </a:r>
            <a:r>
              <a:rPr lang="en-IN" sz="2600" dirty="0" err="1"/>
              <a:t>os</a:t>
            </a:r>
            <a:r>
              <a:rPr lang="en-IN" sz="2600" dirty="0"/>
              <a:t>.</a:t>
            </a:r>
          </a:p>
          <a:p>
            <a:pPr marL="285750" indent="-285750">
              <a:buFont typeface="Wingdings" panose="05000000000000000000" pitchFamily="2" charset="2"/>
              <a:buChar char="Ø"/>
            </a:pPr>
            <a:r>
              <a:rPr lang="en-IN" sz="2600" dirty="0"/>
              <a:t>We encode the Categorical Data that is 0 for close and 1 for open.</a:t>
            </a:r>
          </a:p>
          <a:p>
            <a:pPr marL="285750" indent="-285750">
              <a:buFont typeface="Wingdings" panose="05000000000000000000" pitchFamily="2" charset="2"/>
              <a:buChar char="Ø"/>
            </a:pPr>
            <a:r>
              <a:rPr lang="en-IN" sz="2600" dirty="0"/>
              <a:t>We categorise as open or closed eyes of images in dataset.</a:t>
            </a:r>
          </a:p>
          <a:p>
            <a:pPr marL="285750" indent="-285750">
              <a:buFont typeface="Wingdings" panose="05000000000000000000" pitchFamily="2" charset="2"/>
              <a:buChar char="Ø"/>
            </a:pPr>
            <a:r>
              <a:rPr lang="en-IN" sz="2600" dirty="0"/>
              <a:t>We prepare training and testing data.</a:t>
            </a:r>
          </a:p>
          <a:p>
            <a:pPr marL="285750" indent="-285750">
              <a:buFont typeface="Wingdings" panose="05000000000000000000" pitchFamily="2" charset="2"/>
              <a:buChar char="Ø"/>
            </a:pPr>
            <a:r>
              <a:rPr lang="en-IN" sz="2600" dirty="0"/>
              <a:t>We analyse the data in our dataset.</a:t>
            </a:r>
          </a:p>
        </p:txBody>
      </p:sp>
      <p:sp>
        <p:nvSpPr>
          <p:cNvPr id="3" name="TextBox 2">
            <a:extLst>
              <a:ext uri="{FF2B5EF4-FFF2-40B4-BE49-F238E27FC236}">
                <a16:creationId xmlns:a16="http://schemas.microsoft.com/office/drawing/2014/main" id="{CE723291-6E93-4654-8916-C592114B119B}"/>
              </a:ext>
            </a:extLst>
          </p:cNvPr>
          <p:cNvSpPr txBox="1"/>
          <p:nvPr/>
        </p:nvSpPr>
        <p:spPr>
          <a:xfrm>
            <a:off x="207003" y="337207"/>
            <a:ext cx="7798479" cy="769441"/>
          </a:xfrm>
          <a:prstGeom prst="rect">
            <a:avLst/>
          </a:prstGeom>
          <a:noFill/>
        </p:spPr>
        <p:txBody>
          <a:bodyPr wrap="square" rtlCol="0">
            <a:spAutoFit/>
          </a:bodyPr>
          <a:lstStyle/>
          <a:p>
            <a:r>
              <a:rPr lang="en-IN" sz="4400" b="1" dirty="0"/>
              <a:t>DATA SET IMPLEMENTATION</a:t>
            </a:r>
          </a:p>
        </p:txBody>
      </p:sp>
    </p:spTree>
    <p:extLst>
      <p:ext uri="{BB962C8B-B14F-4D97-AF65-F5344CB8AC3E}">
        <p14:creationId xmlns:p14="http://schemas.microsoft.com/office/powerpoint/2010/main" val="3006442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369332"/>
          </a:xfrm>
          <a:prstGeom prst="rect">
            <a:avLst/>
          </a:prstGeom>
          <a:noFill/>
        </p:spPr>
        <p:txBody>
          <a:bodyPr wrap="square" rtlCol="0">
            <a:spAutoFit/>
          </a:bodyPr>
          <a:lstStyle/>
          <a:p>
            <a:pPr algn="ctr"/>
            <a:r>
              <a:rPr lang="en-IN" dirty="0"/>
              <a:t>                                                       Department of Computer Science and Engineering                                             Slide No:9</a:t>
            </a:r>
          </a:p>
        </p:txBody>
      </p:sp>
      <p:sp>
        <p:nvSpPr>
          <p:cNvPr id="2" name="TextBox 1">
            <a:extLst>
              <a:ext uri="{FF2B5EF4-FFF2-40B4-BE49-F238E27FC236}">
                <a16:creationId xmlns:a16="http://schemas.microsoft.com/office/drawing/2014/main" id="{D4AE69A8-C572-41C5-9866-4449036DBB3F}"/>
              </a:ext>
            </a:extLst>
          </p:cNvPr>
          <p:cNvSpPr txBox="1"/>
          <p:nvPr/>
        </p:nvSpPr>
        <p:spPr>
          <a:xfrm>
            <a:off x="1213738" y="2585704"/>
            <a:ext cx="9403956" cy="3170099"/>
          </a:xfrm>
          <a:prstGeom prst="rect">
            <a:avLst/>
          </a:prstGeom>
          <a:noFill/>
        </p:spPr>
        <p:txBody>
          <a:bodyPr wrap="square" rtlCol="0">
            <a:spAutoFit/>
          </a:bodyPr>
          <a:lstStyle/>
          <a:p>
            <a:pPr marL="285750" indent="-285750">
              <a:buFont typeface="Wingdings" panose="05000000000000000000" pitchFamily="2" charset="2"/>
              <a:buChar char="Ø"/>
            </a:pPr>
            <a:r>
              <a:rPr lang="en-IN" sz="2600" dirty="0"/>
              <a:t>We start training our pretrained model using prepared data set.</a:t>
            </a:r>
          </a:p>
          <a:p>
            <a:pPr marL="285750" indent="-285750">
              <a:buFont typeface="Wingdings" panose="05000000000000000000" pitchFamily="2" charset="2"/>
              <a:buChar char="Ø"/>
            </a:pPr>
            <a:r>
              <a:rPr lang="en-IN" sz="2600" dirty="0"/>
              <a:t>We import </a:t>
            </a:r>
            <a:r>
              <a:rPr lang="en-IN" sz="2600" dirty="0" err="1"/>
              <a:t>tensorflow</a:t>
            </a:r>
            <a:r>
              <a:rPr lang="en-IN" sz="2600" dirty="0"/>
              <a:t> and </a:t>
            </a:r>
            <a:r>
              <a:rPr lang="en-IN" sz="2600" dirty="0" err="1"/>
              <a:t>keras</a:t>
            </a:r>
            <a:r>
              <a:rPr lang="en-IN" sz="2600" dirty="0"/>
              <a:t> to load model.</a:t>
            </a:r>
          </a:p>
          <a:p>
            <a:pPr marL="285750" indent="-285750">
              <a:buFont typeface="Wingdings" panose="05000000000000000000" pitchFamily="2" charset="2"/>
              <a:buChar char="Ø"/>
            </a:pPr>
            <a:r>
              <a:rPr lang="en-IN" sz="2600" dirty="0"/>
              <a:t>We use </a:t>
            </a:r>
            <a:r>
              <a:rPr lang="en-IN" sz="2600" dirty="0" err="1"/>
              <a:t>ImageDataGenerator</a:t>
            </a:r>
            <a:r>
              <a:rPr lang="en-IN" sz="2600" dirty="0"/>
              <a:t> for data </a:t>
            </a:r>
            <a:r>
              <a:rPr lang="en-IN" sz="2600" dirty="0" err="1"/>
              <a:t>augumentation</a:t>
            </a:r>
            <a:r>
              <a:rPr lang="en-IN" sz="2600" dirty="0"/>
              <a:t>.</a:t>
            </a:r>
          </a:p>
          <a:p>
            <a:pPr marL="285750" indent="-285750">
              <a:buFont typeface="Wingdings" panose="05000000000000000000" pitchFamily="2" charset="2"/>
              <a:buChar char="Ø"/>
            </a:pPr>
            <a:r>
              <a:rPr lang="en-IN" sz="2600" dirty="0"/>
              <a:t>We rescale the image in case our image is large in size.</a:t>
            </a:r>
          </a:p>
          <a:p>
            <a:pPr marL="285750" indent="-285750">
              <a:buFont typeface="Wingdings" panose="05000000000000000000" pitchFamily="2" charset="2"/>
              <a:buChar char="Ø"/>
            </a:pPr>
            <a:r>
              <a:rPr lang="en-IN" sz="2600" dirty="0"/>
              <a:t>We do this by dividing each pixel in image.</a:t>
            </a:r>
          </a:p>
          <a:p>
            <a:pPr marL="285750" indent="-285750">
              <a:buFont typeface="Wingdings" panose="05000000000000000000" pitchFamily="2" charset="2"/>
              <a:buChar char="Ø"/>
            </a:pPr>
            <a:r>
              <a:rPr lang="en-IN" sz="2600" dirty="0"/>
              <a:t>The entire training set is sorted as training data and validation data.</a:t>
            </a:r>
          </a:p>
          <a:p>
            <a:endParaRPr lang="en-IN" dirty="0"/>
          </a:p>
        </p:txBody>
      </p:sp>
      <p:sp>
        <p:nvSpPr>
          <p:cNvPr id="3" name="TextBox 2">
            <a:extLst>
              <a:ext uri="{FF2B5EF4-FFF2-40B4-BE49-F238E27FC236}">
                <a16:creationId xmlns:a16="http://schemas.microsoft.com/office/drawing/2014/main" id="{D59927D9-4095-406D-AAAE-131A264C2A4A}"/>
              </a:ext>
            </a:extLst>
          </p:cNvPr>
          <p:cNvSpPr txBox="1"/>
          <p:nvPr/>
        </p:nvSpPr>
        <p:spPr>
          <a:xfrm>
            <a:off x="418509" y="278928"/>
            <a:ext cx="6905655" cy="769441"/>
          </a:xfrm>
          <a:prstGeom prst="rect">
            <a:avLst/>
          </a:prstGeom>
          <a:noFill/>
        </p:spPr>
        <p:txBody>
          <a:bodyPr wrap="square" rtlCol="0">
            <a:spAutoFit/>
          </a:bodyPr>
          <a:lstStyle/>
          <a:p>
            <a:r>
              <a:rPr lang="en-IN" sz="4400" b="1" dirty="0"/>
              <a:t>MODEL TRAINING</a:t>
            </a:r>
          </a:p>
        </p:txBody>
      </p:sp>
    </p:spTree>
    <p:extLst>
      <p:ext uri="{BB962C8B-B14F-4D97-AF65-F5344CB8AC3E}">
        <p14:creationId xmlns:p14="http://schemas.microsoft.com/office/powerpoint/2010/main" val="839725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369332"/>
          </a:xfrm>
          <a:prstGeom prst="rect">
            <a:avLst/>
          </a:prstGeom>
          <a:noFill/>
        </p:spPr>
        <p:txBody>
          <a:bodyPr wrap="square" rtlCol="0">
            <a:spAutoFit/>
          </a:bodyPr>
          <a:lstStyle/>
          <a:p>
            <a:pPr algn="ctr"/>
            <a:r>
              <a:rPr lang="en-IN" dirty="0"/>
              <a:t>                                                       Department of Computer Science and Engineering                                             Slide No:10</a:t>
            </a:r>
          </a:p>
        </p:txBody>
      </p:sp>
      <p:sp>
        <p:nvSpPr>
          <p:cNvPr id="3" name="TextBox 2">
            <a:extLst>
              <a:ext uri="{FF2B5EF4-FFF2-40B4-BE49-F238E27FC236}">
                <a16:creationId xmlns:a16="http://schemas.microsoft.com/office/drawing/2014/main" id="{6B42E77F-C15A-49A8-B436-8C9F85938DF6}"/>
              </a:ext>
            </a:extLst>
          </p:cNvPr>
          <p:cNvSpPr txBox="1"/>
          <p:nvPr/>
        </p:nvSpPr>
        <p:spPr>
          <a:xfrm>
            <a:off x="911252" y="2487878"/>
            <a:ext cx="11615140" cy="4339650"/>
          </a:xfrm>
          <a:prstGeom prst="rect">
            <a:avLst/>
          </a:prstGeom>
          <a:noFill/>
        </p:spPr>
        <p:txBody>
          <a:bodyPr wrap="square" rtlCol="0">
            <a:spAutoFit/>
          </a:bodyPr>
          <a:lstStyle/>
          <a:p>
            <a:pPr marL="285750" indent="-285750">
              <a:buFont typeface="Wingdings" panose="05000000000000000000" pitchFamily="2" charset="2"/>
              <a:buChar char="Ø"/>
            </a:pPr>
            <a:r>
              <a:rPr lang="en-IN" sz="2600" dirty="0"/>
              <a:t>We imported our pretrained model to model.h5.</a:t>
            </a:r>
          </a:p>
          <a:p>
            <a:pPr marL="285750" indent="-285750">
              <a:buFont typeface="Wingdings" panose="05000000000000000000" pitchFamily="2" charset="2"/>
              <a:buChar char="Ø"/>
            </a:pPr>
            <a:r>
              <a:rPr lang="en-IN" sz="2600" dirty="0"/>
              <a:t>We import libraries like cv2,tensorflow,numpy,pygame.</a:t>
            </a:r>
          </a:p>
          <a:p>
            <a:pPr marL="285750" indent="-285750">
              <a:buFont typeface="Wingdings" panose="05000000000000000000" pitchFamily="2" charset="2"/>
              <a:buChar char="Ø"/>
            </a:pPr>
            <a:r>
              <a:rPr lang="en-IN" sz="2600" b="0" i="0" dirty="0">
                <a:solidFill>
                  <a:srgbClr val="202124"/>
                </a:solidFill>
                <a:effectLst/>
                <a:latin typeface="Roboto" panose="02000000000000000000" pitchFamily="2" charset="0"/>
              </a:rPr>
              <a:t>We use haarcascade_frontalface_default.xml to detect the face.</a:t>
            </a:r>
          </a:p>
          <a:p>
            <a:pPr marL="285750" indent="-285750">
              <a:buFont typeface="Wingdings" panose="05000000000000000000" pitchFamily="2" charset="2"/>
              <a:buChar char="Ø"/>
            </a:pPr>
            <a:r>
              <a:rPr lang="en-IN" sz="2600" dirty="0">
                <a:solidFill>
                  <a:srgbClr val="202124"/>
                </a:solidFill>
                <a:latin typeface="Roboto" panose="02000000000000000000" pitchFamily="2" charset="0"/>
              </a:rPr>
              <a:t>We use </a:t>
            </a:r>
            <a:r>
              <a:rPr lang="en-IN" sz="2600" b="0" i="0" dirty="0">
                <a:solidFill>
                  <a:srgbClr val="202124"/>
                </a:solidFill>
                <a:effectLst/>
                <a:latin typeface="Roboto" panose="02000000000000000000" pitchFamily="2" charset="0"/>
              </a:rPr>
              <a:t>haarcascade_eye.xml to detect the eyes inside the face.</a:t>
            </a:r>
          </a:p>
          <a:p>
            <a:pPr marL="285750" indent="-285750">
              <a:buFont typeface="Wingdings" panose="05000000000000000000" pitchFamily="2" charset="2"/>
              <a:buChar char="Ø"/>
            </a:pPr>
            <a:r>
              <a:rPr lang="en-IN" sz="2600" dirty="0">
                <a:solidFill>
                  <a:srgbClr val="202124"/>
                </a:solidFill>
                <a:latin typeface="Roboto" panose="02000000000000000000" pitchFamily="2" charset="0"/>
              </a:rPr>
              <a:t>We use inceptionv3 pretrained model to detect the eye states</a:t>
            </a:r>
            <a:endParaRPr lang="en-IN" sz="2600" b="0" i="0" dirty="0">
              <a:solidFill>
                <a:srgbClr val="202124"/>
              </a:solidFill>
              <a:effectLst/>
              <a:latin typeface="Roboto" panose="02000000000000000000" pitchFamily="2" charset="0"/>
            </a:endParaRPr>
          </a:p>
          <a:p>
            <a:pPr marL="285750" indent="-285750">
              <a:buFont typeface="Wingdings" panose="05000000000000000000" pitchFamily="2" charset="2"/>
              <a:buChar char="Ø"/>
            </a:pPr>
            <a:endParaRPr lang="en-IN" sz="2800" dirty="0"/>
          </a:p>
          <a:p>
            <a:endParaRPr lang="en-IN" sz="2800"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5F7DA3EA-7775-4618-AF10-96B3E810117F}"/>
              </a:ext>
            </a:extLst>
          </p:cNvPr>
          <p:cNvSpPr txBox="1"/>
          <p:nvPr/>
        </p:nvSpPr>
        <p:spPr>
          <a:xfrm>
            <a:off x="415147" y="270190"/>
            <a:ext cx="5195454" cy="769441"/>
          </a:xfrm>
          <a:prstGeom prst="rect">
            <a:avLst/>
          </a:prstGeom>
          <a:noFill/>
        </p:spPr>
        <p:txBody>
          <a:bodyPr wrap="square" rtlCol="0">
            <a:spAutoFit/>
          </a:bodyPr>
          <a:lstStyle/>
          <a:p>
            <a:r>
              <a:rPr lang="en-IN" sz="4400" b="1" dirty="0"/>
              <a:t>DETECTION</a:t>
            </a:r>
          </a:p>
        </p:txBody>
      </p:sp>
    </p:spTree>
    <p:extLst>
      <p:ext uri="{BB962C8B-B14F-4D97-AF65-F5344CB8AC3E}">
        <p14:creationId xmlns:p14="http://schemas.microsoft.com/office/powerpoint/2010/main" val="1395083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No:11</a:t>
            </a:r>
          </a:p>
          <a:p>
            <a:pPr algn="ctr"/>
            <a:r>
              <a:rPr lang="en-IN" dirty="0"/>
              <a:t> </a:t>
            </a:r>
          </a:p>
        </p:txBody>
      </p:sp>
      <p:sp>
        <p:nvSpPr>
          <p:cNvPr id="2" name="TextBox 1">
            <a:extLst>
              <a:ext uri="{FF2B5EF4-FFF2-40B4-BE49-F238E27FC236}">
                <a16:creationId xmlns:a16="http://schemas.microsoft.com/office/drawing/2014/main" id="{FF46900A-52A4-4A5A-A985-E7E94D364B4A}"/>
              </a:ext>
            </a:extLst>
          </p:cNvPr>
          <p:cNvSpPr txBox="1"/>
          <p:nvPr/>
        </p:nvSpPr>
        <p:spPr>
          <a:xfrm>
            <a:off x="224117" y="166826"/>
            <a:ext cx="10632141" cy="769441"/>
          </a:xfrm>
          <a:prstGeom prst="rect">
            <a:avLst/>
          </a:prstGeom>
          <a:noFill/>
        </p:spPr>
        <p:txBody>
          <a:bodyPr wrap="square" rtlCol="0">
            <a:spAutoFit/>
          </a:bodyPr>
          <a:lstStyle/>
          <a:p>
            <a:r>
              <a:rPr lang="en-IN" sz="4400" b="1" dirty="0"/>
              <a:t>Testing</a:t>
            </a:r>
          </a:p>
        </p:txBody>
      </p:sp>
      <p:sp>
        <p:nvSpPr>
          <p:cNvPr id="3" name="TextBox 2">
            <a:extLst>
              <a:ext uri="{FF2B5EF4-FFF2-40B4-BE49-F238E27FC236}">
                <a16:creationId xmlns:a16="http://schemas.microsoft.com/office/drawing/2014/main" id="{180B25F2-0438-4C99-905F-1D6184671FD4}"/>
              </a:ext>
            </a:extLst>
          </p:cNvPr>
          <p:cNvSpPr txBox="1"/>
          <p:nvPr/>
        </p:nvSpPr>
        <p:spPr>
          <a:xfrm>
            <a:off x="1513914" y="1859852"/>
            <a:ext cx="9978838" cy="3563027"/>
          </a:xfrm>
          <a:prstGeom prst="rect">
            <a:avLst/>
          </a:prstGeom>
          <a:noFill/>
        </p:spPr>
        <p:txBody>
          <a:bodyPr wrap="square" rtlCol="0">
            <a:spAutoFit/>
          </a:bodyPr>
          <a:lstStyle/>
          <a:p>
            <a:pPr marL="342900" lvl="0" indent="-342900">
              <a:lnSpc>
                <a:spcPct val="115000"/>
              </a:lnSpc>
              <a:buFont typeface="Wingdings" panose="05000000000000000000" pitchFamily="2" charset="2"/>
              <a:buChar char=""/>
            </a:pPr>
            <a:r>
              <a:rPr lang="en-US" sz="2400" dirty="0">
                <a:solidFill>
                  <a:srgbClr val="000000"/>
                </a:solidFill>
                <a:effectLst/>
                <a:latin typeface="Calibri(body)"/>
                <a:ea typeface="Times New Roman" panose="02020603050405020304" pitchFamily="18" charset="0"/>
                <a:cs typeface="Calibri" panose="020F0502020204030204" pitchFamily="34" charset="0"/>
              </a:rPr>
              <a:t>Take image as input from a camera</a:t>
            </a:r>
          </a:p>
          <a:p>
            <a:pPr marL="342900" lvl="0" indent="-342900">
              <a:lnSpc>
                <a:spcPct val="115000"/>
              </a:lnSpc>
              <a:buFont typeface="Wingdings" panose="05000000000000000000" pitchFamily="2" charset="2"/>
              <a:buChar char=""/>
            </a:pPr>
            <a:r>
              <a:rPr lang="en-US" sz="2400" dirty="0">
                <a:solidFill>
                  <a:srgbClr val="000000"/>
                </a:solidFill>
                <a:latin typeface="Calibri(body)"/>
                <a:ea typeface="Times New Roman" panose="02020603050405020304" pitchFamily="18" charset="0"/>
                <a:cs typeface="Calibri" panose="020F0502020204030204" pitchFamily="34" charset="0"/>
              </a:rPr>
              <a:t>We identified if the human face is being detected or not.</a:t>
            </a:r>
            <a:endParaRPr lang="en-IN" sz="2400" dirty="0">
              <a:effectLst/>
              <a:latin typeface="Calibri(body)"/>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2400" dirty="0">
                <a:solidFill>
                  <a:srgbClr val="000000"/>
                </a:solidFill>
                <a:effectLst/>
                <a:latin typeface="Calibri(body)"/>
                <a:ea typeface="Times New Roman" panose="02020603050405020304" pitchFamily="18" charset="0"/>
                <a:cs typeface="Calibri" panose="020F0502020204030204" pitchFamily="34" charset="0"/>
              </a:rPr>
              <a:t>By marking face with rectangular box.</a:t>
            </a:r>
          </a:p>
          <a:p>
            <a:pPr marL="342900" lvl="0" indent="-342900">
              <a:lnSpc>
                <a:spcPct val="115000"/>
              </a:lnSpc>
              <a:buFont typeface="Wingdings" panose="05000000000000000000" pitchFamily="2" charset="2"/>
              <a:buChar char=""/>
            </a:pPr>
            <a:r>
              <a:rPr lang="en-US" sz="2400" dirty="0">
                <a:solidFill>
                  <a:srgbClr val="000000"/>
                </a:solidFill>
                <a:latin typeface="Calibri(body)"/>
                <a:ea typeface="Times New Roman" panose="02020603050405020304" pitchFamily="18" charset="0"/>
                <a:cs typeface="Calibri" panose="020F0502020204030204" pitchFamily="34" charset="0"/>
              </a:rPr>
              <a:t>By that we get to know it created its region of Interest.</a:t>
            </a:r>
            <a:endParaRPr lang="en-IN" sz="2400" dirty="0">
              <a:effectLst/>
              <a:latin typeface="Calibri(body)"/>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2400" dirty="0">
                <a:solidFill>
                  <a:srgbClr val="000000"/>
                </a:solidFill>
                <a:effectLst/>
                <a:latin typeface="Calibri(body)"/>
                <a:ea typeface="Times New Roman" panose="02020603050405020304" pitchFamily="18" charset="0"/>
                <a:cs typeface="Calibri" panose="020F0502020204030204" pitchFamily="34" charset="0"/>
              </a:rPr>
              <a:t>Detect the eyes from ROI and feed it to the classifier.</a:t>
            </a:r>
            <a:endParaRPr lang="en-IN" sz="2400" dirty="0">
              <a:effectLst/>
              <a:latin typeface="Calibri(body)"/>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2400" dirty="0">
                <a:solidFill>
                  <a:srgbClr val="000000"/>
                </a:solidFill>
                <a:effectLst/>
                <a:latin typeface="Calibri(body)"/>
                <a:ea typeface="Times New Roman" panose="02020603050405020304" pitchFamily="18" charset="0"/>
                <a:cs typeface="Calibri" panose="020F0502020204030204" pitchFamily="34" charset="0"/>
              </a:rPr>
              <a:t>Classifier will categorize whether eyes are open or closed.</a:t>
            </a:r>
            <a:endParaRPr lang="en-IN" sz="2400" dirty="0">
              <a:effectLst/>
              <a:latin typeface="Calibri(body)"/>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2400" dirty="0">
                <a:solidFill>
                  <a:srgbClr val="000000"/>
                </a:solidFill>
                <a:effectLst/>
                <a:latin typeface="Calibri(body)"/>
                <a:ea typeface="Times New Roman" panose="02020603050405020304" pitchFamily="18" charset="0"/>
                <a:cs typeface="Calibri" panose="020F0502020204030204" pitchFamily="34" charset="0"/>
              </a:rPr>
              <a:t>Calculates score to check whether the person is drowsy.</a:t>
            </a:r>
            <a:endParaRPr lang="en-IN" sz="2400" dirty="0">
              <a:effectLst/>
              <a:latin typeface="Calibri(body)"/>
              <a:ea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76906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No:12</a:t>
            </a:r>
          </a:p>
          <a:p>
            <a:pPr algn="ctr"/>
            <a:r>
              <a:rPr lang="en-IN" dirty="0"/>
              <a:t> </a:t>
            </a:r>
          </a:p>
        </p:txBody>
      </p:sp>
      <p:sp>
        <p:nvSpPr>
          <p:cNvPr id="5" name="TextBox 4">
            <a:extLst>
              <a:ext uri="{FF2B5EF4-FFF2-40B4-BE49-F238E27FC236}">
                <a16:creationId xmlns:a16="http://schemas.microsoft.com/office/drawing/2014/main" id="{41786E04-A282-4333-9104-6B33F7E6FE59}"/>
              </a:ext>
            </a:extLst>
          </p:cNvPr>
          <p:cNvSpPr txBox="1"/>
          <p:nvPr/>
        </p:nvSpPr>
        <p:spPr>
          <a:xfrm>
            <a:off x="340657" y="90986"/>
            <a:ext cx="9287437" cy="769441"/>
          </a:xfrm>
          <a:prstGeom prst="rect">
            <a:avLst/>
          </a:prstGeom>
          <a:noFill/>
        </p:spPr>
        <p:txBody>
          <a:bodyPr wrap="square" rtlCol="0">
            <a:spAutoFit/>
          </a:bodyPr>
          <a:lstStyle/>
          <a:p>
            <a:r>
              <a:rPr lang="en-IN" sz="4400" b="1" dirty="0"/>
              <a:t>Preliminary Results</a:t>
            </a:r>
            <a:endParaRPr lang="en-IN" sz="4400" dirty="0"/>
          </a:p>
        </p:txBody>
      </p:sp>
      <p:sp>
        <p:nvSpPr>
          <p:cNvPr id="8" name="TextBox 7">
            <a:extLst>
              <a:ext uri="{FF2B5EF4-FFF2-40B4-BE49-F238E27FC236}">
                <a16:creationId xmlns:a16="http://schemas.microsoft.com/office/drawing/2014/main" id="{327318B4-3F1A-4C85-806B-2835FE11AA0D}"/>
              </a:ext>
            </a:extLst>
          </p:cNvPr>
          <p:cNvSpPr txBox="1"/>
          <p:nvPr/>
        </p:nvSpPr>
        <p:spPr>
          <a:xfrm>
            <a:off x="239601" y="1250106"/>
            <a:ext cx="11712798" cy="1015663"/>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We used pretrained model called InceptionV3 to increase accuracy and trained model with our own data set</a:t>
            </a:r>
          </a:p>
          <a:p>
            <a:pPr marL="285750" indent="-285750">
              <a:buFont typeface="Wingdings" panose="05000000000000000000" pitchFamily="2" charset="2"/>
              <a:buChar char="Ø"/>
            </a:pPr>
            <a:r>
              <a:rPr lang="en-IN" sz="2000" dirty="0"/>
              <a:t>We fit our model by increasing epoch count to enhance accuracy</a:t>
            </a:r>
          </a:p>
          <a:p>
            <a:pPr marL="285750" indent="-285750">
              <a:buFont typeface="Wingdings" panose="05000000000000000000" pitchFamily="2" charset="2"/>
              <a:buChar char="Ø"/>
            </a:pPr>
            <a:r>
              <a:rPr lang="en-IN" sz="2000" dirty="0"/>
              <a:t>Loss decreased and accuracy increased as depicted below:</a:t>
            </a:r>
          </a:p>
        </p:txBody>
      </p:sp>
      <p:pic>
        <p:nvPicPr>
          <p:cNvPr id="10" name="Picture 9" descr="Table&#10;&#10;Description automatically generated with medium confidence">
            <a:extLst>
              <a:ext uri="{FF2B5EF4-FFF2-40B4-BE49-F238E27FC236}">
                <a16:creationId xmlns:a16="http://schemas.microsoft.com/office/drawing/2014/main" id="{72C7DEB2-7228-4BDD-A506-D051AF5F0247}"/>
              </a:ext>
            </a:extLst>
          </p:cNvPr>
          <p:cNvPicPr>
            <a:picLocks noChangeAspect="1"/>
          </p:cNvPicPr>
          <p:nvPr/>
        </p:nvPicPr>
        <p:blipFill rotWithShape="1">
          <a:blip r:embed="rId3">
            <a:extLst>
              <a:ext uri="{28A0092B-C50C-407E-A947-70E740481C1C}">
                <a14:useLocalDpi xmlns:a14="http://schemas.microsoft.com/office/drawing/2010/main" val="0"/>
              </a:ext>
            </a:extLst>
          </a:blip>
          <a:srcRect l="4662"/>
          <a:stretch/>
        </p:blipFill>
        <p:spPr>
          <a:xfrm>
            <a:off x="239601" y="2265769"/>
            <a:ext cx="11381592" cy="4230349"/>
          </a:xfrm>
          <a:prstGeom prst="rect">
            <a:avLst/>
          </a:prstGeom>
        </p:spPr>
      </p:pic>
    </p:spTree>
    <p:extLst>
      <p:ext uri="{BB962C8B-B14F-4D97-AF65-F5344CB8AC3E}">
        <p14:creationId xmlns:p14="http://schemas.microsoft.com/office/powerpoint/2010/main" val="84966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No:9</a:t>
            </a:r>
          </a:p>
          <a:p>
            <a:pPr algn="ctr"/>
            <a:r>
              <a:rPr lang="en-IN" dirty="0"/>
              <a:t> </a:t>
            </a:r>
          </a:p>
        </p:txBody>
      </p:sp>
      <p:sp>
        <p:nvSpPr>
          <p:cNvPr id="5" name="Rectangle 4"/>
          <p:cNvSpPr/>
          <p:nvPr/>
        </p:nvSpPr>
        <p:spPr>
          <a:xfrm>
            <a:off x="172529" y="215660"/>
            <a:ext cx="2993366" cy="655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a:t>
            </a:r>
            <a:endParaRPr lang="en-US" sz="4400" b="1" dirty="0"/>
          </a:p>
        </p:txBody>
      </p:sp>
      <p:sp>
        <p:nvSpPr>
          <p:cNvPr id="8" name="Rectangle 7"/>
          <p:cNvSpPr/>
          <p:nvPr/>
        </p:nvSpPr>
        <p:spPr>
          <a:xfrm>
            <a:off x="577970" y="1656272"/>
            <a:ext cx="10222302" cy="2872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	This model completely meets the objectives and requirements of the system. The framework has achieved an unfaltering state where the fact that it takes care of the issue of stressing out for individuals having fatigue-related issues to inform them about the drowsiness level while driving. Future Scope is the model can be improved incrementally by using other parameters like blink rate, yawning, state of the car and a sensor to track the heart rate etc. If all these parameters are used it can improve the accuracy by a lot.</a:t>
            </a:r>
          </a:p>
        </p:txBody>
      </p:sp>
    </p:spTree>
    <p:extLst>
      <p:ext uri="{BB962C8B-B14F-4D97-AF65-F5344CB8AC3E}">
        <p14:creationId xmlns:p14="http://schemas.microsoft.com/office/powerpoint/2010/main" val="1114322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No:13</a:t>
            </a:r>
          </a:p>
          <a:p>
            <a:pPr algn="ctr"/>
            <a:r>
              <a:rPr lang="en-IN" dirty="0"/>
              <a:t> </a:t>
            </a:r>
          </a:p>
        </p:txBody>
      </p:sp>
      <p:sp>
        <p:nvSpPr>
          <p:cNvPr id="5" name="TextBox 4">
            <a:extLst>
              <a:ext uri="{FF2B5EF4-FFF2-40B4-BE49-F238E27FC236}">
                <a16:creationId xmlns:a16="http://schemas.microsoft.com/office/drawing/2014/main" id="{41786E04-A282-4333-9104-6B33F7E6FE59}"/>
              </a:ext>
            </a:extLst>
          </p:cNvPr>
          <p:cNvSpPr txBox="1"/>
          <p:nvPr/>
        </p:nvSpPr>
        <p:spPr>
          <a:xfrm>
            <a:off x="3917575" y="2967335"/>
            <a:ext cx="7189695" cy="923330"/>
          </a:xfrm>
          <a:prstGeom prst="rect">
            <a:avLst/>
          </a:prstGeom>
          <a:noFill/>
        </p:spPr>
        <p:txBody>
          <a:bodyPr wrap="square" rtlCol="0">
            <a:spAutoFit/>
          </a:bodyPr>
          <a:lstStyle/>
          <a:p>
            <a:r>
              <a:rPr lang="en-IN" sz="5400" dirty="0"/>
              <a:t>Thank you</a:t>
            </a:r>
          </a:p>
        </p:txBody>
      </p:sp>
    </p:spTree>
    <p:extLst>
      <p:ext uri="{BB962C8B-B14F-4D97-AF65-F5344CB8AC3E}">
        <p14:creationId xmlns:p14="http://schemas.microsoft.com/office/powerpoint/2010/main" val="190084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No:2</a:t>
            </a:r>
          </a:p>
          <a:p>
            <a:pPr algn="ctr"/>
            <a:r>
              <a:rPr lang="en-IN" dirty="0"/>
              <a:t> </a:t>
            </a:r>
          </a:p>
        </p:txBody>
      </p:sp>
      <p:sp>
        <p:nvSpPr>
          <p:cNvPr id="8" name="TextBox 7">
            <a:extLst>
              <a:ext uri="{FF2B5EF4-FFF2-40B4-BE49-F238E27FC236}">
                <a16:creationId xmlns:a16="http://schemas.microsoft.com/office/drawing/2014/main" id="{78F4B4F0-3918-40C0-88A2-BF74623E5C51}"/>
              </a:ext>
            </a:extLst>
          </p:cNvPr>
          <p:cNvSpPr txBox="1"/>
          <p:nvPr/>
        </p:nvSpPr>
        <p:spPr>
          <a:xfrm>
            <a:off x="322729" y="90986"/>
            <a:ext cx="5558118" cy="769441"/>
          </a:xfrm>
          <a:prstGeom prst="rect">
            <a:avLst/>
          </a:prstGeom>
          <a:noFill/>
        </p:spPr>
        <p:txBody>
          <a:bodyPr wrap="square" rtlCol="0">
            <a:spAutoFit/>
          </a:bodyPr>
          <a:lstStyle/>
          <a:p>
            <a:r>
              <a:rPr lang="en-US" sz="4400" b="1" dirty="0"/>
              <a:t>P</a:t>
            </a:r>
            <a:r>
              <a:rPr lang="en-IN" sz="4400" b="1" dirty="0" err="1"/>
              <a:t>roblem</a:t>
            </a:r>
            <a:r>
              <a:rPr lang="en-IN" sz="4400" b="1" dirty="0"/>
              <a:t> Statement</a:t>
            </a:r>
          </a:p>
        </p:txBody>
      </p:sp>
      <p:sp>
        <p:nvSpPr>
          <p:cNvPr id="9" name="TextBox 8">
            <a:extLst>
              <a:ext uri="{FF2B5EF4-FFF2-40B4-BE49-F238E27FC236}">
                <a16:creationId xmlns:a16="http://schemas.microsoft.com/office/drawing/2014/main" id="{17112BA1-D267-42A3-95A2-CE0FE24F0130}"/>
              </a:ext>
            </a:extLst>
          </p:cNvPr>
          <p:cNvSpPr txBox="1"/>
          <p:nvPr/>
        </p:nvSpPr>
        <p:spPr>
          <a:xfrm>
            <a:off x="933450" y="2009775"/>
            <a:ext cx="9944100" cy="2585323"/>
          </a:xfrm>
          <a:prstGeom prst="rect">
            <a:avLst/>
          </a:prstGeom>
          <a:noFill/>
        </p:spPr>
        <p:txBody>
          <a:bodyPr wrap="square">
            <a:spAutoFit/>
          </a:bodyPr>
          <a:lstStyle/>
          <a:p>
            <a:r>
              <a:rPr lang="en-IN" dirty="0"/>
              <a:t>	Fatigue, in general, is very difficult to measure or observe unlike alcohol and drugs, which have clear key indicators and tests that are available easily. Probably, the best solutions to this problem are awareness about fatigue-related accidents and promoting drivers to admit fatigue when needed. The former is hard and  much  more  expensive  to  achieve,  and  the  latter  is  not  possible without  the  former  as  driving  for  long  hours  is  very  lucrative.</a:t>
            </a:r>
          </a:p>
          <a:p>
            <a:endParaRPr lang="en-IN" dirty="0"/>
          </a:p>
          <a:p>
            <a:r>
              <a:rPr lang="en-US" dirty="0"/>
              <a:t>	Fatigue detection system is regarded as an effective tool to reduce the number of road accidents. This project proposes a non-intrusive approach for detecting fatigue in drivers, using Computer Vision. This system tracks the eye for drowsiness.</a:t>
            </a:r>
            <a:endParaRPr lang="en-IN" dirty="0"/>
          </a:p>
        </p:txBody>
      </p:sp>
    </p:spTree>
    <p:extLst>
      <p:ext uri="{BB962C8B-B14F-4D97-AF65-F5344CB8AC3E}">
        <p14:creationId xmlns:p14="http://schemas.microsoft.com/office/powerpoint/2010/main" val="306372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No:3</a:t>
            </a:r>
          </a:p>
          <a:p>
            <a:pPr algn="ctr"/>
            <a:r>
              <a:rPr lang="en-IN" dirty="0"/>
              <a:t> </a:t>
            </a:r>
          </a:p>
        </p:txBody>
      </p:sp>
      <p:sp>
        <p:nvSpPr>
          <p:cNvPr id="8" name="TextBox 7">
            <a:extLst>
              <a:ext uri="{FF2B5EF4-FFF2-40B4-BE49-F238E27FC236}">
                <a16:creationId xmlns:a16="http://schemas.microsoft.com/office/drawing/2014/main" id="{78F4B4F0-3918-40C0-88A2-BF74623E5C51}"/>
              </a:ext>
            </a:extLst>
          </p:cNvPr>
          <p:cNvSpPr txBox="1"/>
          <p:nvPr/>
        </p:nvSpPr>
        <p:spPr>
          <a:xfrm>
            <a:off x="322729" y="90986"/>
            <a:ext cx="5558118" cy="769441"/>
          </a:xfrm>
          <a:prstGeom prst="rect">
            <a:avLst/>
          </a:prstGeom>
          <a:noFill/>
        </p:spPr>
        <p:txBody>
          <a:bodyPr wrap="square" rtlCol="0">
            <a:spAutoFit/>
          </a:bodyPr>
          <a:lstStyle/>
          <a:p>
            <a:r>
              <a:rPr lang="en-IN" sz="4400" b="1" dirty="0"/>
              <a:t>Design</a:t>
            </a:r>
          </a:p>
        </p:txBody>
      </p:sp>
      <p:sp>
        <p:nvSpPr>
          <p:cNvPr id="2" name="Rectangle 1">
            <a:extLst>
              <a:ext uri="{FF2B5EF4-FFF2-40B4-BE49-F238E27FC236}">
                <a16:creationId xmlns:a16="http://schemas.microsoft.com/office/drawing/2014/main" id="{9371E639-5135-4CD6-88D3-FC9CE638948C}"/>
              </a:ext>
            </a:extLst>
          </p:cNvPr>
          <p:cNvSpPr/>
          <p:nvPr/>
        </p:nvSpPr>
        <p:spPr>
          <a:xfrm>
            <a:off x="3514725" y="3600450"/>
            <a:ext cx="382905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416AE224-3EA7-4A59-92DC-10EA43240D65}"/>
              </a:ext>
            </a:extLst>
          </p:cNvPr>
          <p:cNvPicPr>
            <a:picLocks noChangeAspect="1"/>
          </p:cNvPicPr>
          <p:nvPr/>
        </p:nvPicPr>
        <p:blipFill rotWithShape="1">
          <a:blip r:embed="rId3">
            <a:extLst>
              <a:ext uri="{28A0092B-C50C-407E-A947-70E740481C1C}">
                <a14:useLocalDpi xmlns:a14="http://schemas.microsoft.com/office/drawing/2010/main" val="0"/>
              </a:ext>
            </a:extLst>
          </a:blip>
          <a:srcRect l="9586" t="18575" r="10334" b="6172"/>
          <a:stretch/>
        </p:blipFill>
        <p:spPr bwMode="auto">
          <a:xfrm>
            <a:off x="1938243" y="1896564"/>
            <a:ext cx="8165268" cy="39094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647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No:3</a:t>
            </a:r>
          </a:p>
          <a:p>
            <a:pPr algn="ctr"/>
            <a:r>
              <a:rPr lang="en-IN" dirty="0"/>
              <a:t> </a:t>
            </a:r>
          </a:p>
        </p:txBody>
      </p:sp>
      <p:sp>
        <p:nvSpPr>
          <p:cNvPr id="8" name="TextBox 7">
            <a:extLst>
              <a:ext uri="{FF2B5EF4-FFF2-40B4-BE49-F238E27FC236}">
                <a16:creationId xmlns:a16="http://schemas.microsoft.com/office/drawing/2014/main" id="{78F4B4F0-3918-40C0-88A2-BF74623E5C51}"/>
              </a:ext>
            </a:extLst>
          </p:cNvPr>
          <p:cNvSpPr txBox="1"/>
          <p:nvPr/>
        </p:nvSpPr>
        <p:spPr>
          <a:xfrm>
            <a:off x="3669611" y="2960390"/>
            <a:ext cx="5558118" cy="769441"/>
          </a:xfrm>
          <a:prstGeom prst="rect">
            <a:avLst/>
          </a:prstGeom>
          <a:noFill/>
        </p:spPr>
        <p:txBody>
          <a:bodyPr wrap="square" rtlCol="0">
            <a:spAutoFit/>
          </a:bodyPr>
          <a:lstStyle/>
          <a:p>
            <a:r>
              <a:rPr lang="en-US" sz="4400" b="1" dirty="0"/>
              <a:t>U</a:t>
            </a:r>
            <a:r>
              <a:rPr lang="en-IN" sz="4400" b="1" dirty="0"/>
              <a:t>ML DIAGRAMS</a:t>
            </a:r>
          </a:p>
        </p:txBody>
      </p:sp>
    </p:spTree>
    <p:extLst>
      <p:ext uri="{BB962C8B-B14F-4D97-AF65-F5344CB8AC3E}">
        <p14:creationId xmlns:p14="http://schemas.microsoft.com/office/powerpoint/2010/main" val="357357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No:3</a:t>
            </a:r>
          </a:p>
          <a:p>
            <a:pPr algn="ctr"/>
            <a:r>
              <a:rPr lang="en-IN" dirty="0"/>
              <a:t> </a:t>
            </a:r>
          </a:p>
        </p:txBody>
      </p:sp>
      <p:sp>
        <p:nvSpPr>
          <p:cNvPr id="8" name="TextBox 7">
            <a:extLst>
              <a:ext uri="{FF2B5EF4-FFF2-40B4-BE49-F238E27FC236}">
                <a16:creationId xmlns:a16="http://schemas.microsoft.com/office/drawing/2014/main" id="{78F4B4F0-3918-40C0-88A2-BF74623E5C51}"/>
              </a:ext>
            </a:extLst>
          </p:cNvPr>
          <p:cNvSpPr txBox="1"/>
          <p:nvPr/>
        </p:nvSpPr>
        <p:spPr>
          <a:xfrm>
            <a:off x="322729" y="90986"/>
            <a:ext cx="5558118" cy="769441"/>
          </a:xfrm>
          <a:prstGeom prst="rect">
            <a:avLst/>
          </a:prstGeom>
          <a:noFill/>
        </p:spPr>
        <p:txBody>
          <a:bodyPr wrap="square" rtlCol="0">
            <a:spAutoFit/>
          </a:bodyPr>
          <a:lstStyle/>
          <a:p>
            <a:r>
              <a:rPr lang="en-US" sz="4400" b="1" dirty="0"/>
              <a:t>U</a:t>
            </a:r>
            <a:r>
              <a:rPr lang="en-IN" sz="4400" b="1" dirty="0" err="1"/>
              <a:t>seCase</a:t>
            </a:r>
            <a:r>
              <a:rPr lang="en-IN" sz="4400" b="1" dirty="0"/>
              <a:t> Diagram</a:t>
            </a:r>
          </a:p>
        </p:txBody>
      </p:sp>
      <p:sp>
        <p:nvSpPr>
          <p:cNvPr id="2" name="Rectangle 1">
            <a:extLst>
              <a:ext uri="{FF2B5EF4-FFF2-40B4-BE49-F238E27FC236}">
                <a16:creationId xmlns:a16="http://schemas.microsoft.com/office/drawing/2014/main" id="{9371E639-5135-4CD6-88D3-FC9CE638948C}"/>
              </a:ext>
            </a:extLst>
          </p:cNvPr>
          <p:cNvSpPr/>
          <p:nvPr/>
        </p:nvSpPr>
        <p:spPr>
          <a:xfrm>
            <a:off x="3514725" y="3600450"/>
            <a:ext cx="382905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483362EF-F7A6-444D-8E18-8FF3CCC987AE}"/>
              </a:ext>
            </a:extLst>
          </p:cNvPr>
          <p:cNvPicPr>
            <a:picLocks noChangeAspect="1"/>
          </p:cNvPicPr>
          <p:nvPr/>
        </p:nvPicPr>
        <p:blipFill rotWithShape="1">
          <a:blip r:embed="rId3">
            <a:extLst>
              <a:ext uri="{28A0092B-C50C-407E-A947-70E740481C1C}">
                <a14:useLocalDpi xmlns:a14="http://schemas.microsoft.com/office/drawing/2010/main" val="0"/>
              </a:ext>
            </a:extLst>
          </a:blip>
          <a:srcRect l="6309" t="6686" r="23802" b="7461"/>
          <a:stretch/>
        </p:blipFill>
        <p:spPr bwMode="auto">
          <a:xfrm>
            <a:off x="2849731" y="1313895"/>
            <a:ext cx="6014131" cy="45957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555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No:3</a:t>
            </a:r>
          </a:p>
          <a:p>
            <a:pPr algn="ctr"/>
            <a:r>
              <a:rPr lang="en-IN" dirty="0"/>
              <a:t> </a:t>
            </a:r>
          </a:p>
        </p:txBody>
      </p:sp>
      <p:sp>
        <p:nvSpPr>
          <p:cNvPr id="8" name="TextBox 7">
            <a:extLst>
              <a:ext uri="{FF2B5EF4-FFF2-40B4-BE49-F238E27FC236}">
                <a16:creationId xmlns:a16="http://schemas.microsoft.com/office/drawing/2014/main" id="{78F4B4F0-3918-40C0-88A2-BF74623E5C51}"/>
              </a:ext>
            </a:extLst>
          </p:cNvPr>
          <p:cNvSpPr txBox="1"/>
          <p:nvPr/>
        </p:nvSpPr>
        <p:spPr>
          <a:xfrm>
            <a:off x="322729" y="90986"/>
            <a:ext cx="5558118" cy="769441"/>
          </a:xfrm>
          <a:prstGeom prst="rect">
            <a:avLst/>
          </a:prstGeom>
          <a:noFill/>
        </p:spPr>
        <p:txBody>
          <a:bodyPr wrap="square" rtlCol="0">
            <a:spAutoFit/>
          </a:bodyPr>
          <a:lstStyle/>
          <a:p>
            <a:r>
              <a:rPr lang="en-US" sz="4400" b="1" dirty="0"/>
              <a:t>Class</a:t>
            </a:r>
            <a:r>
              <a:rPr lang="en-IN" sz="4400" b="1" dirty="0"/>
              <a:t> Diagram</a:t>
            </a:r>
          </a:p>
        </p:txBody>
      </p:sp>
      <p:sp>
        <p:nvSpPr>
          <p:cNvPr id="2" name="Rectangle 1">
            <a:extLst>
              <a:ext uri="{FF2B5EF4-FFF2-40B4-BE49-F238E27FC236}">
                <a16:creationId xmlns:a16="http://schemas.microsoft.com/office/drawing/2014/main" id="{9371E639-5135-4CD6-88D3-FC9CE638948C}"/>
              </a:ext>
            </a:extLst>
          </p:cNvPr>
          <p:cNvSpPr/>
          <p:nvPr/>
        </p:nvSpPr>
        <p:spPr>
          <a:xfrm>
            <a:off x="3514725" y="3600450"/>
            <a:ext cx="382905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3D9FF4BD-4C33-4650-B111-150D586DBE5D}"/>
              </a:ext>
            </a:extLst>
          </p:cNvPr>
          <p:cNvPicPr>
            <a:picLocks noChangeAspect="1"/>
          </p:cNvPicPr>
          <p:nvPr/>
        </p:nvPicPr>
        <p:blipFill rotWithShape="1">
          <a:blip r:embed="rId3">
            <a:extLst>
              <a:ext uri="{28A0092B-C50C-407E-A947-70E740481C1C}">
                <a14:useLocalDpi xmlns:a14="http://schemas.microsoft.com/office/drawing/2010/main" val="0"/>
              </a:ext>
            </a:extLst>
          </a:blip>
          <a:srcRect l="34459" t="9923" r="19798" b="14794"/>
          <a:stretch/>
        </p:blipFill>
        <p:spPr bwMode="auto">
          <a:xfrm>
            <a:off x="2446421" y="1546860"/>
            <a:ext cx="6852269" cy="46497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089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No:3</a:t>
            </a:r>
          </a:p>
          <a:p>
            <a:pPr algn="ctr"/>
            <a:r>
              <a:rPr lang="en-IN" dirty="0"/>
              <a:t> </a:t>
            </a:r>
          </a:p>
        </p:txBody>
      </p:sp>
      <p:sp>
        <p:nvSpPr>
          <p:cNvPr id="8" name="TextBox 7">
            <a:extLst>
              <a:ext uri="{FF2B5EF4-FFF2-40B4-BE49-F238E27FC236}">
                <a16:creationId xmlns:a16="http://schemas.microsoft.com/office/drawing/2014/main" id="{78F4B4F0-3918-40C0-88A2-BF74623E5C51}"/>
              </a:ext>
            </a:extLst>
          </p:cNvPr>
          <p:cNvSpPr txBox="1"/>
          <p:nvPr/>
        </p:nvSpPr>
        <p:spPr>
          <a:xfrm>
            <a:off x="322729" y="90986"/>
            <a:ext cx="5558118" cy="769441"/>
          </a:xfrm>
          <a:prstGeom prst="rect">
            <a:avLst/>
          </a:prstGeom>
          <a:noFill/>
        </p:spPr>
        <p:txBody>
          <a:bodyPr wrap="square" rtlCol="0">
            <a:spAutoFit/>
          </a:bodyPr>
          <a:lstStyle/>
          <a:p>
            <a:r>
              <a:rPr lang="en-US" sz="4400" b="1" dirty="0"/>
              <a:t>Sequence</a:t>
            </a:r>
            <a:r>
              <a:rPr lang="en-IN" sz="4400" b="1" dirty="0"/>
              <a:t> Diagram</a:t>
            </a:r>
          </a:p>
        </p:txBody>
      </p:sp>
      <p:sp>
        <p:nvSpPr>
          <p:cNvPr id="2" name="Rectangle 1">
            <a:extLst>
              <a:ext uri="{FF2B5EF4-FFF2-40B4-BE49-F238E27FC236}">
                <a16:creationId xmlns:a16="http://schemas.microsoft.com/office/drawing/2014/main" id="{9371E639-5135-4CD6-88D3-FC9CE638948C}"/>
              </a:ext>
            </a:extLst>
          </p:cNvPr>
          <p:cNvSpPr/>
          <p:nvPr/>
        </p:nvSpPr>
        <p:spPr>
          <a:xfrm>
            <a:off x="3514725" y="3600450"/>
            <a:ext cx="382905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97ACDB5-E9F7-498A-ADDC-09DD36DC2A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8160" y="1405889"/>
            <a:ext cx="7188904" cy="4886675"/>
          </a:xfrm>
          <a:prstGeom prst="rect">
            <a:avLst/>
          </a:prstGeom>
          <a:noFill/>
        </p:spPr>
      </p:pic>
    </p:spTree>
    <p:extLst>
      <p:ext uri="{BB962C8B-B14F-4D97-AF65-F5344CB8AC3E}">
        <p14:creationId xmlns:p14="http://schemas.microsoft.com/office/powerpoint/2010/main" val="356085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No:3</a:t>
            </a:r>
          </a:p>
          <a:p>
            <a:pPr algn="ctr"/>
            <a:r>
              <a:rPr lang="en-IN" dirty="0"/>
              <a:t> </a:t>
            </a:r>
          </a:p>
        </p:txBody>
      </p:sp>
      <p:sp>
        <p:nvSpPr>
          <p:cNvPr id="8" name="TextBox 7">
            <a:extLst>
              <a:ext uri="{FF2B5EF4-FFF2-40B4-BE49-F238E27FC236}">
                <a16:creationId xmlns:a16="http://schemas.microsoft.com/office/drawing/2014/main" id="{78F4B4F0-3918-40C0-88A2-BF74623E5C51}"/>
              </a:ext>
            </a:extLst>
          </p:cNvPr>
          <p:cNvSpPr txBox="1"/>
          <p:nvPr/>
        </p:nvSpPr>
        <p:spPr>
          <a:xfrm>
            <a:off x="322729" y="90986"/>
            <a:ext cx="5558118" cy="769441"/>
          </a:xfrm>
          <a:prstGeom prst="rect">
            <a:avLst/>
          </a:prstGeom>
          <a:noFill/>
        </p:spPr>
        <p:txBody>
          <a:bodyPr wrap="square" rtlCol="0">
            <a:spAutoFit/>
          </a:bodyPr>
          <a:lstStyle/>
          <a:p>
            <a:r>
              <a:rPr lang="en-US" sz="4400" b="1" dirty="0"/>
              <a:t>Activity</a:t>
            </a:r>
            <a:r>
              <a:rPr lang="en-IN" sz="4400" b="1" dirty="0"/>
              <a:t> Diagram</a:t>
            </a:r>
          </a:p>
        </p:txBody>
      </p:sp>
      <p:sp>
        <p:nvSpPr>
          <p:cNvPr id="2" name="Rectangle 1">
            <a:extLst>
              <a:ext uri="{FF2B5EF4-FFF2-40B4-BE49-F238E27FC236}">
                <a16:creationId xmlns:a16="http://schemas.microsoft.com/office/drawing/2014/main" id="{9371E639-5135-4CD6-88D3-FC9CE638948C}"/>
              </a:ext>
            </a:extLst>
          </p:cNvPr>
          <p:cNvSpPr/>
          <p:nvPr/>
        </p:nvSpPr>
        <p:spPr>
          <a:xfrm>
            <a:off x="3514725" y="3600450"/>
            <a:ext cx="382905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2FD4FD25-D677-4BCA-9213-F403407A6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0966" y="1198485"/>
            <a:ext cx="3792483" cy="5355640"/>
          </a:xfrm>
          <a:prstGeom prst="rect">
            <a:avLst/>
          </a:prstGeom>
        </p:spPr>
      </p:pic>
    </p:spTree>
    <p:extLst>
      <p:ext uri="{BB962C8B-B14F-4D97-AF65-F5344CB8AC3E}">
        <p14:creationId xmlns:p14="http://schemas.microsoft.com/office/powerpoint/2010/main" val="358885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No:4</a:t>
            </a:r>
          </a:p>
          <a:p>
            <a:pPr algn="ctr"/>
            <a:r>
              <a:rPr lang="en-IN" dirty="0"/>
              <a:t> </a:t>
            </a:r>
          </a:p>
        </p:txBody>
      </p:sp>
      <p:sp>
        <p:nvSpPr>
          <p:cNvPr id="5" name="TextBox 4">
            <a:extLst>
              <a:ext uri="{FF2B5EF4-FFF2-40B4-BE49-F238E27FC236}">
                <a16:creationId xmlns:a16="http://schemas.microsoft.com/office/drawing/2014/main" id="{DF0E699D-9EF4-4990-ACA6-D75DF9926E5E}"/>
              </a:ext>
            </a:extLst>
          </p:cNvPr>
          <p:cNvSpPr txBox="1"/>
          <p:nvPr/>
        </p:nvSpPr>
        <p:spPr>
          <a:xfrm>
            <a:off x="125506" y="137022"/>
            <a:ext cx="8982635" cy="769441"/>
          </a:xfrm>
          <a:prstGeom prst="rect">
            <a:avLst/>
          </a:prstGeom>
          <a:noFill/>
        </p:spPr>
        <p:txBody>
          <a:bodyPr wrap="square" rtlCol="0">
            <a:spAutoFit/>
          </a:bodyPr>
          <a:lstStyle/>
          <a:p>
            <a:r>
              <a:rPr lang="en-US" sz="4400" b="1" dirty="0"/>
              <a:t>F</a:t>
            </a:r>
            <a:r>
              <a:rPr lang="en-IN" sz="4400" b="1" dirty="0" err="1"/>
              <a:t>unctionalities</a:t>
            </a:r>
            <a:endParaRPr lang="en-IN" sz="4400" b="1" dirty="0"/>
          </a:p>
        </p:txBody>
      </p:sp>
      <p:sp>
        <p:nvSpPr>
          <p:cNvPr id="8" name="Text Placeholder 12">
            <a:extLst>
              <a:ext uri="{FF2B5EF4-FFF2-40B4-BE49-F238E27FC236}">
                <a16:creationId xmlns:a16="http://schemas.microsoft.com/office/drawing/2014/main" id="{DA9E11B9-8AA0-43CF-A198-DE44A305548D}"/>
              </a:ext>
            </a:extLst>
          </p:cNvPr>
          <p:cNvSpPr txBox="1">
            <a:spLocks/>
          </p:cNvSpPr>
          <p:nvPr/>
        </p:nvSpPr>
        <p:spPr>
          <a:xfrm>
            <a:off x="616697" y="1981200"/>
            <a:ext cx="10515600" cy="33823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000" dirty="0"/>
          </a:p>
        </p:txBody>
      </p:sp>
      <p:sp>
        <p:nvSpPr>
          <p:cNvPr id="9" name="TextBox 8">
            <a:extLst>
              <a:ext uri="{FF2B5EF4-FFF2-40B4-BE49-F238E27FC236}">
                <a16:creationId xmlns:a16="http://schemas.microsoft.com/office/drawing/2014/main" id="{62608AFB-8E59-43AB-BB7F-29681530142E}"/>
              </a:ext>
            </a:extLst>
          </p:cNvPr>
          <p:cNvSpPr txBox="1"/>
          <p:nvPr/>
        </p:nvSpPr>
        <p:spPr>
          <a:xfrm>
            <a:off x="1059703" y="1740834"/>
            <a:ext cx="9515475" cy="2554545"/>
          </a:xfrm>
          <a:prstGeom prst="rect">
            <a:avLst/>
          </a:prstGeom>
          <a:noFill/>
        </p:spPr>
        <p:txBody>
          <a:bodyPr wrap="square">
            <a:spAutoFit/>
          </a:bodyPr>
          <a:lstStyle/>
          <a:p>
            <a:pPr marL="342900" indent="-342900">
              <a:buFont typeface="Wingdings" panose="05000000000000000000" pitchFamily="2" charset="2"/>
              <a:buChar char="Ø"/>
            </a:pPr>
            <a:endParaRPr lang="en-US" sz="2000" dirty="0">
              <a:solidFill>
                <a:schemeClr val="tx1"/>
              </a:solidFill>
            </a:endParaRPr>
          </a:p>
          <a:p>
            <a:pPr marL="342900" indent="-342900">
              <a:buFont typeface="Wingdings" panose="05000000000000000000" pitchFamily="2" charset="2"/>
              <a:buChar char="Ø"/>
            </a:pPr>
            <a:r>
              <a:rPr lang="en-US" sz="2000" dirty="0">
                <a:solidFill>
                  <a:schemeClr val="tx1"/>
                </a:solidFill>
              </a:rPr>
              <a:t>Image capturing and face detection.</a:t>
            </a:r>
          </a:p>
          <a:p>
            <a:pPr marL="342900" indent="-342900">
              <a:buFont typeface="Wingdings" panose="05000000000000000000" pitchFamily="2" charset="2"/>
              <a:buChar char="Ø"/>
            </a:pPr>
            <a:r>
              <a:rPr lang="en-US" sz="2000" dirty="0"/>
              <a:t>Creation of Region of Interest</a:t>
            </a:r>
            <a:r>
              <a:rPr lang="en-US" sz="2000" dirty="0">
                <a:solidFill>
                  <a:schemeClr val="tx1"/>
                </a:solidFill>
              </a:rPr>
              <a:t> from the extracted images</a:t>
            </a:r>
          </a:p>
          <a:p>
            <a:pPr marL="342900" indent="-342900">
              <a:buFont typeface="Wingdings" panose="05000000000000000000" pitchFamily="2" charset="2"/>
              <a:buChar char="Ø"/>
            </a:pPr>
            <a:r>
              <a:rPr lang="en-US" sz="2000" dirty="0"/>
              <a:t>F</a:t>
            </a:r>
            <a:r>
              <a:rPr lang="en-US" sz="2000" dirty="0">
                <a:solidFill>
                  <a:schemeClr val="tx1"/>
                </a:solidFill>
              </a:rPr>
              <a:t>eature extraction of detected facial expressions and eyes for analysis.</a:t>
            </a:r>
          </a:p>
          <a:p>
            <a:pPr marL="342900" indent="-342900">
              <a:buFont typeface="Wingdings" panose="05000000000000000000" pitchFamily="2" charset="2"/>
              <a:buChar char="Ø"/>
            </a:pPr>
            <a:r>
              <a:rPr lang="en-US" sz="2000" dirty="0">
                <a:solidFill>
                  <a:schemeClr val="tx1"/>
                </a:solidFill>
              </a:rPr>
              <a:t>Calculation of dynamic threshold from Set-up phase.</a:t>
            </a:r>
          </a:p>
          <a:p>
            <a:pPr marL="342900" indent="-342900">
              <a:buFont typeface="Wingdings" panose="05000000000000000000" pitchFamily="2" charset="2"/>
              <a:buChar char="Ø"/>
            </a:pPr>
            <a:r>
              <a:rPr lang="en-US" sz="2000" dirty="0">
                <a:solidFill>
                  <a:schemeClr val="tx1"/>
                </a:solidFill>
              </a:rPr>
              <a:t>Based o obtained values, the designed warning system will alert the driver.</a:t>
            </a:r>
          </a:p>
          <a:p>
            <a:pPr marL="342900" indent="-342900">
              <a:buFont typeface="Wingdings" panose="05000000000000000000" pitchFamily="2" charset="2"/>
              <a:buChar char="Ø"/>
            </a:pPr>
            <a:r>
              <a:rPr lang="en-US" sz="2000" dirty="0"/>
              <a:t>Recapturing the state of person until the threshold minimizes.</a:t>
            </a:r>
          </a:p>
          <a:p>
            <a:pPr marL="342900" indent="-342900">
              <a:buFont typeface="Wingdings" panose="05000000000000000000" pitchFamily="2" charset="2"/>
              <a:buChar char="Ø"/>
            </a:pPr>
            <a:endParaRPr lang="en-IN" sz="2000" dirty="0">
              <a:solidFill>
                <a:schemeClr val="tx1"/>
              </a:solidFill>
            </a:endParaRPr>
          </a:p>
        </p:txBody>
      </p:sp>
    </p:spTree>
    <p:extLst>
      <p:ext uri="{BB962C8B-B14F-4D97-AF65-F5344CB8AC3E}">
        <p14:creationId xmlns:p14="http://schemas.microsoft.com/office/powerpoint/2010/main" val="488258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964</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Calibri(body)</vt:lpstr>
      <vt:lpstr>Roboto</vt:lpstr>
      <vt:lpstr>Wingdings</vt:lpstr>
      <vt:lpstr>Office Theme</vt:lpstr>
      <vt:lpstr>Shri Vishnu engineering college for women::Bhimavaram (Autonomous)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Vishnu engineering college for women::Bhimavaram (Autonomous)</dc:title>
  <dc:creator>seenu aaluri</dc:creator>
  <cp:lastModifiedBy>�18B01A0594 VYSHNAVI TANUJA</cp:lastModifiedBy>
  <cp:revision>34</cp:revision>
  <dcterms:created xsi:type="dcterms:W3CDTF">2022-02-20T13:18:20Z</dcterms:created>
  <dcterms:modified xsi:type="dcterms:W3CDTF">2022-04-21T05:48:21Z</dcterms:modified>
</cp:coreProperties>
</file>