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60" r:id="rId6"/>
    <p:sldId id="276" r:id="rId7"/>
    <p:sldId id="291" r:id="rId8"/>
    <p:sldId id="292" r:id="rId9"/>
    <p:sldId id="277" r:id="rId10"/>
    <p:sldId id="284" r:id="rId11"/>
    <p:sldId id="285" r:id="rId12"/>
    <p:sldId id="279" r:id="rId13"/>
    <p:sldId id="278" r:id="rId14"/>
    <p:sldId id="280" r:id="rId15"/>
    <p:sldId id="262" r:id="rId16"/>
    <p:sldId id="281" r:id="rId17"/>
    <p:sldId id="273" r:id="rId18"/>
    <p:sldId id="275" r:id="rId19"/>
    <p:sldId id="271" r:id="rId20"/>
    <p:sldId id="272" r:id="rId21"/>
    <p:sldId id="282" r:id="rId22"/>
    <p:sldId id="263" r:id="rId23"/>
    <p:sldId id="286" r:id="rId24"/>
    <p:sldId id="287" r:id="rId25"/>
    <p:sldId id="288" r:id="rId26"/>
    <p:sldId id="289" r:id="rId27"/>
    <p:sldId id="290"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showGuides="1">
      <p:cViewPr varScale="1">
        <p:scale>
          <a:sx n="70" d="100"/>
          <a:sy n="70" d="100"/>
        </p:scale>
        <p:origin x="738"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50"/>
      </c:doughnutChart>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50"/>
      </c:doughnutChart>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15-Sep-20</a:t>
            </a:fld>
            <a:endParaRPr lang="en-US"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15-Sep-20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smtClean="0"/>
              <a:t>Click icon to add picture</a:t>
            </a:r>
            <a:endParaRPr lang="en-US" noProof="0" dirty="0"/>
          </a:p>
        </p:txBody>
      </p: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smtClean="0"/>
              <a:t>Click icon to add picture</a:t>
            </a:r>
            <a:endParaRPr lang="en-US" noProof="0" dirty="0"/>
          </a:p>
        </p:txBody>
      </p: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dirty="0" smtClean="0"/>
              <a:t>Click icon to add picture</a:t>
            </a:r>
            <a:endParaRPr lang="en-US" noProof="0" dirty="0"/>
          </a:p>
        </p:txBody>
      </p:sp>
      <p:sp>
        <p:nvSpPr>
          <p:cNvPr id="4" name="Footer Placeholder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smtClean="0"/>
              <a:t>Click icon to add picture</a:t>
            </a:r>
            <a:endParaRPr lang="en-US" noProof="0" dirty="0"/>
          </a:p>
        </p:txBody>
      </p:sp>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dirty="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dirty="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dirty="0" smtClean="0"/>
              <a:t>Click icon to add picture</a:t>
            </a:r>
            <a:endParaRPr lang="en-US" noProof="0" dirty="0"/>
          </a:p>
        </p:txBody>
      </p: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 xmlns:a16="http://schemas.microsoft.com/office/drawing/2014/main" id="{257F6BCE-75BB-4ECD-BEA5-21C36A9CC0E9}"/>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 xmlns:a16="http://schemas.microsoft.com/office/drawing/2014/main" id="{0E6B042D-E9CB-40E0-AAE9-6AD11F53E044}"/>
              </a:ext>
              <a:ext uri="{C183D7F6-B498-43B3-948B-1728B52AA6E4}">
                <adec:decorative xmlns=""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dirty="0" smtClean="0"/>
              <a:t>IBM</a:t>
            </a:r>
            <a:endParaRPr lang="en-US" sz="2400" b="1" dirty="0"/>
          </a:p>
        </p:txBody>
      </p:sp>
      <p:sp>
        <p:nvSpPr>
          <p:cNvPr id="2" name="Title 1">
            <a:extLst>
              <a:ext uri="{FF2B5EF4-FFF2-40B4-BE49-F238E27FC236}">
                <a16:creationId xmlns="" xmlns:a16="http://schemas.microsoft.com/office/drawing/2014/main" id="{3D638ACE-163E-40EB-A458-E794C67EA2A6}"/>
              </a:ext>
            </a:extLst>
          </p:cNvPr>
          <p:cNvSpPr>
            <a:spLocks noGrp="1"/>
          </p:cNvSpPr>
          <p:nvPr>
            <p:ph type="ctrTitle"/>
          </p:nvPr>
        </p:nvSpPr>
        <p:spPr/>
        <p:txBody>
          <a:bodyPr/>
          <a:lstStyle/>
          <a:p>
            <a:r>
              <a:rPr lang="en-US" b="0" dirty="0" smtClean="0"/>
              <a:t>COURSERA CAPSTONE PROJECT</a:t>
            </a:r>
            <a:endParaRPr lang="en-US" b="0" dirty="0"/>
          </a:p>
        </p:txBody>
      </p:sp>
      <p:sp>
        <p:nvSpPr>
          <p:cNvPr id="3" name="Subtitle 2">
            <a:extLst>
              <a:ext uri="{FF2B5EF4-FFF2-40B4-BE49-F238E27FC236}">
                <a16:creationId xmlns="" xmlns:a16="http://schemas.microsoft.com/office/drawing/2014/main" id="{5C9205DF-8F5E-49F7-B00E-6F58293F5130}"/>
              </a:ext>
            </a:extLst>
          </p:cNvPr>
          <p:cNvSpPr>
            <a:spLocks noGrp="1"/>
          </p:cNvSpPr>
          <p:nvPr>
            <p:ph type="subTitle" idx="1"/>
          </p:nvPr>
        </p:nvSpPr>
        <p:spPr/>
        <p:txBody>
          <a:bodyPr/>
          <a:lstStyle/>
          <a:p>
            <a:r>
              <a:rPr lang="en-US" dirty="0" smtClean="0"/>
              <a:t>Seattle Road Accident Severity</a:t>
            </a: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973377" y="1089760"/>
            <a:ext cx="7368596" cy="608895"/>
          </a:xfrm>
        </p:spPr>
        <p:txBody>
          <a:bodyPr/>
          <a:lstStyle/>
          <a:p>
            <a:r>
              <a:rPr lang="en-US" dirty="0" smtClean="0"/>
              <a:t>Data Cleaning</a:t>
            </a:r>
            <a:endParaRPr lang="en-US"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5" name="Title 4"/>
          <p:cNvSpPr>
            <a:spLocks noGrp="1"/>
          </p:cNvSpPr>
          <p:nvPr>
            <p:ph type="title"/>
          </p:nvPr>
        </p:nvSpPr>
        <p:spPr>
          <a:xfrm>
            <a:off x="4367346" y="-83213"/>
            <a:ext cx="8333222" cy="1147969"/>
          </a:xfrm>
        </p:spPr>
        <p:txBody>
          <a:bodyPr/>
          <a:lstStyle/>
          <a:p>
            <a:r>
              <a:rPr lang="en-US" dirty="0" smtClean="0"/>
              <a:t>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78" y="2165642"/>
            <a:ext cx="7255608" cy="3382063"/>
          </a:xfrm>
          <a:prstGeom prst="rect">
            <a:avLst/>
          </a:prstGeom>
        </p:spPr>
      </p:pic>
      <p:sp>
        <p:nvSpPr>
          <p:cNvPr id="7" name="TextBox 6"/>
          <p:cNvSpPr txBox="1"/>
          <p:nvPr/>
        </p:nvSpPr>
        <p:spPr>
          <a:xfrm>
            <a:off x="7889089" y="2610178"/>
            <a:ext cx="3876539" cy="249299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d</a:t>
            </a:r>
            <a:r>
              <a:rPr lang="en-US" sz="2400" dirty="0" smtClean="0">
                <a:solidFill>
                  <a:schemeClr val="bg1"/>
                </a:solidFill>
              </a:rPr>
              <a:t>f_new dataframe </a:t>
            </a:r>
            <a:r>
              <a:rPr lang="en-US" sz="2400" dirty="0">
                <a:solidFill>
                  <a:schemeClr val="bg1"/>
                </a:solidFill>
              </a:rPr>
              <a:t>after dropping the unnecessary columns and removing the NaN  </a:t>
            </a:r>
            <a:r>
              <a:rPr lang="en-US" sz="2400" dirty="0" smtClean="0">
                <a:solidFill>
                  <a:schemeClr val="bg1"/>
                </a:solidFill>
              </a:rPr>
              <a:t>values </a:t>
            </a:r>
            <a:r>
              <a:rPr lang="en-US" sz="2400" dirty="0">
                <a:solidFill>
                  <a:schemeClr val="bg1"/>
                </a:solidFill>
              </a:rPr>
              <a:t>from all the primary attributes </a:t>
            </a:r>
          </a:p>
          <a:p>
            <a:pPr marL="285750" indent="-285750">
              <a:buFont typeface="Arial" panose="020B0604020202020204" pitchFamily="34" charset="0"/>
              <a:buChar char="•"/>
            </a:pPr>
            <a:r>
              <a:rPr lang="en-US" b="1" dirty="0"/>
              <a:t> </a:t>
            </a:r>
            <a:endParaRPr lang="en-US" dirty="0"/>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7933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5" name="Title 4"/>
          <p:cNvSpPr>
            <a:spLocks noGrp="1"/>
          </p:cNvSpPr>
          <p:nvPr>
            <p:ph type="title"/>
          </p:nvPr>
        </p:nvSpPr>
        <p:spPr>
          <a:xfrm>
            <a:off x="3016156" y="281140"/>
            <a:ext cx="5964072" cy="1323831"/>
          </a:xfrm>
        </p:spPr>
        <p:txBody>
          <a:bodyPr/>
          <a:lstStyle/>
          <a:p>
            <a:r>
              <a:rPr lang="en-US" dirty="0" smtClean="0"/>
              <a:t> Extra Dataframe </a:t>
            </a:r>
            <a:endParaRPr lang="en-US" dirty="0"/>
          </a:p>
        </p:txBody>
      </p:sp>
      <p:pic>
        <p:nvPicPr>
          <p:cNvPr id="6" name="Picture 5"/>
          <p:cNvPicPr/>
          <p:nvPr/>
        </p:nvPicPr>
        <p:blipFill>
          <a:blip r:embed="rId2"/>
          <a:stretch>
            <a:fillRect/>
          </a:stretch>
        </p:blipFill>
        <p:spPr>
          <a:xfrm>
            <a:off x="518678" y="2064956"/>
            <a:ext cx="10628293" cy="1483240"/>
          </a:xfrm>
          <a:prstGeom prst="rect">
            <a:avLst/>
          </a:prstGeom>
        </p:spPr>
      </p:pic>
      <p:sp>
        <p:nvSpPr>
          <p:cNvPr id="7" name="TextBox 6"/>
          <p:cNvSpPr txBox="1"/>
          <p:nvPr/>
        </p:nvSpPr>
        <p:spPr>
          <a:xfrm>
            <a:off x="2097950" y="4008181"/>
            <a:ext cx="7469747" cy="212365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df_t dataframe illustrates the value counts of each type of road, weather and light conditions where the attributes are stacked using stack()</a:t>
            </a:r>
          </a:p>
          <a:p>
            <a:r>
              <a:rPr lang="en-US" sz="2000" b="1" dirty="0"/>
              <a:t> </a:t>
            </a:r>
            <a:endParaRPr lang="en-US" sz="2000" dirty="0"/>
          </a:p>
          <a:p>
            <a:r>
              <a:rPr lang="en-US" sz="2000" b="1" dirty="0"/>
              <a:t> </a:t>
            </a:r>
            <a:endParaRPr lang="en-US" sz="2000" dirty="0"/>
          </a:p>
          <a:p>
            <a:endParaRPr lang="en-US" sz="2000" dirty="0"/>
          </a:p>
        </p:txBody>
      </p:sp>
    </p:spTree>
    <p:extLst>
      <p:ext uri="{BB962C8B-B14F-4D97-AF65-F5344CB8AC3E}">
        <p14:creationId xmlns:p14="http://schemas.microsoft.com/office/powerpoint/2010/main" val="274940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873520" y="249972"/>
            <a:ext cx="8333222" cy="1147969"/>
          </a:xfrm>
        </p:spPr>
        <p:txBody>
          <a:bodyPr/>
          <a:lstStyle/>
          <a:p>
            <a:r>
              <a:rPr lang="en-US" b="0" dirty="0" smtClean="0"/>
              <a:t>Visualizations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518678" y="1774852"/>
            <a:ext cx="4618410" cy="4083888"/>
          </a:xfrm>
        </p:spPr>
        <p:txBody>
          <a:bodyPr/>
          <a:lstStyle/>
          <a:p>
            <a:pPr marL="342900" indent="-342900">
              <a:buFont typeface="Arial" panose="020B0604020202020204" pitchFamily="34" charset="0"/>
              <a:buChar char="•"/>
            </a:pPr>
            <a:r>
              <a:rPr lang="en-US" dirty="0"/>
              <a:t> </a:t>
            </a:r>
            <a:r>
              <a:rPr lang="en-US" dirty="0" smtClean="0"/>
              <a:t>seaborn </a:t>
            </a:r>
            <a:r>
              <a:rPr lang="en-US" dirty="0"/>
              <a:t>class to create this visualization of df_new dataframe which shows the distribution of accidents along with the severity index classifications, based on different road conditions. </a:t>
            </a:r>
            <a:endParaRPr lang="en-US" dirty="0" smtClean="0"/>
          </a:p>
          <a:p>
            <a:pPr marL="342900" indent="-342900">
              <a:buFont typeface="Arial" panose="020B0604020202020204" pitchFamily="34" charset="0"/>
              <a:buChar char="•"/>
            </a:pPr>
            <a:r>
              <a:rPr lang="en-US" dirty="0" smtClean="0"/>
              <a:t>Clear </a:t>
            </a:r>
            <a:r>
              <a:rPr lang="en-US" dirty="0"/>
              <a:t>conditions causes the most number of accidents and the occurrence of injuries is greater than property damage. </a:t>
            </a:r>
          </a:p>
          <a:p>
            <a:pPr>
              <a:buClr>
                <a:schemeClr val="accent2"/>
              </a:buClr>
            </a:pPr>
            <a:endParaRPr lang="en-US" dirty="0"/>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pic>
        <p:nvPicPr>
          <p:cNvPr id="12" name="Picture 11" descr="C:\Users\Mahe\Desktop\weather_cond.png"/>
          <p:cNvPicPr/>
          <p:nvPr/>
        </p:nvPicPr>
        <p:blipFill>
          <a:blip r:embed="rId2">
            <a:extLst>
              <a:ext uri="{28A0092B-C50C-407E-A947-70E740481C1C}">
                <a14:useLocalDpi xmlns:a14="http://schemas.microsoft.com/office/drawing/2010/main" val="0"/>
              </a:ext>
            </a:extLst>
          </a:blip>
          <a:srcRect/>
          <a:stretch>
            <a:fillRect/>
          </a:stretch>
        </p:blipFill>
        <p:spPr bwMode="auto">
          <a:xfrm>
            <a:off x="5695037" y="1985827"/>
            <a:ext cx="5613939" cy="3661938"/>
          </a:xfrm>
          <a:prstGeom prst="rect">
            <a:avLst/>
          </a:prstGeom>
          <a:noFill/>
          <a:ln>
            <a:noFill/>
          </a:ln>
        </p:spPr>
      </p:pic>
    </p:spTree>
    <p:extLst>
      <p:ext uri="{BB962C8B-B14F-4D97-AF65-F5344CB8AC3E}">
        <p14:creationId xmlns:p14="http://schemas.microsoft.com/office/powerpoint/2010/main" val="31004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970477" y="209028"/>
            <a:ext cx="8333222" cy="1147969"/>
          </a:xfrm>
        </p:spPr>
        <p:txBody>
          <a:bodyPr/>
          <a:lstStyle/>
          <a:p>
            <a:r>
              <a:rPr lang="en-US" b="0" dirty="0" smtClean="0"/>
              <a:t>Visualizations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518678" y="1356997"/>
            <a:ext cx="4618410" cy="4083888"/>
          </a:xfrm>
        </p:spPr>
        <p:txBody>
          <a:bodyPr/>
          <a:lstStyle/>
          <a:p>
            <a:r>
              <a:rPr lang="en-US" dirty="0"/>
              <a:t> </a:t>
            </a:r>
          </a:p>
          <a:p>
            <a:pPr marL="342900" indent="-342900">
              <a:buFont typeface="Arial" panose="020B0604020202020204" pitchFamily="34" charset="0"/>
              <a:buChar char="•"/>
            </a:pPr>
            <a:r>
              <a:rPr lang="en-US" dirty="0" smtClean="0"/>
              <a:t>seaborn </a:t>
            </a:r>
            <a:r>
              <a:rPr lang="en-US" dirty="0"/>
              <a:t>class </a:t>
            </a:r>
            <a:r>
              <a:rPr lang="en-US" dirty="0" smtClean="0"/>
              <a:t>is used to </a:t>
            </a:r>
            <a:r>
              <a:rPr lang="en-US" dirty="0"/>
              <a:t>create this visualization of df_new dataframe which shows the distribution of accidents along with the severity index classifications, based on different light conditions. </a:t>
            </a:r>
            <a:endParaRPr lang="en-US" dirty="0" smtClean="0"/>
          </a:p>
          <a:p>
            <a:pPr marL="342900" indent="-342900">
              <a:buFont typeface="Arial" panose="020B0604020202020204" pitchFamily="34" charset="0"/>
              <a:buChar char="•"/>
            </a:pPr>
            <a:r>
              <a:rPr lang="en-US" dirty="0" smtClean="0"/>
              <a:t>Daylight </a:t>
            </a:r>
            <a:r>
              <a:rPr lang="en-US" dirty="0"/>
              <a:t>causes the most number of accidents and the occurrence of injuries is greater than property damage. </a:t>
            </a:r>
          </a:p>
          <a:p>
            <a:pPr>
              <a:buClr>
                <a:schemeClr val="accent2"/>
              </a:buClr>
            </a:pPr>
            <a:endParaRPr lang="en-US" dirty="0"/>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13</a:t>
            </a:fld>
            <a:endParaRPr lang="en-US" dirty="0"/>
          </a:p>
        </p:txBody>
      </p:sp>
      <p:pic>
        <p:nvPicPr>
          <p:cNvPr id="7" name="Chart Placeholder 10" descr="C:\Users\Mahe\Desktop\Lightcond.png"/>
          <p:cNvPicPr>
            <a:picLocks noGrp="1"/>
          </p:cNvPicPr>
          <p:nvPr>
            <p:ph type="chart" sz="quarter" idx="10"/>
          </p:nvPr>
        </p:nvPicPr>
        <p:blipFill>
          <a:blip r:embed="rId2">
            <a:extLst>
              <a:ext uri="{28A0092B-C50C-407E-A947-70E740481C1C}">
                <a14:useLocalDpi xmlns:a14="http://schemas.microsoft.com/office/drawing/2010/main" val="0"/>
              </a:ext>
            </a:extLst>
          </a:blip>
          <a:srcRect/>
          <a:stretch>
            <a:fillRect/>
          </a:stretch>
        </p:blipFill>
        <p:spPr bwMode="auto">
          <a:xfrm>
            <a:off x="5405717" y="1667434"/>
            <a:ext cx="6091517" cy="3939989"/>
          </a:xfrm>
          <a:prstGeom prst="rect">
            <a:avLst/>
          </a:prstGeom>
          <a:noFill/>
          <a:ln>
            <a:noFill/>
          </a:ln>
        </p:spPr>
      </p:pic>
    </p:spTree>
    <p:extLst>
      <p:ext uri="{BB962C8B-B14F-4D97-AF65-F5344CB8AC3E}">
        <p14:creationId xmlns:p14="http://schemas.microsoft.com/office/powerpoint/2010/main" val="105846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846224" y="295129"/>
            <a:ext cx="8333222" cy="1147969"/>
          </a:xfrm>
        </p:spPr>
        <p:txBody>
          <a:bodyPr/>
          <a:lstStyle/>
          <a:p>
            <a:r>
              <a:rPr lang="en-US" b="0" dirty="0" smtClean="0"/>
              <a:t>Visualizations</a:t>
            </a:r>
            <a:endParaRPr lang="en-US" b="0" dirty="0"/>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5" name="Text Placeholder 4"/>
          <p:cNvSpPr>
            <a:spLocks noGrp="1"/>
          </p:cNvSpPr>
          <p:nvPr>
            <p:ph type="body" sz="quarter" idx="19"/>
          </p:nvPr>
        </p:nvSpPr>
        <p:spPr>
          <a:xfrm>
            <a:off x="518678" y="1814729"/>
            <a:ext cx="5225764" cy="4083888"/>
          </a:xfrm>
        </p:spPr>
        <p:txBody>
          <a:bodyPr/>
          <a:lstStyle/>
          <a:p>
            <a:pPr marL="342900" indent="-342900">
              <a:buFont typeface="Arial" panose="020B0604020202020204" pitchFamily="34" charset="0"/>
              <a:buChar char="•"/>
            </a:pPr>
            <a:r>
              <a:rPr lang="en-US" dirty="0"/>
              <a:t>seaborn class to create this visualization of df_new dataframe which shows the distribution of accidents along with the severity index classifications, based on different road conditions. </a:t>
            </a:r>
            <a:endParaRPr lang="en-US" dirty="0" smtClean="0"/>
          </a:p>
          <a:p>
            <a:pPr marL="342900" indent="-342900">
              <a:buFont typeface="Arial" panose="020B0604020202020204" pitchFamily="34" charset="0"/>
              <a:buChar char="•"/>
            </a:pPr>
            <a:r>
              <a:rPr lang="en-US" dirty="0" smtClean="0"/>
              <a:t>Dry </a:t>
            </a:r>
            <a:r>
              <a:rPr lang="en-US" dirty="0"/>
              <a:t>conditions causes the most number of accidents and the occurrence of injuries is greater than property damage. </a:t>
            </a:r>
          </a:p>
          <a:p>
            <a:endParaRPr lang="en-US" dirty="0"/>
          </a:p>
        </p:txBody>
      </p:sp>
      <p:pic>
        <p:nvPicPr>
          <p:cNvPr id="12" name="Picture 11" descr="C:\Users\Mahe\Desktop\road_cond.png"/>
          <p:cNvPicPr/>
          <p:nvPr/>
        </p:nvPicPr>
        <p:blipFill>
          <a:blip r:embed="rId2">
            <a:extLst>
              <a:ext uri="{28A0092B-C50C-407E-A947-70E740481C1C}">
                <a14:useLocalDpi xmlns:a14="http://schemas.microsoft.com/office/drawing/2010/main" val="0"/>
              </a:ext>
            </a:extLst>
          </a:blip>
          <a:srcRect/>
          <a:stretch>
            <a:fillRect/>
          </a:stretch>
        </p:blipFill>
        <p:spPr bwMode="auto">
          <a:xfrm>
            <a:off x="5757579" y="1739063"/>
            <a:ext cx="5389392" cy="3747338"/>
          </a:xfrm>
          <a:prstGeom prst="rect">
            <a:avLst/>
          </a:prstGeom>
          <a:noFill/>
          <a:ln>
            <a:noFill/>
          </a:ln>
        </p:spPr>
      </p:pic>
    </p:spTree>
    <p:extLst>
      <p:ext uri="{BB962C8B-B14F-4D97-AF65-F5344CB8AC3E}">
        <p14:creationId xmlns:p14="http://schemas.microsoft.com/office/powerpoint/2010/main" val="95811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970477" y="362949"/>
            <a:ext cx="8333222" cy="1147969"/>
          </a:xfrm>
        </p:spPr>
        <p:txBody>
          <a:bodyPr/>
          <a:lstStyle/>
          <a:p>
            <a:r>
              <a:rPr lang="en-US" b="0" dirty="0" smtClean="0"/>
              <a:t>Visualizations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518678" y="1510918"/>
            <a:ext cx="4618410" cy="4083888"/>
          </a:xfrm>
        </p:spPr>
        <p:txBody>
          <a:bodyPr/>
          <a:lstStyle/>
          <a:p>
            <a:r>
              <a:rPr lang="en-US" b="1" dirty="0"/>
              <a:t> </a:t>
            </a:r>
            <a:endParaRPr lang="en-US" dirty="0"/>
          </a:p>
          <a:p>
            <a:pPr marL="342900" indent="-342900">
              <a:buFont typeface="Arial" panose="020B0604020202020204" pitchFamily="34" charset="0"/>
              <a:buChar char="•"/>
            </a:pPr>
            <a:r>
              <a:rPr lang="en-US" sz="2800" dirty="0"/>
              <a:t>The next two visualizations for accidents occurring on a particular weekday and at a particular hour of the day, which is carried out using seaborn </a:t>
            </a:r>
            <a:r>
              <a:rPr lang="en-US" sz="2800" dirty="0" smtClean="0"/>
              <a:t>countplot(). </a:t>
            </a:r>
          </a:p>
          <a:p>
            <a:pPr marL="342900" indent="-342900">
              <a:buFont typeface="Arial" panose="020B0604020202020204" pitchFamily="34" charset="0"/>
              <a:buChar char="•"/>
            </a:pPr>
            <a:r>
              <a:rPr lang="en-US" sz="2800" dirty="0" smtClean="0"/>
              <a:t>It </a:t>
            </a:r>
            <a:r>
              <a:rPr lang="en-US" sz="2800" dirty="0"/>
              <a:t>can be seen that 0000 hours have the most number of accidents. </a:t>
            </a:r>
            <a:r>
              <a:rPr lang="en-US" sz="2800" dirty="0" smtClean="0"/>
              <a:t>Similarly</a:t>
            </a:r>
            <a:endParaRPr lang="en-US" sz="2800" dirty="0"/>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262" y="2003002"/>
            <a:ext cx="6230822" cy="3961070"/>
          </a:xfrm>
          <a:prstGeom prst="rect">
            <a:avLst/>
          </a:prstGeom>
        </p:spPr>
      </p:pic>
    </p:spTree>
    <p:extLst>
      <p:ext uri="{BB962C8B-B14F-4D97-AF65-F5344CB8AC3E}">
        <p14:creationId xmlns:p14="http://schemas.microsoft.com/office/powerpoint/2010/main" val="214718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958309" y="408349"/>
            <a:ext cx="8333222" cy="1147969"/>
          </a:xfrm>
        </p:spPr>
        <p:txBody>
          <a:bodyPr/>
          <a:lstStyle/>
          <a:p>
            <a:r>
              <a:rPr lang="en-US" b="0" dirty="0" smtClean="0"/>
              <a:t>Visualizations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711247" y="2272462"/>
            <a:ext cx="4413673" cy="4083888"/>
          </a:xfrm>
        </p:spPr>
        <p:txBody>
          <a:bodyPr/>
          <a:lstStyle/>
          <a:p>
            <a:pPr marL="342900" indent="-342900">
              <a:buClr>
                <a:schemeClr val="accent2"/>
              </a:buClr>
              <a:buFont typeface="Arial" panose="020B0604020202020204" pitchFamily="34" charset="0"/>
              <a:buChar char="•"/>
            </a:pPr>
            <a:r>
              <a:rPr lang="en-US" sz="2800" dirty="0"/>
              <a:t>Friday witnessed the maximum number of incidents. </a:t>
            </a:r>
            <a:endParaRPr lang="en-US" sz="2800" dirty="0" smtClean="0"/>
          </a:p>
          <a:p>
            <a:pPr marL="342900" indent="-342900">
              <a:buClr>
                <a:schemeClr val="accent2"/>
              </a:buClr>
              <a:buFont typeface="Arial" panose="020B0604020202020204" pitchFamily="34" charset="0"/>
              <a:buChar char="•"/>
            </a:pPr>
            <a:r>
              <a:rPr lang="en-US" sz="2800" dirty="0" smtClean="0"/>
              <a:t>Although </a:t>
            </a:r>
            <a:r>
              <a:rPr lang="en-US" sz="2800" dirty="0"/>
              <a:t>the distribution for weekday is not as dramatic as that for accident by hour</a:t>
            </a:r>
          </a:p>
          <a:p>
            <a:pPr>
              <a:buClr>
                <a:schemeClr val="accent2"/>
              </a:buClr>
            </a:pPr>
            <a:endParaRPr lang="en-US" dirty="0"/>
          </a:p>
        </p:txBody>
      </p:sp>
      <p:graphicFrame>
        <p:nvGraphicFramePr>
          <p:cNvPr id="34" name="Chart Placeholder 24" descr="Cylindrical chart">
            <a:extLst>
              <a:ext uri="{FF2B5EF4-FFF2-40B4-BE49-F238E27FC236}">
                <a16:creationId xmlns=""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669275274"/>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542" y="2046554"/>
            <a:ext cx="6109956" cy="3504239"/>
          </a:xfrm>
          <a:prstGeom prst="rect">
            <a:avLst/>
          </a:prstGeom>
        </p:spPr>
      </p:pic>
    </p:spTree>
    <p:extLst>
      <p:ext uri="{BB962C8B-B14F-4D97-AF65-F5344CB8AC3E}">
        <p14:creationId xmlns:p14="http://schemas.microsoft.com/office/powerpoint/2010/main" val="6324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a:xfrm>
            <a:off x="723395" y="326836"/>
            <a:ext cx="8333222" cy="1147969"/>
          </a:xfrm>
        </p:spPr>
        <p:txBody>
          <a:bodyPr/>
          <a:lstStyle/>
          <a:p>
            <a:r>
              <a:rPr lang="en-US" b="0" dirty="0" smtClean="0"/>
              <a:t>Visualizations</a:t>
            </a:r>
            <a:endParaRPr lang="en-US" b="0" dirty="0"/>
          </a:p>
        </p:txBody>
      </p:sp>
      <p:sp>
        <p:nvSpPr>
          <p:cNvPr id="17" name="Text Placeholder 18">
            <a:extLst>
              <a:ext uri="{FF2B5EF4-FFF2-40B4-BE49-F238E27FC236}">
                <a16:creationId xmlns="" xmlns:a16="http://schemas.microsoft.com/office/drawing/2014/main" id="{D7CE36F2-C321-46C5-AFD9-00917224D390}"/>
              </a:ext>
            </a:extLst>
          </p:cNvPr>
          <p:cNvSpPr>
            <a:spLocks noGrp="1"/>
          </p:cNvSpPr>
          <p:nvPr>
            <p:ph type="body" sz="quarter" idx="16"/>
          </p:nvPr>
        </p:nvSpPr>
        <p:spPr>
          <a:xfrm>
            <a:off x="565517" y="1874795"/>
            <a:ext cx="3769119" cy="3723102"/>
          </a:xfrm>
        </p:spPr>
        <p:txBody>
          <a:bodyPr/>
          <a:lstStyle/>
          <a:p>
            <a:pPr marL="342900" indent="-342900">
              <a:buFont typeface="Arial" panose="020B0604020202020204" pitchFamily="34" charset="0"/>
              <a:buChar char="•"/>
            </a:pPr>
            <a:r>
              <a:rPr lang="en-US" sz="2400" spc="0" dirty="0" smtClean="0">
                <a:ln w="0"/>
              </a:rPr>
              <a:t>Most accident prone streets and blocks in Seattle</a:t>
            </a:r>
          </a:p>
          <a:p>
            <a:pPr marL="342900" indent="-342900">
              <a:buFont typeface="Arial" panose="020B0604020202020204" pitchFamily="34" charset="0"/>
              <a:buChar char="•"/>
            </a:pPr>
            <a:r>
              <a:rPr lang="en-US" sz="2400" spc="0" dirty="0" smtClean="0">
                <a:ln w="0"/>
              </a:rPr>
              <a:t>Sns.barplot is used to plot the following graph</a:t>
            </a:r>
          </a:p>
          <a:p>
            <a:pPr marL="342900" indent="-342900">
              <a:buFont typeface="Arial" panose="020B0604020202020204" pitchFamily="34" charset="0"/>
              <a:buChar char="•"/>
            </a:pPr>
            <a:r>
              <a:rPr lang="en-US" sz="2400" spc="0" dirty="0" smtClean="0">
                <a:ln w="0"/>
              </a:rPr>
              <a:t>The most accident prone street has witnessed 252 accidents </a:t>
            </a:r>
            <a:endParaRPr lang="en-US" sz="2400" spc="0" dirty="0">
              <a:ln w="0"/>
            </a:endParaRPr>
          </a:p>
        </p:txBody>
      </p:sp>
      <p:graphicFrame>
        <p:nvGraphicFramePr>
          <p:cNvPr id="34" name="Chart Placeholder 24" descr="Cylindrical chart">
            <a:extLst>
              <a:ext uri="{FF2B5EF4-FFF2-40B4-BE49-F238E27FC236}">
                <a16:creationId xmlns=""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669275274"/>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693" y="460843"/>
            <a:ext cx="6670221" cy="6078069"/>
          </a:xfrm>
          <a:prstGeom prst="rect">
            <a:avLst/>
          </a:prstGeom>
        </p:spPr>
      </p:pic>
    </p:spTree>
    <p:extLst>
      <p:ext uri="{BB962C8B-B14F-4D97-AF65-F5344CB8AC3E}">
        <p14:creationId xmlns:p14="http://schemas.microsoft.com/office/powerpoint/2010/main" val="581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p:txBody>
          <a:bodyPr/>
          <a:lstStyle/>
          <a:p>
            <a:r>
              <a:rPr lang="en-US" b="0" dirty="0" smtClean="0"/>
              <a:t>Visualizations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518678" y="1575883"/>
            <a:ext cx="3934652" cy="4618856"/>
          </a:xfrm>
        </p:spPr>
        <p:txBody>
          <a:bodyPr/>
          <a:lstStyle/>
          <a:p>
            <a:pPr marL="342900" indent="-342900">
              <a:buClr>
                <a:schemeClr val="accent2"/>
              </a:buClr>
              <a:buFont typeface="Arial" panose="020B0604020202020204" pitchFamily="34" charset="0"/>
              <a:buChar char="•"/>
            </a:pPr>
            <a:r>
              <a:rPr lang="en-US" dirty="0"/>
              <a:t>Using Folium and Features a map visualization is created to plot all the accidents in various colors and a pop up marker to indicate the severity of each incident. </a:t>
            </a:r>
            <a:endParaRPr lang="en-US" dirty="0" smtClean="0"/>
          </a:p>
          <a:p>
            <a:pPr marL="342900" indent="-342900">
              <a:buClr>
                <a:schemeClr val="accent2"/>
              </a:buClr>
              <a:buFont typeface="Arial" panose="020B0604020202020204" pitchFamily="34" charset="0"/>
              <a:buChar char="•"/>
            </a:pPr>
            <a:r>
              <a:rPr lang="en-US" dirty="0" smtClean="0"/>
              <a:t>Further analysis could be: all </a:t>
            </a:r>
            <a:r>
              <a:rPr lang="en-US" dirty="0"/>
              <a:t>the incidents in the past year can be plotted and a grouping can be done for accidents occurring in a particular region.</a:t>
            </a:r>
          </a:p>
          <a:p>
            <a:pPr>
              <a:buClr>
                <a:schemeClr val="accent2"/>
              </a:buClr>
            </a:pPr>
            <a:endParaRPr lang="en-US" dirty="0"/>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pic>
        <p:nvPicPr>
          <p:cNvPr id="9" name="Picture 8"/>
          <p:cNvPicPr/>
          <p:nvPr/>
        </p:nvPicPr>
        <p:blipFill>
          <a:blip r:embed="rId2"/>
          <a:stretch>
            <a:fillRect/>
          </a:stretch>
        </p:blipFill>
        <p:spPr>
          <a:xfrm>
            <a:off x="4827900" y="1715460"/>
            <a:ext cx="6840359" cy="3938365"/>
          </a:xfrm>
          <a:prstGeom prst="rect">
            <a:avLst/>
          </a:prstGeom>
        </p:spPr>
      </p:pic>
    </p:spTree>
    <p:extLst>
      <p:ext uri="{BB962C8B-B14F-4D97-AF65-F5344CB8AC3E}">
        <p14:creationId xmlns:p14="http://schemas.microsoft.com/office/powerpoint/2010/main" val="4210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520493" y="57144"/>
            <a:ext cx="8333222" cy="761818"/>
          </a:xfrm>
        </p:spPr>
        <p:txBody>
          <a:bodyPr/>
          <a:lstStyle/>
          <a:p>
            <a:pPr algn="ctr"/>
            <a:r>
              <a:rPr lang="en-US" dirty="0"/>
              <a:t>Predictive Modelling</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19</a:t>
            </a:fld>
            <a:endParaRPr lang="en-US" dirty="0"/>
          </a:p>
        </p:txBody>
      </p:sp>
      <p:pic>
        <p:nvPicPr>
          <p:cNvPr id="8" name="Picture 7"/>
          <p:cNvPicPr/>
          <p:nvPr/>
        </p:nvPicPr>
        <p:blipFill>
          <a:blip r:embed="rId2"/>
          <a:stretch>
            <a:fillRect/>
          </a:stretch>
        </p:blipFill>
        <p:spPr>
          <a:xfrm>
            <a:off x="1984577" y="3776113"/>
            <a:ext cx="2220214" cy="653973"/>
          </a:xfrm>
          <a:prstGeom prst="rect">
            <a:avLst/>
          </a:prstGeom>
        </p:spPr>
      </p:pic>
      <p:pic>
        <p:nvPicPr>
          <p:cNvPr id="9" name="Picture 8"/>
          <p:cNvPicPr/>
          <p:nvPr/>
        </p:nvPicPr>
        <p:blipFill>
          <a:blip r:embed="rId3"/>
          <a:stretch>
            <a:fillRect/>
          </a:stretch>
        </p:blipFill>
        <p:spPr>
          <a:xfrm>
            <a:off x="6345512" y="3776113"/>
            <a:ext cx="2355532" cy="653973"/>
          </a:xfrm>
          <a:prstGeom prst="rect">
            <a:avLst/>
          </a:prstGeom>
        </p:spPr>
      </p:pic>
      <p:sp>
        <p:nvSpPr>
          <p:cNvPr id="6" name="TextBox 5"/>
          <p:cNvSpPr txBox="1"/>
          <p:nvPr/>
        </p:nvSpPr>
        <p:spPr>
          <a:xfrm>
            <a:off x="1446663" y="4778841"/>
            <a:ext cx="7687485" cy="1631216"/>
          </a:xfrm>
          <a:prstGeom prst="rect">
            <a:avLst/>
          </a:prstGeom>
          <a:noFill/>
        </p:spPr>
        <p:txBody>
          <a:bodyPr wrap="square" rtlCol="0">
            <a:spAutoFit/>
          </a:bodyPr>
          <a:lstStyle/>
          <a:p>
            <a:r>
              <a:rPr lang="en-US" sz="2000" dirty="0">
                <a:solidFill>
                  <a:schemeClr val="bg1"/>
                </a:solidFill>
              </a:rPr>
              <a:t>Down-sampling is the best way to proceed with balancing the dataset and this is achieved by importing resample from scikit learn library and writing few lines of code to down-sample the category with more number of instances such that both the categories now have equal number of records. </a:t>
            </a:r>
            <a:endParaRPr lang="en-US" sz="2000" dirty="0">
              <a:solidFill>
                <a:schemeClr val="bg1"/>
              </a:solidFill>
            </a:endParaRPr>
          </a:p>
        </p:txBody>
      </p:sp>
      <p:sp>
        <p:nvSpPr>
          <p:cNvPr id="7" name="TextBox 6"/>
          <p:cNvSpPr txBox="1"/>
          <p:nvPr/>
        </p:nvSpPr>
        <p:spPr>
          <a:xfrm>
            <a:off x="662160" y="1008791"/>
            <a:ext cx="1048481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To apply supervised machine learning algorithm for classification all the data must be numerical. </a:t>
            </a:r>
            <a:endParaRPr lang="en-US" sz="2000" dirty="0" smtClean="0">
              <a:solidFill>
                <a:schemeClr val="bg1"/>
              </a:solidFill>
            </a:endParaRPr>
          </a:p>
          <a:p>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label encoding is implemented  </a:t>
            </a:r>
            <a:r>
              <a:rPr lang="en-US" sz="2000" dirty="0">
                <a:solidFill>
                  <a:schemeClr val="bg1"/>
                </a:solidFill>
              </a:rPr>
              <a:t>which labels each category within the attribute with a number. </a:t>
            </a:r>
            <a:endParaRPr lang="en-US" sz="2000" dirty="0" smtClean="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drop </a:t>
            </a:r>
            <a:r>
              <a:rPr lang="en-US" sz="2000" dirty="0">
                <a:solidFill>
                  <a:schemeClr val="bg1"/>
                </a:solidFill>
              </a:rPr>
              <a:t>the categorical attributes as we have already created the new attributes from label encoding and these old columns are not required for </a:t>
            </a:r>
            <a:r>
              <a:rPr lang="en-US" sz="2000" dirty="0" smtClean="0">
                <a:solidFill>
                  <a:schemeClr val="bg1"/>
                </a:solidFill>
              </a:rPr>
              <a:t>modelling</a:t>
            </a:r>
            <a:endParaRPr lang="en-US" sz="2000" dirty="0">
              <a:solidFill>
                <a:schemeClr val="bg1"/>
              </a:solidFill>
            </a:endParaRP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data </a:t>
            </a:r>
            <a:r>
              <a:rPr lang="en-US" sz="2000" dirty="0">
                <a:solidFill>
                  <a:schemeClr val="bg1"/>
                </a:solidFill>
              </a:rPr>
              <a:t>imbalance must be ruled out in order to create an unbiased model. </a:t>
            </a:r>
            <a:endParaRPr lang="en-US" sz="2000" dirty="0">
              <a:solidFill>
                <a:schemeClr val="bg1"/>
              </a:solidFill>
            </a:endParaRPr>
          </a:p>
        </p:txBody>
      </p:sp>
      <p:cxnSp>
        <p:nvCxnSpPr>
          <p:cNvPr id="11" name="Straight Arrow Connector 10"/>
          <p:cNvCxnSpPr/>
          <p:nvPr/>
        </p:nvCxnSpPr>
        <p:spPr>
          <a:xfrm>
            <a:off x="4673590" y="3981006"/>
            <a:ext cx="1331425" cy="0"/>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7370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 xmlns:a16="http://schemas.microsoft.com/office/drawing/2014/main" id="{1ABD613F-111C-41D6-9F8E-8B2C42A5E047}"/>
              </a:ext>
            </a:extLst>
          </p:cNvPr>
          <p:cNvSpPr>
            <a:spLocks noGrp="1"/>
          </p:cNvSpPr>
          <p:nvPr>
            <p:ph type="title"/>
          </p:nvPr>
        </p:nvSpPr>
        <p:spPr>
          <a:xfrm>
            <a:off x="338528" y="93509"/>
            <a:ext cx="7342622" cy="1215566"/>
          </a:xfrm>
        </p:spPr>
        <p:txBody>
          <a:bodyPr/>
          <a:lstStyle/>
          <a:p>
            <a:r>
              <a:rPr lang="en-US" b="0" dirty="0" smtClean="0"/>
              <a:t>Introduction</a:t>
            </a:r>
            <a:endParaRPr lang="en-US" b="0" dirty="0"/>
          </a:p>
        </p:txBody>
      </p:sp>
      <p:sp>
        <p:nvSpPr>
          <p:cNvPr id="42" name="Content Placeholder 6">
            <a:extLst>
              <a:ext uri="{FF2B5EF4-FFF2-40B4-BE49-F238E27FC236}">
                <a16:creationId xmlns="" xmlns:a16="http://schemas.microsoft.com/office/drawing/2014/main" id="{55EACD59-7C51-4810-94C6-BCB4D12346DC}"/>
              </a:ext>
            </a:extLst>
          </p:cNvPr>
          <p:cNvSpPr>
            <a:spLocks noGrp="1"/>
          </p:cNvSpPr>
          <p:nvPr>
            <p:ph idx="1"/>
          </p:nvPr>
        </p:nvSpPr>
        <p:spPr>
          <a:xfrm>
            <a:off x="241150" y="1906690"/>
            <a:ext cx="5039187" cy="4720759"/>
          </a:xfrm>
        </p:spPr>
        <p:txBody>
          <a:bodyPr>
            <a:normAutofit fontScale="92500" lnSpcReduction="10000"/>
          </a:bodyPr>
          <a:lstStyle/>
          <a:p>
            <a:r>
              <a:rPr lang="en-US" dirty="0" smtClean="0"/>
              <a:t>You </a:t>
            </a:r>
            <a:r>
              <a:rPr lang="en-US" dirty="0"/>
              <a:t>are driving to another city for work or to visit some friends. It is rainy and windy, and on the way, you come across a terrible traffic jam on the other side of the highway. </a:t>
            </a:r>
            <a:endParaRPr lang="en-US" dirty="0" smtClean="0"/>
          </a:p>
          <a:p>
            <a:r>
              <a:rPr lang="en-US" dirty="0" smtClean="0"/>
              <a:t>It </a:t>
            </a:r>
            <a:r>
              <a:rPr lang="en-US" dirty="0"/>
              <a:t>is an accident and there's a helicopter transporting the ones involved in the crash to the nearest hospital. </a:t>
            </a:r>
            <a:endParaRPr lang="en-US" dirty="0" smtClean="0"/>
          </a:p>
          <a:p>
            <a:r>
              <a:rPr lang="en-US" dirty="0" smtClean="0"/>
              <a:t>Now</a:t>
            </a:r>
            <a:r>
              <a:rPr lang="en-US" dirty="0"/>
              <a:t>, wouldn't it be great if there is something in place that could warn you, given the weather and the road conditions about the possibility of you getting into a car accident and how severe it would be, so that you would drive more carefully or even change your travel if you are able to. </a:t>
            </a:r>
          </a:p>
          <a:p>
            <a:pPr marL="0" lvl="0" indent="0">
              <a:buNone/>
            </a:pPr>
            <a:endParaRPr lang="en-US" dirty="0"/>
          </a:p>
        </p:txBody>
      </p:sp>
      <p:pic>
        <p:nvPicPr>
          <p:cNvPr id="59" name="Picture Placeholder 58" title="Buildings">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a:t>
            </a:fld>
            <a:endParaRPr lang="en-US" dirty="0"/>
          </a:p>
        </p:txBody>
      </p:sp>
      <p:sp>
        <p:nvSpPr>
          <p:cNvPr id="2" name="Text Placeholder 1"/>
          <p:cNvSpPr>
            <a:spLocks noGrp="1"/>
          </p:cNvSpPr>
          <p:nvPr>
            <p:ph type="body" sz="quarter" idx="13"/>
          </p:nvPr>
        </p:nvSpPr>
        <p:spPr>
          <a:xfrm>
            <a:off x="338529" y="1403101"/>
            <a:ext cx="7342621" cy="608895"/>
          </a:xfrm>
        </p:spPr>
        <p:txBody>
          <a:bodyPr/>
          <a:lstStyle/>
          <a:p>
            <a:r>
              <a:rPr lang="en-US" dirty="0" smtClean="0"/>
              <a:t>Problem statement</a:t>
            </a:r>
            <a:endParaRPr lang="en-US" dirty="0"/>
          </a:p>
        </p:txBody>
      </p:sp>
    </p:spTree>
    <p:extLst>
      <p:ext uri="{BB962C8B-B14F-4D97-AF65-F5344CB8AC3E}">
        <p14:creationId xmlns:p14="http://schemas.microsoft.com/office/powerpoint/2010/main" val="3205466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520493" y="57144"/>
            <a:ext cx="8333222" cy="761818"/>
          </a:xfrm>
        </p:spPr>
        <p:txBody>
          <a:bodyPr/>
          <a:lstStyle/>
          <a:p>
            <a:pPr algn="ctr"/>
            <a:r>
              <a:rPr lang="en-US" dirty="0"/>
              <a:t>Predictive Modelling</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7" name="TextBox 6"/>
          <p:cNvSpPr txBox="1"/>
          <p:nvPr/>
        </p:nvSpPr>
        <p:spPr>
          <a:xfrm>
            <a:off x="972809" y="1162794"/>
            <a:ext cx="1017416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All the required libraries and packages are imported and after normalizing the data using StandardScalar(), this data is split into test and training set with 80% of the dataset being used to train the model</a:t>
            </a:r>
            <a:r>
              <a:rPr lang="en-US" sz="2000" dirty="0" smtClean="0">
                <a:solidFill>
                  <a:schemeClr val="bg1"/>
                </a:solidFill>
              </a:rPr>
              <a:t>.</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Starting with the KNN first, using a loop and calculating accuracy for each k value from 1 to 20, I obtained maximum accuracy for the test set for a k value of 14. </a:t>
            </a:r>
            <a:endParaRPr lang="en-US" sz="2000" dirty="0" smtClean="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smtClean="0">
                <a:solidFill>
                  <a:schemeClr val="bg1"/>
                </a:solidFill>
              </a:rPr>
              <a:t>Using this value and building the predictor model using KNeighboursClassifier</a:t>
            </a:r>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p:txBody>
      </p:sp>
      <p:pic>
        <p:nvPicPr>
          <p:cNvPr id="10" name="Picture 9"/>
          <p:cNvPicPr/>
          <p:nvPr/>
        </p:nvPicPr>
        <p:blipFill>
          <a:blip r:embed="rId2"/>
          <a:stretch>
            <a:fillRect/>
          </a:stretch>
        </p:blipFill>
        <p:spPr>
          <a:xfrm>
            <a:off x="2018163" y="4025116"/>
            <a:ext cx="6835552" cy="2169963"/>
          </a:xfrm>
          <a:prstGeom prst="rect">
            <a:avLst/>
          </a:prstGeom>
        </p:spPr>
      </p:pic>
    </p:spTree>
    <p:extLst>
      <p:ext uri="{BB962C8B-B14F-4D97-AF65-F5344CB8AC3E}">
        <p14:creationId xmlns:p14="http://schemas.microsoft.com/office/powerpoint/2010/main" val="152170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816988" y="152678"/>
            <a:ext cx="8333222" cy="761818"/>
          </a:xfrm>
        </p:spPr>
        <p:txBody>
          <a:bodyPr/>
          <a:lstStyle/>
          <a:p>
            <a:pPr algn="ctr"/>
            <a:r>
              <a:rPr lang="en-US" dirty="0"/>
              <a:t>Predictive Modelling</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7" name="TextBox 6"/>
          <p:cNvSpPr txBox="1"/>
          <p:nvPr/>
        </p:nvSpPr>
        <p:spPr>
          <a:xfrm>
            <a:off x="662160" y="1119213"/>
            <a:ext cx="10484811" cy="289310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a:t>
            </a:r>
            <a:r>
              <a:rPr lang="en-US" dirty="0" smtClean="0">
                <a:solidFill>
                  <a:schemeClr val="bg1"/>
                </a:solidFill>
              </a:rPr>
              <a:t>ecision tree, with </a:t>
            </a:r>
            <a:r>
              <a:rPr lang="en-US" dirty="0">
                <a:solidFill>
                  <a:schemeClr val="bg1"/>
                </a:solidFill>
              </a:rPr>
              <a:t>a test size of 30% and </a:t>
            </a:r>
            <a:r>
              <a:rPr lang="en-US" dirty="0" smtClean="0">
                <a:solidFill>
                  <a:schemeClr val="bg1"/>
                </a:solidFill>
              </a:rPr>
              <a:t>random state </a:t>
            </a:r>
            <a:r>
              <a:rPr lang="en-US" dirty="0">
                <a:solidFill>
                  <a:schemeClr val="bg1"/>
                </a:solidFill>
              </a:rPr>
              <a:t>of 3 </a:t>
            </a:r>
            <a:r>
              <a:rPr lang="en-US" dirty="0" smtClean="0">
                <a:solidFill>
                  <a:schemeClr val="bg1"/>
                </a:solidFill>
              </a:rPr>
              <a:t>is used to </a:t>
            </a:r>
            <a:r>
              <a:rPr lang="en-US" dirty="0">
                <a:solidFill>
                  <a:schemeClr val="bg1"/>
                </a:solidFill>
              </a:rPr>
              <a:t>split the preprocessed data.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The </a:t>
            </a:r>
            <a:r>
              <a:rPr lang="en-US" dirty="0">
                <a:solidFill>
                  <a:schemeClr val="bg1"/>
                </a:solidFill>
              </a:rPr>
              <a:t>classifier is defined with a max depth 7, after calculating trail accuracies with other values ranging between 1 and 20.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Fitting the </a:t>
            </a:r>
            <a:r>
              <a:rPr lang="en-US" dirty="0">
                <a:solidFill>
                  <a:schemeClr val="bg1"/>
                </a:solidFill>
              </a:rPr>
              <a:t>classifier using the training set before predicting target attribute using the test set.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F1 </a:t>
            </a:r>
            <a:r>
              <a:rPr lang="en-US" dirty="0">
                <a:solidFill>
                  <a:schemeClr val="bg1"/>
                </a:solidFill>
              </a:rPr>
              <a:t>score and Jaccard score for this model is also evaluated.   </a:t>
            </a:r>
          </a:p>
          <a:p>
            <a:r>
              <a:rPr lang="en-US" dirty="0">
                <a:solidFill>
                  <a:schemeClr val="bg1"/>
                </a:solidFill>
              </a:rPr>
              <a:t> </a:t>
            </a:r>
          </a:p>
          <a:p>
            <a:pPr marL="285750" indent="-285750">
              <a:buFont typeface="Arial" panose="020B0604020202020204" pitchFamily="34" charset="0"/>
              <a:buChar char="•"/>
            </a:pPr>
            <a:endParaRPr lang="en-US" sz="2000" dirty="0">
              <a:solidFill>
                <a:schemeClr val="bg1"/>
              </a:solidFill>
            </a:endParaRPr>
          </a:p>
        </p:txBody>
      </p:sp>
      <p:pic>
        <p:nvPicPr>
          <p:cNvPr id="10" name="Picture 9"/>
          <p:cNvPicPr/>
          <p:nvPr/>
        </p:nvPicPr>
        <p:blipFill>
          <a:blip r:embed="rId2"/>
          <a:stretch>
            <a:fillRect/>
          </a:stretch>
        </p:blipFill>
        <p:spPr>
          <a:xfrm>
            <a:off x="2368240" y="3599223"/>
            <a:ext cx="6212520" cy="2884969"/>
          </a:xfrm>
          <a:prstGeom prst="rect">
            <a:avLst/>
          </a:prstGeom>
        </p:spPr>
      </p:pic>
    </p:spTree>
    <p:extLst>
      <p:ext uri="{BB962C8B-B14F-4D97-AF65-F5344CB8AC3E}">
        <p14:creationId xmlns:p14="http://schemas.microsoft.com/office/powerpoint/2010/main" val="1062933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1216529" y="490212"/>
            <a:ext cx="8333222" cy="761818"/>
          </a:xfrm>
        </p:spPr>
        <p:txBody>
          <a:bodyPr/>
          <a:lstStyle/>
          <a:p>
            <a:pPr algn="ctr"/>
            <a:r>
              <a:rPr lang="en-US" dirty="0"/>
              <a:t>Predictive Modelling</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
        <p:nvSpPr>
          <p:cNvPr id="7" name="TextBox 6"/>
          <p:cNvSpPr txBox="1"/>
          <p:nvPr/>
        </p:nvSpPr>
        <p:spPr>
          <a:xfrm>
            <a:off x="853228" y="1626737"/>
            <a:ext cx="10484811" cy="298543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Lastly using Logistic Regression to create a predictor model, I tried implementing various solvers like newton-cg, </a:t>
            </a:r>
            <a:r>
              <a:rPr lang="en-US" sz="2400" dirty="0" smtClean="0">
                <a:solidFill>
                  <a:schemeClr val="bg1"/>
                </a:solidFill>
              </a:rPr>
              <a:t>liblinear</a:t>
            </a:r>
            <a:r>
              <a:rPr lang="en-US" sz="2400" dirty="0">
                <a:solidFill>
                  <a:schemeClr val="bg1"/>
                </a:solidFill>
              </a:rPr>
              <a:t> </a:t>
            </a:r>
            <a:r>
              <a:rPr lang="en-US" sz="2400" dirty="0" smtClean="0">
                <a:solidFill>
                  <a:schemeClr val="bg1"/>
                </a:solidFill>
              </a:rPr>
              <a:t>and </a:t>
            </a:r>
            <a:r>
              <a:rPr lang="en-US" sz="2400" dirty="0">
                <a:solidFill>
                  <a:schemeClr val="bg1"/>
                </a:solidFill>
              </a:rPr>
              <a:t>saga but all the solvers had similar accuracy for a C value of 0.01. </a:t>
            </a:r>
            <a:endParaRPr lang="en-US" sz="2400" dirty="0" smtClean="0">
              <a:solidFill>
                <a:schemeClr val="bg1"/>
              </a:solidFill>
            </a:endParaRP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The </a:t>
            </a:r>
            <a:r>
              <a:rPr lang="en-US" sz="2400" dirty="0">
                <a:solidFill>
                  <a:schemeClr val="bg1"/>
                </a:solidFill>
              </a:rPr>
              <a:t>probability for the predicted values is also calculated along with the metric evaluation.</a:t>
            </a:r>
          </a:p>
          <a:p>
            <a:r>
              <a:rPr lang="en-US" sz="2400" dirty="0"/>
              <a:t> </a:t>
            </a:r>
          </a:p>
          <a:p>
            <a:pPr marL="285750" indent="-285750">
              <a:buFont typeface="Arial" panose="020B0604020202020204" pitchFamily="34" charset="0"/>
              <a:buChar char="•"/>
            </a:pPr>
            <a:endParaRPr lang="en-US" sz="2000" dirty="0">
              <a:solidFill>
                <a:schemeClr val="bg1"/>
              </a:solidFill>
            </a:endParaRPr>
          </a:p>
        </p:txBody>
      </p:sp>
      <p:pic>
        <p:nvPicPr>
          <p:cNvPr id="10" name="Picture 9"/>
          <p:cNvPicPr/>
          <p:nvPr/>
        </p:nvPicPr>
        <p:blipFill>
          <a:blip r:embed="rId2"/>
          <a:stretch>
            <a:fillRect/>
          </a:stretch>
        </p:blipFill>
        <p:spPr>
          <a:xfrm>
            <a:off x="2918063" y="4275078"/>
            <a:ext cx="5134116" cy="1580050"/>
          </a:xfrm>
          <a:prstGeom prst="rect">
            <a:avLst/>
          </a:prstGeom>
        </p:spPr>
      </p:pic>
    </p:spTree>
    <p:extLst>
      <p:ext uri="{BB962C8B-B14F-4D97-AF65-F5344CB8AC3E}">
        <p14:creationId xmlns:p14="http://schemas.microsoft.com/office/powerpoint/2010/main" val="56879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744384" y="101322"/>
            <a:ext cx="8333222" cy="761818"/>
          </a:xfrm>
        </p:spPr>
        <p:txBody>
          <a:bodyPr/>
          <a:lstStyle/>
          <a:p>
            <a:pPr algn="ctr"/>
            <a:r>
              <a:rPr lang="en-US" dirty="0" smtClean="0"/>
              <a:t>Results and Evaluation</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a:xfrm>
            <a:off x="329425" y="1107122"/>
            <a:ext cx="7368596" cy="608895"/>
          </a:xfrm>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23</a:t>
            </a:fld>
            <a:endParaRPr lang="en-US" dirty="0"/>
          </a:p>
        </p:txBody>
      </p:sp>
      <p:pic>
        <p:nvPicPr>
          <p:cNvPr id="10" name="Picture 9"/>
          <p:cNvPicPr/>
          <p:nvPr/>
        </p:nvPicPr>
        <p:blipFill>
          <a:blip r:embed="rId2"/>
          <a:stretch>
            <a:fillRect/>
          </a:stretch>
        </p:blipFill>
        <p:spPr>
          <a:xfrm>
            <a:off x="3108738" y="1249643"/>
            <a:ext cx="4480100" cy="1624887"/>
          </a:xfrm>
          <a:prstGeom prst="rect">
            <a:avLst/>
          </a:prstGeom>
        </p:spPr>
      </p:pic>
      <p:sp>
        <p:nvSpPr>
          <p:cNvPr id="2" name="TextBox 1"/>
          <p:cNvSpPr txBox="1"/>
          <p:nvPr/>
        </p:nvSpPr>
        <p:spPr>
          <a:xfrm>
            <a:off x="647327" y="3133799"/>
            <a:ext cx="10869757"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D</a:t>
            </a:r>
            <a:r>
              <a:rPr lang="en-US" sz="2000" dirty="0" smtClean="0">
                <a:solidFill>
                  <a:schemeClr val="bg1"/>
                </a:solidFill>
              </a:rPr>
              <a:t>ecision </a:t>
            </a:r>
            <a:r>
              <a:rPr lang="en-US" sz="2000" dirty="0">
                <a:solidFill>
                  <a:schemeClr val="bg1"/>
                </a:solidFill>
              </a:rPr>
              <a:t>tree would be the best machine learning algorithm for this particular model as indicated by the highest F1 score and Jaccard score of 0.5321. </a:t>
            </a:r>
            <a:endParaRPr lang="en-US" sz="2000" dirty="0" smtClean="0">
              <a:solidFill>
                <a:schemeClr val="bg1"/>
              </a:solidFill>
            </a:endParaRP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dirty="0">
                <a:solidFill>
                  <a:schemeClr val="bg1"/>
                </a:solidFill>
              </a:rPr>
              <a:t>A</a:t>
            </a:r>
            <a:r>
              <a:rPr lang="en-US" sz="2000" dirty="0" smtClean="0">
                <a:solidFill>
                  <a:schemeClr val="bg1"/>
                </a:solidFill>
              </a:rPr>
              <a:t> </a:t>
            </a:r>
            <a:r>
              <a:rPr lang="en-US" sz="2000" dirty="0">
                <a:solidFill>
                  <a:schemeClr val="bg1"/>
                </a:solidFill>
              </a:rPr>
              <a:t>score of 0.5321 shows a decent balance between recall and precision. </a:t>
            </a:r>
            <a:endParaRPr lang="en-US" sz="2000" dirty="0" smtClean="0">
              <a:solidFill>
                <a:schemeClr val="bg1"/>
              </a:solidFill>
            </a:endParaRP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It </a:t>
            </a:r>
            <a:r>
              <a:rPr lang="en-US" sz="2000" dirty="0">
                <a:solidFill>
                  <a:schemeClr val="bg1"/>
                </a:solidFill>
              </a:rPr>
              <a:t>also indicates that road, weather and light conditions together with location and time of day can be used to predict severity of accident with an accuracy of 0.5321. </a:t>
            </a:r>
            <a:endParaRPr lang="en-US" sz="2000" dirty="0" smtClean="0">
              <a:solidFill>
                <a:schemeClr val="bg1"/>
              </a:solidFill>
            </a:endParaRPr>
          </a:p>
          <a:p>
            <a:pPr marL="285750" indent="-285750">
              <a:buFont typeface="Arial" panose="020B0604020202020204" pitchFamily="34" charset="0"/>
              <a:buChar char="•"/>
            </a:pPr>
            <a:endParaRPr lang="en-US" sz="2000" dirty="0" smtClean="0">
              <a:solidFill>
                <a:schemeClr val="bg1"/>
              </a:solidFill>
            </a:endParaRPr>
          </a:p>
          <a:p>
            <a:pPr marL="285750" indent="-285750">
              <a:buFont typeface="Arial" panose="020B0604020202020204" pitchFamily="34" charset="0"/>
              <a:buChar char="•"/>
            </a:pPr>
            <a:r>
              <a:rPr lang="en-US" sz="2000" dirty="0" smtClean="0">
                <a:solidFill>
                  <a:schemeClr val="bg1"/>
                </a:solidFill>
              </a:rPr>
              <a:t>Although</a:t>
            </a:r>
            <a:r>
              <a:rPr lang="en-US" sz="2000" dirty="0">
                <a:solidFill>
                  <a:schemeClr val="bg1"/>
                </a:solidFill>
              </a:rPr>
              <a:t>, Logistic Regression can also be used as it would work well with binary classification which is the case with our dataset. (As it contains just two categories, injury and property damage)</a:t>
            </a:r>
          </a:p>
          <a:p>
            <a:r>
              <a:rPr lang="en-US" sz="2000" dirty="0"/>
              <a:t> </a:t>
            </a:r>
          </a:p>
          <a:p>
            <a:endParaRPr lang="en-US" dirty="0"/>
          </a:p>
        </p:txBody>
      </p:sp>
    </p:spTree>
    <p:extLst>
      <p:ext uri="{BB962C8B-B14F-4D97-AF65-F5344CB8AC3E}">
        <p14:creationId xmlns:p14="http://schemas.microsoft.com/office/powerpoint/2010/main" val="230152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1312063" y="939986"/>
            <a:ext cx="8333222" cy="761818"/>
          </a:xfrm>
        </p:spPr>
        <p:txBody>
          <a:bodyPr/>
          <a:lstStyle/>
          <a:p>
            <a:pPr algn="ctr"/>
            <a:r>
              <a:rPr lang="en-US" b="0" dirty="0" smtClean="0"/>
              <a:t>Conclusion</a:t>
            </a:r>
            <a:endParaRPr lang="en-US" b="0" dirty="0"/>
          </a:p>
        </p:txBody>
      </p:sp>
      <p:sp>
        <p:nvSpPr>
          <p:cNvPr id="12" name="Text Placeholder 18">
            <a:extLst>
              <a:ext uri="{FF2B5EF4-FFF2-40B4-BE49-F238E27FC236}">
                <a16:creationId xmlns="" xmlns:a16="http://schemas.microsoft.com/office/drawing/2014/main" id="{FAA9D8EA-A7CA-4ED0-94D3-29382CDEBB32}"/>
              </a:ext>
            </a:extLst>
          </p:cNvPr>
          <p:cNvSpPr>
            <a:spLocks noGrp="1"/>
          </p:cNvSpPr>
          <p:nvPr>
            <p:ph type="body" sz="quarter" idx="16"/>
          </p:nvPr>
        </p:nvSpPr>
        <p:spPr/>
        <p:txBody>
          <a:bodyPr/>
          <a:lstStyle/>
          <a:p>
            <a:r>
              <a:rPr lang="en-US" dirty="0" smtClean="0"/>
              <a:t>   </a:t>
            </a:r>
            <a:endParaRPr lang="en-US" dirty="0"/>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7" name="TextBox 6"/>
          <p:cNvSpPr txBox="1"/>
          <p:nvPr/>
        </p:nvSpPr>
        <p:spPr>
          <a:xfrm>
            <a:off x="662160" y="2179599"/>
            <a:ext cx="10484811"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Based on the dataset provided and the prediction model created using decision tree, we can conclude that particular weather, road and light conditions have some level of impact on whether travel could result in property damage or an injury. </a:t>
            </a:r>
            <a:endParaRPr lang="en-US" sz="2800" dirty="0" smtClean="0">
              <a:solidFill>
                <a:schemeClr val="bg1"/>
              </a:solidFill>
            </a:endParaRPr>
          </a:p>
          <a:p>
            <a:endParaRPr lang="en-US" sz="2800" dirty="0">
              <a:solidFill>
                <a:schemeClr val="bg1"/>
              </a:solidFill>
            </a:endParaRPr>
          </a:p>
          <a:p>
            <a:pPr marL="457200" indent="-457200">
              <a:buFont typeface="Arial" panose="020B0604020202020204" pitchFamily="34" charset="0"/>
              <a:buChar char="•"/>
            </a:pPr>
            <a:r>
              <a:rPr lang="en-US" sz="2800" dirty="0" smtClean="0">
                <a:solidFill>
                  <a:schemeClr val="bg1"/>
                </a:solidFill>
              </a:rPr>
              <a:t>If </a:t>
            </a:r>
            <a:r>
              <a:rPr lang="en-US" sz="2800" dirty="0">
                <a:solidFill>
                  <a:schemeClr val="bg1"/>
                </a:solidFill>
              </a:rPr>
              <a:t>implemented properly can result in saving many lives and huge sums of money on a yearly basis for the city of Seattle. </a:t>
            </a:r>
          </a:p>
          <a:p>
            <a:endParaRPr lang="en-US" sz="2800" dirty="0">
              <a:solidFill>
                <a:schemeClr val="bg1"/>
              </a:solidFill>
            </a:endParaRPr>
          </a:p>
        </p:txBody>
      </p:sp>
    </p:spTree>
    <p:extLst>
      <p:ext uri="{BB962C8B-B14F-4D97-AF65-F5344CB8AC3E}">
        <p14:creationId xmlns:p14="http://schemas.microsoft.com/office/powerpoint/2010/main" val="123576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74462" y="2824248"/>
            <a:ext cx="7342622" cy="1215566"/>
          </a:xfrm>
        </p:spPr>
        <p:txBody>
          <a:bodyPr>
            <a:normAutofit/>
          </a:bodyPr>
          <a:lstStyle/>
          <a:p>
            <a:r>
              <a:rPr lang="en-US" sz="5400" dirty="0" smtClean="0"/>
              <a:t>THANK YOU</a:t>
            </a:r>
            <a:endParaRPr lang="en-US" sz="540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25</a:t>
            </a:fld>
            <a:endParaRPr lang="en-US" noProof="0" dirty="0"/>
          </a:p>
        </p:txBody>
      </p:sp>
    </p:spTree>
    <p:extLst>
      <p:ext uri="{BB962C8B-B14F-4D97-AF65-F5344CB8AC3E}">
        <p14:creationId xmlns:p14="http://schemas.microsoft.com/office/powerpoint/2010/main" val="102997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 xmlns:a16="http://schemas.microsoft.com/office/drawing/2014/main" id="{1ABD613F-111C-41D6-9F8E-8B2C42A5E047}"/>
              </a:ext>
            </a:extLst>
          </p:cNvPr>
          <p:cNvSpPr>
            <a:spLocks noGrp="1"/>
          </p:cNvSpPr>
          <p:nvPr>
            <p:ph type="title"/>
          </p:nvPr>
        </p:nvSpPr>
        <p:spPr>
          <a:xfrm>
            <a:off x="248042" y="85267"/>
            <a:ext cx="7342622" cy="1215566"/>
          </a:xfrm>
        </p:spPr>
        <p:txBody>
          <a:bodyPr/>
          <a:lstStyle/>
          <a:p>
            <a:r>
              <a:rPr lang="en-US" b="0" dirty="0" smtClean="0"/>
              <a:t>Introduction</a:t>
            </a:r>
            <a:endParaRPr lang="en-US" b="0" dirty="0"/>
          </a:p>
        </p:txBody>
      </p:sp>
      <p:sp>
        <p:nvSpPr>
          <p:cNvPr id="42" name="Content Placeholder 6">
            <a:extLst>
              <a:ext uri="{FF2B5EF4-FFF2-40B4-BE49-F238E27FC236}">
                <a16:creationId xmlns="" xmlns:a16="http://schemas.microsoft.com/office/drawing/2014/main" id="{55EACD59-7C51-4810-94C6-BCB4D12346DC}"/>
              </a:ext>
            </a:extLst>
          </p:cNvPr>
          <p:cNvSpPr>
            <a:spLocks noGrp="1"/>
          </p:cNvSpPr>
          <p:nvPr>
            <p:ph idx="1"/>
          </p:nvPr>
        </p:nvSpPr>
        <p:spPr>
          <a:xfrm>
            <a:off x="248042" y="1977874"/>
            <a:ext cx="5801253" cy="4474442"/>
          </a:xfrm>
        </p:spPr>
        <p:txBody>
          <a:bodyPr>
            <a:normAutofit lnSpcReduction="10000"/>
          </a:bodyPr>
          <a:lstStyle/>
          <a:p>
            <a:r>
              <a:rPr lang="en-US" dirty="0" smtClean="0"/>
              <a:t>Residents </a:t>
            </a:r>
            <a:r>
              <a:rPr lang="en-US" dirty="0"/>
              <a:t>of Seattle can use this model which could aid them in deciding whether or not they should travel along the route under pre-existing weather and road conditions. </a:t>
            </a:r>
            <a:endParaRPr lang="en-US" dirty="0" smtClean="0"/>
          </a:p>
          <a:p>
            <a:r>
              <a:rPr lang="en-US" dirty="0" smtClean="0"/>
              <a:t>Police </a:t>
            </a:r>
            <a:r>
              <a:rPr lang="en-US" dirty="0"/>
              <a:t>Department can also use this particular model to predict problem areas and have an immediate response team ready at these locations to lessen the damages to life and </a:t>
            </a:r>
            <a:r>
              <a:rPr lang="en-US" dirty="0" smtClean="0"/>
              <a:t>property. </a:t>
            </a:r>
          </a:p>
          <a:p>
            <a:r>
              <a:rPr lang="en-US" dirty="0" smtClean="0"/>
              <a:t>Another </a:t>
            </a:r>
            <a:r>
              <a:rPr lang="en-US" dirty="0"/>
              <a:t>far-fetched use could be Google Maps using the data to improve time estimations and suggest faster alternative routes for such trips. </a:t>
            </a:r>
            <a:endParaRPr lang="en-US" dirty="0"/>
          </a:p>
        </p:txBody>
      </p:sp>
      <p:pic>
        <p:nvPicPr>
          <p:cNvPr id="59" name="Picture Placeholder 58" title="Buildings">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2" name="Text Placeholder 1"/>
          <p:cNvSpPr>
            <a:spLocks noGrp="1"/>
          </p:cNvSpPr>
          <p:nvPr>
            <p:ph type="body" sz="quarter" idx="13"/>
          </p:nvPr>
        </p:nvSpPr>
        <p:spPr>
          <a:xfrm>
            <a:off x="338530" y="1435100"/>
            <a:ext cx="7342621" cy="608895"/>
          </a:xfrm>
        </p:spPr>
        <p:txBody>
          <a:bodyPr/>
          <a:lstStyle/>
          <a:p>
            <a:r>
              <a:rPr lang="en-US" dirty="0" smtClean="0"/>
              <a:t>Target Audience</a:t>
            </a:r>
            <a:endParaRPr lang="en-US" dirty="0"/>
          </a:p>
        </p:txBody>
      </p:sp>
    </p:spTree>
    <p:extLst>
      <p:ext uri="{BB962C8B-B14F-4D97-AF65-F5344CB8AC3E}">
        <p14:creationId xmlns:p14="http://schemas.microsoft.com/office/powerpoint/2010/main" val="276303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5" name="Title 4"/>
          <p:cNvSpPr>
            <a:spLocks noGrp="1"/>
          </p:cNvSpPr>
          <p:nvPr>
            <p:ph type="title"/>
          </p:nvPr>
        </p:nvSpPr>
        <p:spPr>
          <a:xfrm>
            <a:off x="4531120" y="191401"/>
            <a:ext cx="8333222" cy="1147969"/>
          </a:xfrm>
        </p:spPr>
        <p:txBody>
          <a:bodyPr>
            <a:normAutofit/>
          </a:bodyPr>
          <a:lstStyle/>
          <a:p>
            <a:r>
              <a:rPr lang="en-US" sz="4800" dirty="0" smtClean="0"/>
              <a:t>Data</a:t>
            </a:r>
            <a:endParaRPr lang="en-US" sz="4800" dirty="0"/>
          </a:p>
        </p:txBody>
      </p:sp>
      <p:sp>
        <p:nvSpPr>
          <p:cNvPr id="6" name="Text Placeholder 5"/>
          <p:cNvSpPr>
            <a:spLocks noGrp="1"/>
          </p:cNvSpPr>
          <p:nvPr>
            <p:ph type="body" sz="quarter" idx="19"/>
          </p:nvPr>
        </p:nvSpPr>
        <p:spPr>
          <a:xfrm>
            <a:off x="530187" y="1805916"/>
            <a:ext cx="11123374" cy="4083888"/>
          </a:xfrm>
        </p:spPr>
        <p:txBody>
          <a:bodyPr/>
          <a:lstStyle/>
          <a:p>
            <a:pPr marL="342900" indent="-342900">
              <a:buFont typeface="Arial" panose="020B0604020202020204" pitchFamily="34" charset="0"/>
              <a:buChar char="•"/>
            </a:pPr>
            <a:r>
              <a:rPr lang="en-US" dirty="0"/>
              <a:t>The data that we will use to create the model, is the </a:t>
            </a:r>
            <a:r>
              <a:rPr lang="en-US" i="1" dirty="0"/>
              <a:t>Road Accident Severity Data</a:t>
            </a:r>
            <a:r>
              <a:rPr lang="en-US" dirty="0"/>
              <a:t> from the </a:t>
            </a:r>
            <a:r>
              <a:rPr lang="en-US" i="1" dirty="0"/>
              <a:t>Seattle State Department of </a:t>
            </a:r>
            <a:r>
              <a:rPr lang="en-US" i="1" dirty="0" smtClean="0"/>
              <a:t>Transport.</a:t>
            </a:r>
          </a:p>
          <a:p>
            <a:pPr marL="342900" indent="-342900">
              <a:buFont typeface="Arial" panose="020B0604020202020204" pitchFamily="34" charset="0"/>
              <a:buChar char="•"/>
            </a:pPr>
            <a:r>
              <a:rPr lang="en-US" dirty="0"/>
              <a:t>It is a csv file that contains 194673 entries and 36 attributes. </a:t>
            </a:r>
            <a:endParaRPr lang="en-US" dirty="0" smtClean="0"/>
          </a:p>
          <a:p>
            <a:pPr marL="342900" indent="-342900">
              <a:buFont typeface="Arial" panose="020B0604020202020204" pitchFamily="34" charset="0"/>
              <a:buChar char="•"/>
            </a:pPr>
            <a:r>
              <a:rPr lang="en-US" dirty="0" smtClean="0"/>
              <a:t>This </a:t>
            </a:r>
            <a:r>
              <a:rPr lang="en-US" dirty="0"/>
              <a:t>file contains data about human factor’s play in these accidents and the details of damage for each instance along with dates and other ‘Yes’ and ‘No’ questions regarding whether the driver was under influence of alcohol or not, or whether the accident involved speeding or </a:t>
            </a:r>
            <a:r>
              <a:rPr lang="en-US" dirty="0" smtClean="0"/>
              <a:t>not, or </a:t>
            </a:r>
            <a:r>
              <a:rPr lang="en-US" dirty="0"/>
              <a:t>whether the pedestrian was granted the right of way to name some. </a:t>
            </a:r>
            <a:endParaRPr lang="en-US" dirty="0" smtClean="0"/>
          </a:p>
          <a:p>
            <a:pPr marL="342900" indent="-342900">
              <a:buFont typeface="Arial" panose="020B0604020202020204" pitchFamily="34" charset="0"/>
              <a:buChar char="•"/>
            </a:pPr>
            <a:r>
              <a:rPr lang="en-US" dirty="0"/>
              <a:t>The file also contains data pertaining to number of pedestrians, number of vehicles, number of bicycles and number of total people involved in each accident. </a:t>
            </a:r>
          </a:p>
          <a:p>
            <a:pPr marL="342900" indent="-342900">
              <a:buFont typeface="Arial" panose="020B0604020202020204" pitchFamily="34" charset="0"/>
              <a:buChar char="•"/>
            </a:pPr>
            <a:endParaRPr lang="en-US" sz="2000" dirty="0" smtClean="0"/>
          </a:p>
          <a:p>
            <a:endParaRPr lang="en-US" sz="2000" dirty="0"/>
          </a:p>
        </p:txBody>
      </p:sp>
    </p:spTree>
    <p:extLst>
      <p:ext uri="{BB962C8B-B14F-4D97-AF65-F5344CB8AC3E}">
        <p14:creationId xmlns:p14="http://schemas.microsoft.com/office/powerpoint/2010/main" val="296079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5" name="Title 4"/>
          <p:cNvSpPr>
            <a:spLocks noGrp="1"/>
          </p:cNvSpPr>
          <p:nvPr>
            <p:ph type="title"/>
          </p:nvPr>
        </p:nvSpPr>
        <p:spPr>
          <a:xfrm>
            <a:off x="4542629" y="441040"/>
            <a:ext cx="8458190" cy="1147969"/>
          </a:xfrm>
        </p:spPr>
        <p:txBody>
          <a:bodyPr>
            <a:normAutofit/>
          </a:bodyPr>
          <a:lstStyle/>
          <a:p>
            <a:r>
              <a:rPr lang="en-US" sz="4800" dirty="0" smtClean="0"/>
              <a:t>Data</a:t>
            </a:r>
            <a:endParaRPr lang="en-US" sz="4800" dirty="0"/>
          </a:p>
        </p:txBody>
      </p:sp>
      <p:sp>
        <p:nvSpPr>
          <p:cNvPr id="6" name="Text Placeholder 5"/>
          <p:cNvSpPr>
            <a:spLocks noGrp="1"/>
          </p:cNvSpPr>
          <p:nvPr>
            <p:ph type="body" sz="quarter" idx="19"/>
          </p:nvPr>
        </p:nvSpPr>
        <p:spPr>
          <a:xfrm>
            <a:off x="763824" y="1589009"/>
            <a:ext cx="11123374" cy="4083888"/>
          </a:xfrm>
        </p:spPr>
        <p:txBody>
          <a:bodyPr/>
          <a:lstStyle/>
          <a:p>
            <a:endParaRPr lang="en-US" dirty="0" smtClean="0"/>
          </a:p>
          <a:p>
            <a:r>
              <a:rPr lang="en-US" sz="2800" dirty="0" smtClean="0"/>
              <a:t>This </a:t>
            </a:r>
            <a:r>
              <a:rPr lang="en-US" sz="2800" dirty="0"/>
              <a:t>dataset has an attribute that classifies the accident into 5 different categories labelled as a number from 0 to 3. SEVERITYCODE is the attribute of interest here. A code that corresponds to the severity of the collision:</a:t>
            </a:r>
          </a:p>
          <a:p>
            <a:r>
              <a:rPr lang="en-US" sz="2800" dirty="0"/>
              <a:t>• 3- Fatality</a:t>
            </a:r>
          </a:p>
          <a:p>
            <a:r>
              <a:rPr lang="en-US" sz="2800" dirty="0"/>
              <a:t>• 2b- Serious Injury</a:t>
            </a:r>
          </a:p>
          <a:p>
            <a:r>
              <a:rPr lang="en-US" sz="2800" dirty="0"/>
              <a:t>• 2- Injury</a:t>
            </a:r>
          </a:p>
          <a:p>
            <a:r>
              <a:rPr lang="en-US" sz="2800" dirty="0"/>
              <a:t>• 1- Property Damage</a:t>
            </a:r>
          </a:p>
          <a:p>
            <a:r>
              <a:rPr lang="en-US" sz="2800" dirty="0"/>
              <a:t>• 0- Unknown</a:t>
            </a:r>
          </a:p>
          <a:p>
            <a:endParaRPr lang="en-US" sz="2000" dirty="0"/>
          </a:p>
        </p:txBody>
      </p:sp>
    </p:spTree>
    <p:extLst>
      <p:ext uri="{BB962C8B-B14F-4D97-AF65-F5344CB8AC3E}">
        <p14:creationId xmlns:p14="http://schemas.microsoft.com/office/powerpoint/2010/main" val="414979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Data Extraction</a:t>
            </a:r>
            <a:endParaRPr lang="en-US"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5" name="Title 4"/>
          <p:cNvSpPr>
            <a:spLocks noGrp="1"/>
          </p:cNvSpPr>
          <p:nvPr>
            <p:ph type="title"/>
          </p:nvPr>
        </p:nvSpPr>
        <p:spPr/>
        <p:txBody>
          <a:bodyPr/>
          <a:lstStyle/>
          <a:p>
            <a:r>
              <a:rPr lang="en-US" dirty="0" smtClean="0"/>
              <a:t>Data</a:t>
            </a:r>
            <a:endParaRPr lang="en-US" dirty="0"/>
          </a:p>
        </p:txBody>
      </p:sp>
      <p:pic>
        <p:nvPicPr>
          <p:cNvPr id="10" name="Picture 9"/>
          <p:cNvPicPr/>
          <p:nvPr/>
        </p:nvPicPr>
        <p:blipFill>
          <a:blip r:embed="rId2"/>
          <a:stretch>
            <a:fillRect/>
          </a:stretch>
        </p:blipFill>
        <p:spPr>
          <a:xfrm>
            <a:off x="2427263" y="3388546"/>
            <a:ext cx="6652846" cy="790600"/>
          </a:xfrm>
          <a:prstGeom prst="rect">
            <a:avLst/>
          </a:prstGeom>
        </p:spPr>
      </p:pic>
      <p:sp>
        <p:nvSpPr>
          <p:cNvPr id="9" name="TextBox 8"/>
          <p:cNvSpPr txBox="1"/>
          <p:nvPr/>
        </p:nvSpPr>
        <p:spPr>
          <a:xfrm>
            <a:off x="984738" y="4417256"/>
            <a:ext cx="927061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Dropping NaN values from primary attributes before moving to the next step. (We use the dropna function)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Next </a:t>
            </a:r>
            <a:r>
              <a:rPr lang="en-US" dirty="0">
                <a:solidFill>
                  <a:schemeClr val="bg1"/>
                </a:solidFill>
              </a:rPr>
              <a:t>step is data cleaning where modifications for missing values will be done and modifying contents of certain attributes will take place.</a:t>
            </a:r>
          </a:p>
          <a:p>
            <a:endParaRPr lang="en-US" dirty="0"/>
          </a:p>
        </p:txBody>
      </p:sp>
      <p:sp>
        <p:nvSpPr>
          <p:cNvPr id="11" name="TextBox 10"/>
          <p:cNvSpPr txBox="1"/>
          <p:nvPr/>
        </p:nvSpPr>
        <p:spPr>
          <a:xfrm>
            <a:off x="872197" y="1972547"/>
            <a:ext cx="97629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required columns out of the 38 attributes are ROADCOND, WEATHER, LIGHTCOND, LOCATION, X, Y, INCDTTM, INCDATE and SEVERITYCODE. </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These </a:t>
            </a:r>
            <a:r>
              <a:rPr lang="en-US" dirty="0">
                <a:solidFill>
                  <a:schemeClr val="bg1"/>
                </a:solidFill>
              </a:rPr>
              <a:t>will be the main attributes that we will be using throughout the project</a:t>
            </a:r>
            <a:endParaRPr lang="en-US" dirty="0">
              <a:solidFill>
                <a:schemeClr val="bg1"/>
              </a:solidFill>
            </a:endParaRPr>
          </a:p>
        </p:txBody>
      </p:sp>
    </p:spTree>
    <p:extLst>
      <p:ext uri="{BB962C8B-B14F-4D97-AF65-F5344CB8AC3E}">
        <p14:creationId xmlns:p14="http://schemas.microsoft.com/office/powerpoint/2010/main" val="31116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4340051" y="859809"/>
            <a:ext cx="7368596" cy="608895"/>
          </a:xfrm>
        </p:spPr>
        <p:txBody>
          <a:bodyPr/>
          <a:lstStyle/>
          <a:p>
            <a:r>
              <a:rPr lang="en-US" dirty="0" smtClean="0"/>
              <a:t>Data Cleaning</a:t>
            </a:r>
            <a:endParaRPr lang="en-US"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5" name="Title 4"/>
          <p:cNvSpPr>
            <a:spLocks noGrp="1"/>
          </p:cNvSpPr>
          <p:nvPr>
            <p:ph type="title"/>
          </p:nvPr>
        </p:nvSpPr>
        <p:spPr>
          <a:xfrm>
            <a:off x="4558415" y="56296"/>
            <a:ext cx="3193513" cy="803513"/>
          </a:xfrm>
        </p:spPr>
        <p:txBody>
          <a:bodyPr/>
          <a:lstStyle/>
          <a:p>
            <a:r>
              <a:rPr lang="en-US" dirty="0" smtClean="0"/>
              <a:t>Data</a:t>
            </a:r>
            <a:endParaRPr lang="en-US" dirty="0"/>
          </a:p>
        </p:txBody>
      </p:sp>
      <p:pic>
        <p:nvPicPr>
          <p:cNvPr id="6" name="Picture 5"/>
          <p:cNvPicPr/>
          <p:nvPr/>
        </p:nvPicPr>
        <p:blipFill>
          <a:blip r:embed="rId2"/>
          <a:stretch>
            <a:fillRect/>
          </a:stretch>
        </p:blipFill>
        <p:spPr>
          <a:xfrm>
            <a:off x="2029573" y="3726759"/>
            <a:ext cx="7441973" cy="2326023"/>
          </a:xfrm>
          <a:prstGeom prst="rect">
            <a:avLst/>
          </a:prstGeom>
        </p:spPr>
      </p:pic>
      <p:sp>
        <p:nvSpPr>
          <p:cNvPr id="7" name="TextBox 6"/>
          <p:cNvSpPr txBox="1"/>
          <p:nvPr/>
        </p:nvSpPr>
        <p:spPr>
          <a:xfrm>
            <a:off x="409496" y="1468704"/>
            <a:ext cx="101812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For initial stages I considered keeping PERSONCOUNT, PEDCOUNT, PEDCYLCOUNT, VEHCOUNT, INATTENTIONIND, UNDERINFL, PEDROWNOTGRNT, SPEEDING and </a:t>
            </a:r>
            <a:r>
              <a:rPr lang="en-US" dirty="0" smtClean="0">
                <a:solidFill>
                  <a:schemeClr val="bg1"/>
                </a:solidFill>
              </a:rPr>
              <a:t>HITPARKEDCAR</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rPr>
              <a:t>We will try to clean these extra attributes and see if it can be used in the model</a:t>
            </a:r>
            <a:r>
              <a:rPr lang="en-US" dirty="0" smtClean="0">
                <a:solidFill>
                  <a:schemeClr val="bg1"/>
                </a:solidFill>
              </a:rPr>
              <a:t>.</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Starting </a:t>
            </a:r>
            <a:r>
              <a:rPr lang="en-US" dirty="0">
                <a:solidFill>
                  <a:schemeClr val="bg1"/>
                </a:solidFill>
              </a:rPr>
              <a:t>with the extra attributes and homogenizing the data i.e. converting Yes/Y to 1, No/N to 0 and NaN values to 0 as most of the rows are 0 (average of entire column) </a:t>
            </a:r>
            <a:endParaRPr lang="en-US" dirty="0" smtClean="0">
              <a:solidFill>
                <a:schemeClr val="bg1"/>
              </a:solidFill>
            </a:endParaRPr>
          </a:p>
          <a:p>
            <a:endParaRPr lang="en-US" dirty="0"/>
          </a:p>
          <a:p>
            <a:endParaRPr lang="en-US" dirty="0"/>
          </a:p>
        </p:txBody>
      </p:sp>
    </p:spTree>
    <p:extLst>
      <p:ext uri="{BB962C8B-B14F-4D97-AF65-F5344CB8AC3E}">
        <p14:creationId xmlns:p14="http://schemas.microsoft.com/office/powerpoint/2010/main" val="111694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4148488" y="962066"/>
            <a:ext cx="7368596" cy="608895"/>
          </a:xfrm>
        </p:spPr>
        <p:txBody>
          <a:bodyPr/>
          <a:lstStyle/>
          <a:p>
            <a:r>
              <a:rPr lang="en-US" dirty="0" smtClean="0"/>
              <a:t>Data Cleaning</a:t>
            </a:r>
            <a:endParaRPr lang="en-US"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5" name="Title 4"/>
          <p:cNvSpPr>
            <a:spLocks noGrp="1"/>
          </p:cNvSpPr>
          <p:nvPr>
            <p:ph type="title"/>
          </p:nvPr>
        </p:nvSpPr>
        <p:spPr>
          <a:xfrm>
            <a:off x="4480157" y="-225684"/>
            <a:ext cx="6838367" cy="1147969"/>
          </a:xfrm>
        </p:spPr>
        <p:txBody>
          <a:bodyPr/>
          <a:lstStyle/>
          <a:p>
            <a:r>
              <a:rPr lang="en-US" dirty="0" smtClean="0"/>
              <a:t>Data</a:t>
            </a:r>
            <a:endParaRPr lang="en-US" dirty="0"/>
          </a:p>
        </p:txBody>
      </p:sp>
      <p:pic>
        <p:nvPicPr>
          <p:cNvPr id="6" name="Picture 5"/>
          <p:cNvPicPr/>
          <p:nvPr/>
        </p:nvPicPr>
        <p:blipFill>
          <a:blip r:embed="rId2"/>
          <a:stretch>
            <a:fillRect/>
          </a:stretch>
        </p:blipFill>
        <p:spPr>
          <a:xfrm>
            <a:off x="1824961" y="2798690"/>
            <a:ext cx="2381250" cy="3295015"/>
          </a:xfrm>
          <a:prstGeom prst="rect">
            <a:avLst/>
          </a:prstGeom>
        </p:spPr>
      </p:pic>
      <p:pic>
        <p:nvPicPr>
          <p:cNvPr id="7" name="Picture 6"/>
          <p:cNvPicPr/>
          <p:nvPr/>
        </p:nvPicPr>
        <p:blipFill rotWithShape="1">
          <a:blip r:embed="rId3"/>
          <a:srcRect r="34126"/>
          <a:stretch/>
        </p:blipFill>
        <p:spPr bwMode="auto">
          <a:xfrm>
            <a:off x="6466050" y="2798690"/>
            <a:ext cx="2974222" cy="3295015"/>
          </a:xfrm>
          <a:prstGeom prst="rect">
            <a:avLst/>
          </a:prstGeom>
          <a:ln>
            <a:noFill/>
          </a:ln>
          <a:extLst>
            <a:ext uri="{53640926-AAD7-44D8-BBD7-CCE9431645EC}">
              <a14:shadowObscured xmlns:a14="http://schemas.microsoft.com/office/drawing/2010/main"/>
            </a:ext>
          </a:extLst>
        </p:spPr>
      </p:pic>
      <p:sp>
        <p:nvSpPr>
          <p:cNvPr id="3" name="Right Arrow 2"/>
          <p:cNvSpPr/>
          <p:nvPr/>
        </p:nvSpPr>
        <p:spPr>
          <a:xfrm>
            <a:off x="4510441" y="3737773"/>
            <a:ext cx="1651379" cy="35484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824961" y="1624819"/>
            <a:ext cx="7677860" cy="707886"/>
          </a:xfrm>
          <a:prstGeom prst="rect">
            <a:avLst/>
          </a:prstGeom>
          <a:noFill/>
        </p:spPr>
        <p:txBody>
          <a:bodyPr wrap="square" rtlCol="0">
            <a:spAutoFit/>
          </a:bodyPr>
          <a:lstStyle/>
          <a:p>
            <a:pPr marL="342900" indent="-342900" algn="ctr">
              <a:buFont typeface="Arial" panose="020B0604020202020204" pitchFamily="34" charset="0"/>
              <a:buChar char="•"/>
            </a:pPr>
            <a:r>
              <a:rPr lang="en-US" sz="2000" dirty="0" smtClean="0">
                <a:solidFill>
                  <a:schemeClr val="bg1"/>
                </a:solidFill>
              </a:rPr>
              <a:t>Cleaning unnecessary categories in ROADCOND, LIGHTCOND and WEATHER that are insignificant for the model</a:t>
            </a:r>
            <a:endParaRPr lang="en-US" sz="2000" dirty="0">
              <a:solidFill>
                <a:schemeClr val="bg1"/>
              </a:solidFill>
            </a:endParaRPr>
          </a:p>
        </p:txBody>
      </p:sp>
    </p:spTree>
    <p:extLst>
      <p:ext uri="{BB962C8B-B14F-4D97-AF65-F5344CB8AC3E}">
        <p14:creationId xmlns:p14="http://schemas.microsoft.com/office/powerpoint/2010/main" val="93039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Data Cleaning</a:t>
            </a:r>
            <a:endParaRPr lang="en-US"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5" name="Title 4"/>
          <p:cNvSpPr>
            <a:spLocks noGrp="1"/>
          </p:cNvSpPr>
          <p:nvPr>
            <p:ph type="title"/>
          </p:nvPr>
        </p:nvSpPr>
        <p:spPr/>
        <p:txBody>
          <a:bodyPr/>
          <a:lstStyle/>
          <a:p>
            <a:r>
              <a:rPr lang="en-US" dirty="0" smtClean="0"/>
              <a:t>Data</a:t>
            </a:r>
            <a:endParaRPr lang="en-US" dirty="0"/>
          </a:p>
        </p:txBody>
      </p:sp>
      <p:pic>
        <p:nvPicPr>
          <p:cNvPr id="6" name="Picture 5"/>
          <p:cNvPicPr/>
          <p:nvPr/>
        </p:nvPicPr>
        <p:blipFill>
          <a:blip r:embed="rId2"/>
          <a:stretch>
            <a:fillRect/>
          </a:stretch>
        </p:blipFill>
        <p:spPr>
          <a:xfrm>
            <a:off x="806188" y="2420706"/>
            <a:ext cx="2838671" cy="977586"/>
          </a:xfrm>
          <a:prstGeom prst="rect">
            <a:avLst/>
          </a:prstGeom>
        </p:spPr>
      </p:pic>
      <p:sp>
        <p:nvSpPr>
          <p:cNvPr id="7" name="TextBox 6"/>
          <p:cNvSpPr txBox="1"/>
          <p:nvPr/>
        </p:nvSpPr>
        <p:spPr>
          <a:xfrm>
            <a:off x="3930554" y="1831135"/>
            <a:ext cx="6755643" cy="252376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Creating new columns named day and hour from INCDATE and INCDTMM respectively using dt.day_name () and dt.hour functions. </a:t>
            </a:r>
            <a:endParaRPr lang="en-US" sz="2000" dirty="0" smtClean="0">
              <a:solidFill>
                <a:schemeClr val="bg1"/>
              </a:solidFill>
            </a:endParaRPr>
          </a:p>
          <a:p>
            <a:pPr marL="342900" indent="-342900">
              <a:buFont typeface="Arial" panose="020B0604020202020204" pitchFamily="34" charset="0"/>
              <a:buChar char="•"/>
            </a:pPr>
            <a:endParaRPr lang="en-US" sz="2000" dirty="0" smtClean="0">
              <a:solidFill>
                <a:schemeClr val="bg1"/>
              </a:solidFill>
            </a:endParaRPr>
          </a:p>
          <a:p>
            <a:pPr marL="342900" indent="-342900">
              <a:buFont typeface="Arial" panose="020B0604020202020204" pitchFamily="34" charset="0"/>
              <a:buChar char="•"/>
            </a:pPr>
            <a:r>
              <a:rPr lang="en-US" sz="2000" dirty="0" smtClean="0">
                <a:solidFill>
                  <a:schemeClr val="bg1"/>
                </a:solidFill>
              </a:rPr>
              <a:t>These </a:t>
            </a:r>
            <a:r>
              <a:rPr lang="en-US" sz="2000" dirty="0">
                <a:solidFill>
                  <a:schemeClr val="bg1"/>
                </a:solidFill>
              </a:rPr>
              <a:t>attributes will be used for visualizations and modelling as this data makes more sense than YYYY-MM-DD HH-MM-SS-TTTT format. </a:t>
            </a:r>
          </a:p>
          <a:p>
            <a:endParaRPr lang="en-US" dirty="0"/>
          </a:p>
        </p:txBody>
      </p:sp>
      <p:sp>
        <p:nvSpPr>
          <p:cNvPr id="8" name="TextBox 7"/>
          <p:cNvSpPr txBox="1"/>
          <p:nvPr/>
        </p:nvSpPr>
        <p:spPr>
          <a:xfrm>
            <a:off x="737838" y="4505484"/>
            <a:ext cx="10409133" cy="221599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Once all the required data attributes are created and available, next step is to create a separate dataframe df_new using copy () function. </a:t>
            </a:r>
            <a:endParaRPr lang="en-US" sz="2000" dirty="0" smtClean="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smtClean="0">
                <a:solidFill>
                  <a:schemeClr val="bg1"/>
                </a:solidFill>
              </a:rPr>
              <a:t>The </a:t>
            </a:r>
            <a:r>
              <a:rPr lang="en-US" sz="2000" dirty="0">
                <a:solidFill>
                  <a:schemeClr val="bg1"/>
                </a:solidFill>
              </a:rPr>
              <a:t>new dataframe has the following attributes: SEVERITYCODE, X, Y, ROADCOND, WEATHER, LIGHTCOND, DAY, HOUR and LOCATION. </a:t>
            </a:r>
          </a:p>
          <a:p>
            <a:pPr marL="342900" indent="-342900">
              <a:buFont typeface="Arial" panose="020B0604020202020204" pitchFamily="34" charset="0"/>
              <a:buChar char="•"/>
            </a:pPr>
            <a:r>
              <a:rPr lang="en-US" sz="2000" b="1" dirty="0">
                <a:solidFill>
                  <a:schemeClr val="bg1"/>
                </a:solidFill>
              </a:rPr>
              <a:t> </a:t>
            </a:r>
            <a:endParaRPr lang="en-US" sz="2000" dirty="0">
              <a:solidFill>
                <a:schemeClr val="bg1"/>
              </a:solidFill>
            </a:endParaRPr>
          </a:p>
          <a:p>
            <a:endParaRPr lang="en-US" dirty="0"/>
          </a:p>
        </p:txBody>
      </p:sp>
    </p:spTree>
    <p:extLst>
      <p:ext uri="{BB962C8B-B14F-4D97-AF65-F5344CB8AC3E}">
        <p14:creationId xmlns:p14="http://schemas.microsoft.com/office/powerpoint/2010/main" val="420079493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1443</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Calibri Light</vt:lpstr>
      <vt:lpstr>CiscoSans ExtraLight</vt:lpstr>
      <vt:lpstr>Gill Sans SemiBold</vt:lpstr>
      <vt:lpstr>Times New Roman</vt:lpstr>
      <vt:lpstr>Office Theme</vt:lpstr>
      <vt:lpstr>COURSERA CAPSTONE PROJECT</vt:lpstr>
      <vt:lpstr>Introduction</vt:lpstr>
      <vt:lpstr>Introduction</vt:lpstr>
      <vt:lpstr>Data</vt:lpstr>
      <vt:lpstr>Data</vt:lpstr>
      <vt:lpstr>Data</vt:lpstr>
      <vt:lpstr>Data</vt:lpstr>
      <vt:lpstr>Data</vt:lpstr>
      <vt:lpstr>Data</vt:lpstr>
      <vt:lpstr>Data</vt:lpstr>
      <vt:lpstr> Extra Dataframe </vt:lpstr>
      <vt:lpstr>Visualizations</vt:lpstr>
      <vt:lpstr>Visualizations</vt:lpstr>
      <vt:lpstr>Visualizations</vt:lpstr>
      <vt:lpstr>Visualizations</vt:lpstr>
      <vt:lpstr>Visualizations</vt:lpstr>
      <vt:lpstr>Visualizations</vt:lpstr>
      <vt:lpstr>Visualizations</vt:lpstr>
      <vt:lpstr>Predictive Modelling</vt:lpstr>
      <vt:lpstr>Predictive Modelling</vt:lpstr>
      <vt:lpstr>Predictive Modelling</vt:lpstr>
      <vt:lpstr>Predictive Modelling</vt:lpstr>
      <vt:lpstr>Results and Evaluation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2020-09-11T05:31:08Z</dcterms:created>
  <dcterms:modified xsi:type="dcterms:W3CDTF">2020-09-15T09:44:06Z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