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 id="2147483720" r:id="rId3"/>
  </p:sldMasterIdLst>
  <p:sldIdLst>
    <p:sldId id="256" r:id="rId4"/>
    <p:sldId id="257" r:id="rId5"/>
    <p:sldId id="258" r:id="rId6"/>
    <p:sldId id="259" r:id="rId7"/>
    <p:sldId id="260" r:id="rId8"/>
    <p:sldId id="261" r:id="rId9"/>
    <p:sldId id="263" r:id="rId10"/>
    <p:sldId id="264"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915CC32-207D-45E1-B010-72A83FC83E62}" type="datetimeFigureOut">
              <a:rPr lang="en-IN" smtClean="0"/>
              <a:t>08-01-2022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4B6F771-CF51-4619-9A78-BAD437B97A61}" type="slidenum">
              <a:rPr lang="en-IN" smtClean="0"/>
              <a:t>‹#›</a:t>
            </a:fld>
            <a:endParaRPr lang="en-IN"/>
          </a:p>
        </p:txBody>
      </p:sp>
    </p:spTree>
    <p:extLst>
      <p:ext uri="{BB962C8B-B14F-4D97-AF65-F5344CB8AC3E}">
        <p14:creationId xmlns:p14="http://schemas.microsoft.com/office/powerpoint/2010/main" val="24695392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364700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840999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2579203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4176627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301461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15CC32-207D-45E1-B010-72A83FC83E62}"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3553158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5CC32-207D-45E1-B010-72A83FC83E62}" type="datetimeFigureOut">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1231192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15CC32-207D-45E1-B010-72A83FC83E62}" type="datetimeFigureOut">
              <a:rPr lang="en-IN" smtClean="0"/>
              <a:t>08-01-2022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3156217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5CC32-207D-45E1-B010-72A83FC83E62}" type="datetimeFigureOut">
              <a:rPr lang="en-IN" smtClean="0"/>
              <a:t>08-01-2022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4240985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15CC32-207D-45E1-B010-72A83FC83E62}"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236816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5CC32-207D-45E1-B010-72A83FC83E62}" type="datetimeFigureOut">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3078310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15CC32-207D-45E1-B010-72A83FC83E62}"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1659246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15CC32-207D-45E1-B010-72A83FC83E62}"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2959505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2632258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315137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14680008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15CC32-207D-45E1-B010-72A83FC83E62}" type="datetimeFigureOut">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17569737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15CC32-207D-45E1-B010-72A83FC83E62}" type="datetimeFigureOut">
              <a:rPr lang="en-IN" smtClean="0"/>
              <a:t>08-01-2022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43913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2467106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1482873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4B6F771-CF51-4619-9A78-BAD437B97A6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93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164884597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92334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2845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15CC32-207D-45E1-B010-72A83FC83E62}"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B6F771-CF51-4619-9A78-BAD437B97A6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73901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5CC32-207D-45E1-B010-72A83FC83E62}" type="datetimeFigureOut">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B6F771-CF51-4619-9A78-BAD437B97A6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80393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15CC32-207D-45E1-B010-72A83FC83E62}" type="datetimeFigureOut">
              <a:rPr lang="en-IN" smtClean="0"/>
              <a:t>08-01-2022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B6F771-CF51-4619-9A78-BAD437B97A6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77590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5CC32-207D-45E1-B010-72A83FC83E62}" type="datetimeFigureOut">
              <a:rPr lang="en-IN" smtClean="0"/>
              <a:t>08-01-2022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32900443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15CC32-207D-45E1-B010-72A83FC83E62}"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B6F771-CF51-4619-9A78-BAD437B97A6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9601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15CC32-207D-45E1-B010-72A83FC83E62}" type="datetimeFigureOut">
              <a:rPr lang="en-IN" smtClean="0"/>
              <a:t>08-01-2022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4B6F771-CF51-4619-9A78-BAD437B97A6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3170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955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CC32-207D-45E1-B010-72A83FC83E62}"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6F771-CF51-4619-9A78-BAD437B97A6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863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15CC32-207D-45E1-B010-72A83FC83E62}"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417419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5CC32-207D-45E1-B010-72A83FC83E62}" type="datetimeFigureOut">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139567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15CC32-207D-45E1-B010-72A83FC83E62}" type="datetimeFigureOut">
              <a:rPr lang="en-IN" smtClean="0"/>
              <a:t>08-01-2022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155934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5CC32-207D-45E1-B010-72A83FC83E62}" type="datetimeFigureOut">
              <a:rPr lang="en-IN" smtClean="0"/>
              <a:t>08-01-2022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B6F771-CF51-4619-9A78-BAD437B97A61}" type="slidenum">
              <a:rPr lang="en-IN" smtClean="0"/>
              <a:t>‹#›</a:t>
            </a:fld>
            <a:endParaRPr lang="en-IN"/>
          </a:p>
        </p:txBody>
      </p:sp>
    </p:spTree>
    <p:extLst>
      <p:ext uri="{BB962C8B-B14F-4D97-AF65-F5344CB8AC3E}">
        <p14:creationId xmlns:p14="http://schemas.microsoft.com/office/powerpoint/2010/main" val="120039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915CC32-207D-45E1-B010-72A83FC83E62}" type="datetimeFigureOut">
              <a:rPr lang="en-IN" smtClean="0"/>
              <a:t>08-01-2022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4B6F771-CF51-4619-9A78-BAD437B97A61}"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247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915CC32-207D-45E1-B010-72A83FC83E62}" type="datetimeFigureOut">
              <a:rPr lang="en-IN" smtClean="0"/>
              <a:t>08-01-2022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4B6F771-CF51-4619-9A78-BAD437B97A61}"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016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5.jp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915CC32-207D-45E1-B010-72A83FC83E62}" type="datetimeFigureOut">
              <a:rPr lang="en-IN" smtClean="0"/>
              <a:t>08-01-2022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4B6F771-CF51-4619-9A78-BAD437B97A61}" type="slidenum">
              <a:rPr lang="en-IN" smtClean="0"/>
              <a:t>‹#›</a:t>
            </a:fld>
            <a:endParaRPr lang="en-IN"/>
          </a:p>
        </p:txBody>
      </p:sp>
    </p:spTree>
    <p:extLst>
      <p:ext uri="{BB962C8B-B14F-4D97-AF65-F5344CB8AC3E}">
        <p14:creationId xmlns:p14="http://schemas.microsoft.com/office/powerpoint/2010/main" val="31030517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15CC32-207D-45E1-B010-72A83FC83E62}" type="datetimeFigureOut">
              <a:rPr lang="en-IN" smtClean="0"/>
              <a:t>08-01-2022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4B6F771-CF51-4619-9A78-BAD437B97A61}" type="slidenum">
              <a:rPr lang="en-IN" smtClean="0"/>
              <a:t>‹#›</a:t>
            </a:fld>
            <a:endParaRPr lang="en-IN"/>
          </a:p>
        </p:txBody>
      </p:sp>
    </p:spTree>
    <p:extLst>
      <p:ext uri="{BB962C8B-B14F-4D97-AF65-F5344CB8AC3E}">
        <p14:creationId xmlns:p14="http://schemas.microsoft.com/office/powerpoint/2010/main" val="67004133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15CC32-207D-45E1-B010-72A83FC83E62}" type="datetimeFigureOut">
              <a:rPr lang="en-IN" smtClean="0"/>
              <a:t>08-01-2022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4B6F771-CF51-4619-9A78-BAD437B97A6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0177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DBEADB-C23B-420C-B86A-53014CAC7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31585" cy="6858000"/>
          </a:xfrm>
          <a:prstGeom prst="rect">
            <a:avLst/>
          </a:prstGeom>
        </p:spPr>
      </p:pic>
      <p:sp>
        <p:nvSpPr>
          <p:cNvPr id="2" name="Title 1">
            <a:extLst>
              <a:ext uri="{FF2B5EF4-FFF2-40B4-BE49-F238E27FC236}">
                <a16:creationId xmlns:a16="http://schemas.microsoft.com/office/drawing/2014/main" id="{45ED06E9-C169-4BF4-B705-24C2096CA0E4}"/>
              </a:ext>
            </a:extLst>
          </p:cNvPr>
          <p:cNvSpPr>
            <a:spLocks noGrp="1"/>
          </p:cNvSpPr>
          <p:nvPr>
            <p:ph type="ctrTitle"/>
          </p:nvPr>
        </p:nvSpPr>
        <p:spPr>
          <a:xfrm>
            <a:off x="1154955" y="3736963"/>
            <a:ext cx="8825658" cy="2080834"/>
          </a:xfrm>
        </p:spPr>
        <p:txBody>
          <a:bodyPr/>
          <a:lstStyle/>
          <a:p>
            <a:br>
              <a:rPr lang="en-US" dirty="0">
                <a:solidFill>
                  <a:schemeClr val="accent4"/>
                </a:solidFill>
              </a:rPr>
            </a:br>
            <a:br>
              <a:rPr lang="en-US" dirty="0">
                <a:solidFill>
                  <a:schemeClr val="accent4"/>
                </a:solidFill>
              </a:rPr>
            </a:br>
            <a:br>
              <a:rPr lang="en-US" dirty="0">
                <a:solidFill>
                  <a:schemeClr val="accent4"/>
                </a:solidFill>
              </a:rPr>
            </a:br>
            <a:r>
              <a:rPr lang="en-US" dirty="0">
                <a:solidFill>
                  <a:schemeClr val="accent4"/>
                </a:solidFill>
              </a:rPr>
              <a:t> </a:t>
            </a:r>
            <a:br>
              <a:rPr lang="en-US" dirty="0">
                <a:solidFill>
                  <a:schemeClr val="accent4"/>
                </a:solidFill>
              </a:rPr>
            </a:br>
            <a:r>
              <a:rPr lang="en-US" dirty="0">
                <a:solidFill>
                  <a:schemeClr val="accent4"/>
                </a:solidFill>
              </a:rPr>
              <a:t>HMS TITANIC:</a:t>
            </a:r>
            <a:br>
              <a:rPr lang="en-US" dirty="0">
                <a:solidFill>
                  <a:schemeClr val="accent4"/>
                </a:solidFill>
              </a:rPr>
            </a:br>
            <a:r>
              <a:rPr lang="en-US" sz="4000" dirty="0">
                <a:solidFill>
                  <a:schemeClr val="accent4"/>
                </a:solidFill>
              </a:rPr>
              <a:t>Machine Learning From Disaster</a:t>
            </a:r>
            <a:endParaRPr lang="en-IN" sz="4000" dirty="0">
              <a:solidFill>
                <a:schemeClr val="accent4"/>
              </a:solidFill>
            </a:endParaRPr>
          </a:p>
        </p:txBody>
      </p:sp>
      <p:sp>
        <p:nvSpPr>
          <p:cNvPr id="3" name="Subtitle 2">
            <a:extLst>
              <a:ext uri="{FF2B5EF4-FFF2-40B4-BE49-F238E27FC236}">
                <a16:creationId xmlns:a16="http://schemas.microsoft.com/office/drawing/2014/main" id="{6B1A6359-2211-48C0-B615-78E589D90A8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9946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D74B-34E7-4CE4-A79C-C94F4ECA12E8}"/>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047CEEC4-E330-4FAA-8E83-8BC17F8BBE14}"/>
              </a:ext>
            </a:extLst>
          </p:cNvPr>
          <p:cNvSpPr>
            <a:spLocks noGrp="1"/>
          </p:cNvSpPr>
          <p:nvPr>
            <p:ph idx="1"/>
          </p:nvPr>
        </p:nvSpPr>
        <p:spPr/>
        <p:txBody>
          <a:bodyPr/>
          <a:lstStyle/>
          <a:p>
            <a:r>
              <a:rPr lang="en-US" dirty="0"/>
              <a:t>The competition is based on the infamous ‘</a:t>
            </a:r>
            <a:r>
              <a:rPr lang="en-US" b="1" dirty="0"/>
              <a:t>HMS Titanic</a:t>
            </a:r>
            <a:r>
              <a:rPr lang="en-US" dirty="0"/>
              <a:t>’ ship collision with an iceberg in the Artic Ocean and the loss of over 1500 people out of the 2204 aboard on the vessel.</a:t>
            </a:r>
          </a:p>
          <a:p>
            <a:r>
              <a:rPr lang="en-US" dirty="0"/>
              <a:t>The ship which was considered to be </a:t>
            </a:r>
            <a:r>
              <a:rPr lang="en-US" b="1" dirty="0"/>
              <a:t>unsinkable</a:t>
            </a:r>
            <a:r>
              <a:rPr lang="en-US" dirty="0"/>
              <a:t> met with it’s fate on it’s maiden voyage. </a:t>
            </a:r>
          </a:p>
          <a:p>
            <a:r>
              <a:rPr lang="en-US" dirty="0"/>
              <a:t>The people who survived definitely had a great piece of luck but there were several other factors which were the reason behind their survival. </a:t>
            </a:r>
          </a:p>
          <a:p>
            <a:r>
              <a:rPr lang="en-US" dirty="0"/>
              <a:t>This project aims to better understand and predict the survival of the people by using machine learning techniques. </a:t>
            </a:r>
          </a:p>
          <a:p>
            <a:r>
              <a:rPr lang="en-US" dirty="0"/>
              <a:t>Based on the features given, we would predict whether an arbitrary would have survived the sinking or not.</a:t>
            </a:r>
            <a:endParaRPr lang="en-IN" dirty="0"/>
          </a:p>
        </p:txBody>
      </p:sp>
    </p:spTree>
    <p:extLst>
      <p:ext uri="{BB962C8B-B14F-4D97-AF65-F5344CB8AC3E}">
        <p14:creationId xmlns:p14="http://schemas.microsoft.com/office/powerpoint/2010/main" val="106185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3A45-5589-4BF3-9553-1F1082AF14A7}"/>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76C5EA25-A663-4553-954D-D0CE6F3F266B}"/>
              </a:ext>
            </a:extLst>
          </p:cNvPr>
          <p:cNvSpPr>
            <a:spLocks noGrp="1"/>
          </p:cNvSpPr>
          <p:nvPr>
            <p:ph idx="1"/>
          </p:nvPr>
        </p:nvSpPr>
        <p:spPr/>
        <p:txBody>
          <a:bodyPr/>
          <a:lstStyle/>
          <a:p>
            <a:pPr marL="0" indent="0">
              <a:buNone/>
            </a:pPr>
            <a:r>
              <a:rPr lang="en-US" dirty="0"/>
              <a:t>The motivation to do this project came from the interest of each of the group members into travelling and exploring new places. The love to travel forces us to pick up this project over other interesting projects like the ‘</a:t>
            </a:r>
            <a:r>
              <a:rPr lang="en-US" b="1" dirty="0"/>
              <a:t>Crypto Price Predictor’ </a:t>
            </a:r>
            <a:r>
              <a:rPr lang="en-US" dirty="0"/>
              <a:t>one.</a:t>
            </a:r>
          </a:p>
          <a:p>
            <a:pPr marL="0" indent="0">
              <a:buNone/>
            </a:pPr>
            <a:r>
              <a:rPr lang="en-US" dirty="0"/>
              <a:t>Further, as the project is based on a </a:t>
            </a:r>
            <a:r>
              <a:rPr lang="en-US" b="1" dirty="0"/>
              <a:t>historic ‘unfortunate’ travel voyage</a:t>
            </a:r>
            <a:r>
              <a:rPr lang="en-US" dirty="0"/>
              <a:t>, we were much more enthusiastic to work on this event.</a:t>
            </a:r>
          </a:p>
          <a:p>
            <a:pPr marL="0" indent="0">
              <a:buNone/>
            </a:pPr>
            <a:r>
              <a:rPr lang="en-US" dirty="0"/>
              <a:t>Also, as the problem indicated that several other factors than luck were responsible for affecting the survival rate, we due to our </a:t>
            </a:r>
            <a:r>
              <a:rPr lang="en-US" b="1" dirty="0"/>
              <a:t>exploring nature</a:t>
            </a:r>
            <a:r>
              <a:rPr lang="en-US" dirty="0"/>
              <a:t> decided to work on this project. And find out what all were the factors affecting the survival rate of an individual.</a:t>
            </a:r>
            <a:r>
              <a:rPr lang="en-IN" dirty="0"/>
              <a:t> This experience as might better prepare us if we were in such situations.</a:t>
            </a:r>
            <a:endParaRPr lang="en-US" dirty="0"/>
          </a:p>
        </p:txBody>
      </p:sp>
    </p:spTree>
    <p:extLst>
      <p:ext uri="{BB962C8B-B14F-4D97-AF65-F5344CB8AC3E}">
        <p14:creationId xmlns:p14="http://schemas.microsoft.com/office/powerpoint/2010/main" val="349743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5B01-70CB-44FA-A65D-70771D5C3496}"/>
              </a:ext>
            </a:extLst>
          </p:cNvPr>
          <p:cNvSpPr>
            <a:spLocks noGrp="1"/>
          </p:cNvSpPr>
          <p:nvPr>
            <p:ph type="title"/>
          </p:nvPr>
        </p:nvSpPr>
        <p:spPr/>
        <p:txBody>
          <a:bodyPr>
            <a:normAutofit/>
          </a:bodyPr>
          <a:lstStyle/>
          <a:p>
            <a:r>
              <a:rPr lang="en-US" dirty="0"/>
              <a:t>KEY CONTRIBUTIONS	</a:t>
            </a:r>
            <a:endParaRPr lang="en-IN" dirty="0"/>
          </a:p>
        </p:txBody>
      </p:sp>
      <p:sp>
        <p:nvSpPr>
          <p:cNvPr id="3" name="Content Placeholder 2">
            <a:extLst>
              <a:ext uri="{FF2B5EF4-FFF2-40B4-BE49-F238E27FC236}">
                <a16:creationId xmlns:a16="http://schemas.microsoft.com/office/drawing/2014/main" id="{32077AC3-C255-453D-9D34-4FC9B1EF9987}"/>
              </a:ext>
            </a:extLst>
          </p:cNvPr>
          <p:cNvSpPr>
            <a:spLocks noGrp="1"/>
          </p:cNvSpPr>
          <p:nvPr>
            <p:ph idx="1"/>
          </p:nvPr>
        </p:nvSpPr>
        <p:spPr/>
        <p:txBody>
          <a:bodyPr/>
          <a:lstStyle/>
          <a:p>
            <a:r>
              <a:rPr lang="en-US" dirty="0"/>
              <a:t>We have created an website through which one can find out whether an arbitrary person would have survived the sink or not.</a:t>
            </a:r>
          </a:p>
          <a:p>
            <a:r>
              <a:rPr lang="en-US" dirty="0"/>
              <a:t>We had achieved over 80% accuracy on competition test dataset.</a:t>
            </a:r>
          </a:p>
          <a:p>
            <a:r>
              <a:rPr lang="en-US" dirty="0"/>
              <a:t>We have achieved over 97 percentile as per the Kaggle Leaderboard.</a:t>
            </a:r>
          </a:p>
          <a:p>
            <a:r>
              <a:rPr lang="en-US" dirty="0"/>
              <a:t>We were able to successfully find out whether an arbitrary person would have survived or not, if he/she were onboard the </a:t>
            </a:r>
            <a:r>
              <a:rPr lang="en-US" b="1" dirty="0"/>
              <a:t>HMS Titanic.</a:t>
            </a:r>
          </a:p>
          <a:p>
            <a:endParaRPr lang="en-IN" dirty="0"/>
          </a:p>
        </p:txBody>
      </p:sp>
      <p:pic>
        <p:nvPicPr>
          <p:cNvPr id="5" name="Picture 4">
            <a:extLst>
              <a:ext uri="{FF2B5EF4-FFF2-40B4-BE49-F238E27FC236}">
                <a16:creationId xmlns:a16="http://schemas.microsoft.com/office/drawing/2014/main" id="{BFDB0C46-3FD1-4DC0-9218-206BCB74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16" y="4170785"/>
            <a:ext cx="9809584" cy="2267338"/>
          </a:xfrm>
          <a:prstGeom prst="rect">
            <a:avLst/>
          </a:prstGeom>
        </p:spPr>
      </p:pic>
    </p:spTree>
    <p:extLst>
      <p:ext uri="{BB962C8B-B14F-4D97-AF65-F5344CB8AC3E}">
        <p14:creationId xmlns:p14="http://schemas.microsoft.com/office/powerpoint/2010/main" val="181725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6C1C-9BD6-4A02-95AC-FE0610293EEF}"/>
              </a:ext>
            </a:extLst>
          </p:cNvPr>
          <p:cNvSpPr>
            <a:spLocks noGrp="1"/>
          </p:cNvSpPr>
          <p:nvPr>
            <p:ph type="title"/>
          </p:nvPr>
        </p:nvSpPr>
        <p:spPr/>
        <p:txBody>
          <a:bodyPr>
            <a:normAutofit fontScale="90000"/>
          </a:bodyPr>
          <a:lstStyle/>
          <a:p>
            <a:r>
              <a:rPr lang="en-US" dirty="0"/>
              <a:t>APPROACH TOWARDS THE PROJECT</a:t>
            </a:r>
            <a:endParaRPr lang="en-IN" dirty="0"/>
          </a:p>
        </p:txBody>
      </p:sp>
      <p:sp>
        <p:nvSpPr>
          <p:cNvPr id="3" name="Content Placeholder 2">
            <a:extLst>
              <a:ext uri="{FF2B5EF4-FFF2-40B4-BE49-F238E27FC236}">
                <a16:creationId xmlns:a16="http://schemas.microsoft.com/office/drawing/2014/main" id="{4E42F4C8-09F5-4628-BD2D-C4BEBEECADFC}"/>
              </a:ext>
            </a:extLst>
          </p:cNvPr>
          <p:cNvSpPr>
            <a:spLocks noGrp="1"/>
          </p:cNvSpPr>
          <p:nvPr>
            <p:ph idx="1"/>
          </p:nvPr>
        </p:nvSpPr>
        <p:spPr/>
        <p:txBody>
          <a:bodyPr>
            <a:normAutofit/>
          </a:bodyPr>
          <a:lstStyle/>
          <a:p>
            <a:pPr algn="ctr"/>
            <a:r>
              <a:rPr lang="en-US" dirty="0"/>
              <a:t>Analyzing the data:</a:t>
            </a:r>
          </a:p>
          <a:p>
            <a:pPr marL="0" indent="0">
              <a:buNone/>
            </a:pPr>
            <a:r>
              <a:rPr lang="en-US" dirty="0"/>
              <a:t>Before starting to code, we sat down to ask some questions on to how we can make the data given to us in a more precise measure. We then made the dataset more smaller and eligible to work upon.</a:t>
            </a:r>
          </a:p>
          <a:p>
            <a:pPr marL="0" indent="0">
              <a:buNone/>
            </a:pPr>
            <a:endParaRPr lang="en-US" dirty="0"/>
          </a:p>
        </p:txBody>
      </p:sp>
      <p:pic>
        <p:nvPicPr>
          <p:cNvPr id="5" name="Picture 4">
            <a:extLst>
              <a:ext uri="{FF2B5EF4-FFF2-40B4-BE49-F238E27FC236}">
                <a16:creationId xmlns:a16="http://schemas.microsoft.com/office/drawing/2014/main" id="{E7088BA5-E10B-4F02-91FC-D92972BAF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432" y="3429000"/>
            <a:ext cx="5691674" cy="2979015"/>
          </a:xfrm>
          <a:prstGeom prst="rect">
            <a:avLst/>
          </a:prstGeom>
        </p:spPr>
      </p:pic>
    </p:spTree>
    <p:extLst>
      <p:ext uri="{BB962C8B-B14F-4D97-AF65-F5344CB8AC3E}">
        <p14:creationId xmlns:p14="http://schemas.microsoft.com/office/powerpoint/2010/main" val="419656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334C-5A43-42A0-80F9-11AC21FBE0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27D99A-1EAB-4D3A-89F3-4174D4C8BFC5}"/>
              </a:ext>
            </a:extLst>
          </p:cNvPr>
          <p:cNvSpPr>
            <a:spLocks noGrp="1"/>
          </p:cNvSpPr>
          <p:nvPr>
            <p:ph idx="1"/>
          </p:nvPr>
        </p:nvSpPr>
        <p:spPr/>
        <p:txBody>
          <a:bodyPr/>
          <a:lstStyle/>
          <a:p>
            <a:pPr algn="ctr"/>
            <a:r>
              <a:rPr lang="en-US" dirty="0"/>
              <a:t>Data cleaning and Base Models</a:t>
            </a:r>
          </a:p>
          <a:p>
            <a:pPr marL="0" indent="0">
              <a:buNone/>
            </a:pPr>
            <a:r>
              <a:rPr lang="en-US" dirty="0"/>
              <a:t>After analyzing the data, we would cleaning the data and make sure that there exists no empty/false/repeated data entries. Post that we created some base models on the basis of the algos we knew in order to predict the target variable.</a:t>
            </a:r>
          </a:p>
          <a:p>
            <a:pPr marL="0" indent="0">
              <a:buNone/>
            </a:pPr>
            <a:endParaRPr lang="en-US" dirty="0"/>
          </a:p>
          <a:p>
            <a:pPr algn="ctr"/>
            <a:r>
              <a:rPr lang="en-US" dirty="0"/>
              <a:t>Linear Regression Model</a:t>
            </a:r>
          </a:p>
          <a:p>
            <a:pPr marL="0" indent="0">
              <a:buNone/>
            </a:pPr>
            <a:r>
              <a:rPr lang="en-US" dirty="0"/>
              <a:t>After getting scores of the base models, we implemented the Linear Regression Model which had increased our accuracy.</a:t>
            </a:r>
          </a:p>
          <a:p>
            <a:pPr marL="0" indent="0" algn="ctr">
              <a:buNone/>
            </a:pPr>
            <a:endParaRPr lang="en-US" dirty="0"/>
          </a:p>
          <a:p>
            <a:endParaRPr lang="en-IN" dirty="0"/>
          </a:p>
        </p:txBody>
      </p:sp>
    </p:spTree>
    <p:extLst>
      <p:ext uri="{BB962C8B-B14F-4D97-AF65-F5344CB8AC3E}">
        <p14:creationId xmlns:p14="http://schemas.microsoft.com/office/powerpoint/2010/main" val="267743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407A-1C75-4406-BAD7-87A38EE0F96E}"/>
              </a:ext>
            </a:extLst>
          </p:cNvPr>
          <p:cNvSpPr>
            <a:spLocks noGrp="1"/>
          </p:cNvSpPr>
          <p:nvPr>
            <p:ph type="title"/>
          </p:nvPr>
        </p:nvSpPr>
        <p:spPr/>
        <p:txBody>
          <a:bodyPr/>
          <a:lstStyle/>
          <a:p>
            <a:r>
              <a:rPr lang="en-US" dirty="0"/>
              <a:t>RESULTS	</a:t>
            </a:r>
            <a:endParaRPr lang="en-IN" dirty="0"/>
          </a:p>
        </p:txBody>
      </p:sp>
      <p:sp>
        <p:nvSpPr>
          <p:cNvPr id="3" name="Content Placeholder 2">
            <a:extLst>
              <a:ext uri="{FF2B5EF4-FFF2-40B4-BE49-F238E27FC236}">
                <a16:creationId xmlns:a16="http://schemas.microsoft.com/office/drawing/2014/main" id="{5AE17751-8587-42EA-8B8C-5C5EB034CF36}"/>
              </a:ext>
            </a:extLst>
          </p:cNvPr>
          <p:cNvSpPr>
            <a:spLocks noGrp="1"/>
          </p:cNvSpPr>
          <p:nvPr>
            <p:ph idx="1"/>
          </p:nvPr>
        </p:nvSpPr>
        <p:spPr/>
        <p:txBody>
          <a:bodyPr numCol="1"/>
          <a:lstStyle/>
          <a:p>
            <a:pPr marL="0" indent="0">
              <a:buNone/>
            </a:pPr>
            <a:r>
              <a:rPr lang="en-US" dirty="0"/>
              <a:t>After implementing several models and analyzing their scores, we came to the conclusion that:</a:t>
            </a:r>
          </a:p>
          <a:p>
            <a:r>
              <a:rPr lang="en-US" dirty="0"/>
              <a:t>Passengers in class-1 had higher rate of survival than the other classes.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0D5C596-B28A-4636-9743-5BA8F17D1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824" y="3342011"/>
            <a:ext cx="4264090" cy="2781955"/>
          </a:xfrm>
          <a:prstGeom prst="rect">
            <a:avLst/>
          </a:prstGeom>
        </p:spPr>
      </p:pic>
    </p:spTree>
    <p:extLst>
      <p:ext uri="{BB962C8B-B14F-4D97-AF65-F5344CB8AC3E}">
        <p14:creationId xmlns:p14="http://schemas.microsoft.com/office/powerpoint/2010/main" val="275551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196-6C59-46FB-9EC9-FA2C4A6493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F32CBC-E6E4-43EF-8996-3A2AE825A6EA}"/>
              </a:ext>
            </a:extLst>
          </p:cNvPr>
          <p:cNvSpPr>
            <a:spLocks noGrp="1"/>
          </p:cNvSpPr>
          <p:nvPr>
            <p:ph idx="1"/>
          </p:nvPr>
        </p:nvSpPr>
        <p:spPr/>
        <p:txBody>
          <a:bodyPr numCol="2"/>
          <a:lstStyle/>
          <a:p>
            <a:r>
              <a:rPr lang="en-US" dirty="0"/>
              <a:t>Female passengers had a higher rate of survival from their male counterparts.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Some age groups had better survival chances than the others.</a:t>
            </a:r>
          </a:p>
          <a:p>
            <a:pPr marL="0" indent="0">
              <a:buNone/>
            </a:pPr>
            <a:endParaRPr lang="en-IN" dirty="0"/>
          </a:p>
        </p:txBody>
      </p:sp>
      <p:pic>
        <p:nvPicPr>
          <p:cNvPr id="5" name="Picture 4">
            <a:extLst>
              <a:ext uri="{FF2B5EF4-FFF2-40B4-BE49-F238E27FC236}">
                <a16:creationId xmlns:a16="http://schemas.microsoft.com/office/drawing/2014/main" id="{C81ED222-6B86-42BC-BE45-A1EBF8BA3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947" y="2901820"/>
            <a:ext cx="3667125" cy="3133220"/>
          </a:xfrm>
          <a:prstGeom prst="rect">
            <a:avLst/>
          </a:prstGeom>
        </p:spPr>
      </p:pic>
      <p:pic>
        <p:nvPicPr>
          <p:cNvPr id="7" name="Picture 6">
            <a:extLst>
              <a:ext uri="{FF2B5EF4-FFF2-40B4-BE49-F238E27FC236}">
                <a16:creationId xmlns:a16="http://schemas.microsoft.com/office/drawing/2014/main" id="{26CD447E-8F45-4857-8905-CD078ADCD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841" y="2901820"/>
            <a:ext cx="4945224" cy="3051111"/>
          </a:xfrm>
          <a:prstGeom prst="rect">
            <a:avLst/>
          </a:prstGeom>
        </p:spPr>
      </p:pic>
    </p:spTree>
    <p:extLst>
      <p:ext uri="{BB962C8B-B14F-4D97-AF65-F5344CB8AC3E}">
        <p14:creationId xmlns:p14="http://schemas.microsoft.com/office/powerpoint/2010/main" val="417274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BE2A-DD04-48CA-AE2A-059AD70EF5EC}"/>
              </a:ext>
            </a:extLst>
          </p:cNvPr>
          <p:cNvSpPr>
            <a:spLocks noGrp="1"/>
          </p:cNvSpPr>
          <p:nvPr>
            <p:ph type="title"/>
          </p:nvPr>
        </p:nvSpPr>
        <p:spPr/>
        <p:txBody>
          <a:bodyPr>
            <a:normAutofit/>
          </a:bodyPr>
          <a:lstStyle/>
          <a:p>
            <a:pPr algn="ctr"/>
            <a:r>
              <a:rPr lang="en-US" sz="4000" dirty="0"/>
              <a:t>Our team</a:t>
            </a:r>
            <a:endParaRPr lang="en-IN" sz="4000" dirty="0"/>
          </a:p>
        </p:txBody>
      </p:sp>
      <p:sp>
        <p:nvSpPr>
          <p:cNvPr id="3" name="Content Placeholder 2">
            <a:extLst>
              <a:ext uri="{FF2B5EF4-FFF2-40B4-BE49-F238E27FC236}">
                <a16:creationId xmlns:a16="http://schemas.microsoft.com/office/drawing/2014/main" id="{7B1D113F-4BB9-4755-8C79-CF74E58C0DD5}"/>
              </a:ext>
            </a:extLst>
          </p:cNvPr>
          <p:cNvSpPr>
            <a:spLocks noGrp="1"/>
          </p:cNvSpPr>
          <p:nvPr>
            <p:ph idx="1"/>
          </p:nvPr>
        </p:nvSpPr>
        <p:spPr/>
        <p:txBody>
          <a:bodyPr/>
          <a:lstStyle/>
          <a:p>
            <a:r>
              <a:rPr lang="en-US" dirty="0"/>
              <a:t>Tanuj Raghav                                  Pragyan Jaiminy                             Pushpak Prateek</a:t>
            </a:r>
          </a:p>
          <a:p>
            <a:pPr marL="0" indent="0">
              <a:buNone/>
            </a:pPr>
            <a:r>
              <a:rPr lang="en-US" dirty="0"/>
              <a:t>    19/11/EC/027                                19/11/EC/028                               19/11/EC/039</a:t>
            </a:r>
          </a:p>
          <a:p>
            <a:pPr marL="0" indent="0">
              <a:buNone/>
            </a:pPr>
            <a:endParaRPr lang="en-IN" dirty="0"/>
          </a:p>
        </p:txBody>
      </p:sp>
    </p:spTree>
    <p:extLst>
      <p:ext uri="{BB962C8B-B14F-4D97-AF65-F5344CB8AC3E}">
        <p14:creationId xmlns:p14="http://schemas.microsoft.com/office/powerpoint/2010/main" val="3546049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163</TotalTime>
  <Words>553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Century Gothic</vt:lpstr>
      <vt:lpstr>Garamond</vt:lpstr>
      <vt:lpstr>Gill Sans MT</vt:lpstr>
      <vt:lpstr>Wingdings 3</vt:lpstr>
      <vt:lpstr>Savon</vt:lpstr>
      <vt:lpstr>Ion Boardroom</vt:lpstr>
      <vt:lpstr>Gallery</vt:lpstr>
      <vt:lpstr>     HMS TITANIC: Machine Learning From Disaster</vt:lpstr>
      <vt:lpstr>PROBLEM STATEMENT </vt:lpstr>
      <vt:lpstr>MOTIVATION</vt:lpstr>
      <vt:lpstr>KEY CONTRIBUTIONS </vt:lpstr>
      <vt:lpstr>APPROACH TOWARDS THE PROJECT</vt:lpstr>
      <vt:lpstr>PowerPoint Presentation</vt:lpstr>
      <vt:lpstr>RESULTS </vt:lpstr>
      <vt:lpstr>PowerPoint Presentation</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HMS TITANIC: Machine Learning From Disaster</dc:title>
  <dc:creator>Pragyan Jaiminy</dc:creator>
  <cp:lastModifiedBy>Pragyan Jaiminy</cp:lastModifiedBy>
  <cp:revision>3</cp:revision>
  <dcterms:created xsi:type="dcterms:W3CDTF">2022-01-08T15:37:19Z</dcterms:created>
  <dcterms:modified xsi:type="dcterms:W3CDTF">2022-01-08T18:27:11Z</dcterms:modified>
</cp:coreProperties>
</file>