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Canva Sans" charset="1" panose="020B0503030501040103"/>
      <p:regular r:id="rId7"/>
    </p:embeddedFont>
    <p:embeddedFont>
      <p:font typeface="Bricolage Grotesque Bold" charset="1" panose="020B0605040402000204"/>
      <p:regular r:id="rId8"/>
    </p:embeddedFont>
    <p:embeddedFont>
      <p:font typeface="Canva Sans Bold" charset="1" panose="020B0803030501040103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2E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822" y="1421653"/>
            <a:ext cx="3916369" cy="2709837"/>
            <a:chOff x="0" y="0"/>
            <a:chExt cx="618795" cy="428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8795" cy="428160"/>
            </a:xfrm>
            <a:custGeom>
              <a:avLst/>
              <a:gdLst/>
              <a:ahLst/>
              <a:cxnLst/>
              <a:rect r="r" b="b" t="t" l="l"/>
              <a:pathLst>
                <a:path h="428160" w="618795">
                  <a:moveTo>
                    <a:pt x="67212" y="0"/>
                  </a:moveTo>
                  <a:lnTo>
                    <a:pt x="551583" y="0"/>
                  </a:lnTo>
                  <a:cubicBezTo>
                    <a:pt x="569409" y="0"/>
                    <a:pt x="586505" y="7081"/>
                    <a:pt x="599109" y="19686"/>
                  </a:cubicBezTo>
                  <a:cubicBezTo>
                    <a:pt x="611714" y="32290"/>
                    <a:pt x="618795" y="49386"/>
                    <a:pt x="618795" y="67212"/>
                  </a:cubicBezTo>
                  <a:lnTo>
                    <a:pt x="618795" y="360949"/>
                  </a:lnTo>
                  <a:cubicBezTo>
                    <a:pt x="618795" y="398069"/>
                    <a:pt x="588703" y="428160"/>
                    <a:pt x="551583" y="428160"/>
                  </a:cubicBezTo>
                  <a:lnTo>
                    <a:pt x="67212" y="428160"/>
                  </a:lnTo>
                  <a:cubicBezTo>
                    <a:pt x="30092" y="428160"/>
                    <a:pt x="0" y="398069"/>
                    <a:pt x="0" y="360949"/>
                  </a:cubicBezTo>
                  <a:lnTo>
                    <a:pt x="0" y="67212"/>
                  </a:lnTo>
                  <a:cubicBezTo>
                    <a:pt x="0" y="30092"/>
                    <a:pt x="30092" y="0"/>
                    <a:pt x="67212" y="0"/>
                  </a:cubicBezTo>
                  <a:close/>
                </a:path>
              </a:pathLst>
            </a:custGeom>
            <a:solidFill>
              <a:srgbClr val="EDF6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18795" cy="456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18280921" cy="1319210"/>
            <a:chOff x="0" y="0"/>
            <a:chExt cx="4874219" cy="3517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74219" cy="351739"/>
            </a:xfrm>
            <a:custGeom>
              <a:avLst/>
              <a:gdLst/>
              <a:ahLst/>
              <a:cxnLst/>
              <a:rect r="r" b="b" t="t" l="l"/>
              <a:pathLst>
                <a:path h="351739" w="4874219">
                  <a:moveTo>
                    <a:pt x="0" y="0"/>
                  </a:moveTo>
                  <a:lnTo>
                    <a:pt x="4874219" y="0"/>
                  </a:lnTo>
                  <a:lnTo>
                    <a:pt x="4874219" y="351739"/>
                  </a:lnTo>
                  <a:lnTo>
                    <a:pt x="0" y="351739"/>
                  </a:lnTo>
                  <a:close/>
                </a:path>
              </a:pathLst>
            </a:custGeom>
            <a:solidFill>
              <a:srgbClr val="B2E4FF"/>
            </a:solidFill>
            <a:ln w="19050" cap="sq">
              <a:solidFill>
                <a:srgbClr val="93D3F5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4874219" cy="380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648190" y="0"/>
            <a:ext cx="8833296" cy="1548263"/>
          </a:xfrm>
          <a:custGeom>
            <a:avLst/>
            <a:gdLst/>
            <a:ahLst/>
            <a:cxnLst/>
            <a:rect r="r" b="b" t="t" l="l"/>
            <a:pathLst>
              <a:path h="1548263" w="8833296">
                <a:moveTo>
                  <a:pt x="0" y="0"/>
                </a:moveTo>
                <a:lnTo>
                  <a:pt x="8833296" y="0"/>
                </a:lnTo>
                <a:lnTo>
                  <a:pt x="8833296" y="1548263"/>
                </a:lnTo>
                <a:lnTo>
                  <a:pt x="0" y="15482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81" r="0" b="-8781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86861" y="1639205"/>
            <a:ext cx="3577218" cy="344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2"/>
              </a:lnSpc>
            </a:pPr>
            <a:r>
              <a:rPr lang="en-US" sz="1944">
                <a:solidFill>
                  <a:srgbClr val="1800AD"/>
                </a:solidFill>
                <a:latin typeface="Canva Sans"/>
                <a:ea typeface="Canva Sans"/>
                <a:cs typeface="Canva Sans"/>
                <a:sym typeface="Canva Sans"/>
              </a:rPr>
              <a:t>Introduction</a:t>
            </a:r>
            <a:r>
              <a:rPr lang="en-US" sz="194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​</a:t>
            </a:r>
          </a:p>
          <a:p>
            <a:pPr algn="l">
              <a:lnSpc>
                <a:spcPts val="1944"/>
              </a:lnSpc>
            </a:pP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this project, machine learning was utilized to predict whether an individual makes more than $50,000 annually; this determination is based on census and demographic data. Accurately predicting income can have applications in economics, social research, and targeted public services.</a:t>
            </a:r>
          </a:p>
          <a:p>
            <a:pPr algn="l">
              <a:lnSpc>
                <a:spcPts val="1944"/>
              </a:lnSpc>
            </a:pPr>
          </a:p>
          <a:p>
            <a:pPr algn="l">
              <a:lnSpc>
                <a:spcPts val="1944"/>
              </a:lnSpc>
            </a:pPr>
          </a:p>
          <a:p>
            <a:pPr algn="l">
              <a:lnSpc>
                <a:spcPts val="1944"/>
              </a:lnSpc>
            </a:pPr>
          </a:p>
          <a:p>
            <a:pPr algn="l">
              <a:lnSpc>
                <a:spcPts val="1944"/>
              </a:lnSpc>
            </a:pPr>
          </a:p>
          <a:p>
            <a:pPr algn="l">
              <a:lnSpc>
                <a:spcPts val="1944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73058" y="92098"/>
            <a:ext cx="9410653" cy="2763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2"/>
              </a:lnSpc>
              <a:spcBef>
                <a:spcPct val="0"/>
              </a:spcBef>
            </a:pPr>
            <a:r>
              <a:rPr lang="en-US" b="true" sz="3194" spc="370">
                <a:solidFill>
                  <a:srgbClr val="82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Predicting Income Using Census Data​</a:t>
            </a:r>
          </a:p>
          <a:p>
            <a:pPr algn="l">
              <a:lnSpc>
                <a:spcPts val="4472"/>
              </a:lnSpc>
              <a:spcBef>
                <a:spcPct val="0"/>
              </a:spcBef>
            </a:pPr>
            <a:r>
              <a:rPr lang="en-US" b="true" sz="3194" spc="370">
                <a:solidFill>
                  <a:srgbClr val="82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Tanuj Ranjith​</a:t>
            </a:r>
          </a:p>
          <a:p>
            <a:pPr algn="l">
              <a:lnSpc>
                <a:spcPts val="4472"/>
              </a:lnSpc>
              <a:spcBef>
                <a:spcPct val="0"/>
              </a:spcBef>
            </a:pPr>
            <a:r>
              <a:rPr lang="en-US" b="true" sz="3194" spc="370">
                <a:solidFill>
                  <a:srgbClr val="82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​</a:t>
            </a:r>
          </a:p>
          <a:p>
            <a:pPr algn="l">
              <a:lnSpc>
                <a:spcPts val="4472"/>
              </a:lnSpc>
              <a:spcBef>
                <a:spcPct val="0"/>
              </a:spcBef>
            </a:pPr>
            <a:r>
              <a:rPr lang="en-US" b="true" sz="3194" spc="370">
                <a:solidFill>
                  <a:srgbClr val="82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​</a:t>
            </a:r>
          </a:p>
          <a:p>
            <a:pPr algn="l">
              <a:lnSpc>
                <a:spcPts val="4472"/>
              </a:lnSpc>
              <a:spcBef>
                <a:spcPct val="0"/>
              </a:spcBef>
            </a:pPr>
            <a:r>
              <a:rPr lang="en-US" b="true" sz="3194" spc="370">
                <a:solidFill>
                  <a:srgbClr val="820000"/>
                </a:solidFill>
                <a:latin typeface="Bricolage Grotesque Bold"/>
                <a:ea typeface="Bricolage Grotesque Bold"/>
                <a:cs typeface="Bricolage Grotesque Bold"/>
                <a:sym typeface="Bricolage Grotesque Bold"/>
              </a:rPr>
              <a:t>​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46822" y="4208019"/>
            <a:ext cx="3916369" cy="3531128"/>
            <a:chOff x="0" y="0"/>
            <a:chExt cx="618795" cy="5579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18795" cy="557926"/>
            </a:xfrm>
            <a:custGeom>
              <a:avLst/>
              <a:gdLst/>
              <a:ahLst/>
              <a:cxnLst/>
              <a:rect r="r" b="b" t="t" l="l"/>
              <a:pathLst>
                <a:path h="557926" w="618795">
                  <a:moveTo>
                    <a:pt x="67212" y="0"/>
                  </a:moveTo>
                  <a:lnTo>
                    <a:pt x="551583" y="0"/>
                  </a:lnTo>
                  <a:cubicBezTo>
                    <a:pt x="569409" y="0"/>
                    <a:pt x="586505" y="7081"/>
                    <a:pt x="599109" y="19686"/>
                  </a:cubicBezTo>
                  <a:cubicBezTo>
                    <a:pt x="611714" y="32290"/>
                    <a:pt x="618795" y="49386"/>
                    <a:pt x="618795" y="67212"/>
                  </a:cubicBezTo>
                  <a:lnTo>
                    <a:pt x="618795" y="490714"/>
                  </a:lnTo>
                  <a:cubicBezTo>
                    <a:pt x="618795" y="527834"/>
                    <a:pt x="588703" y="557926"/>
                    <a:pt x="551583" y="557926"/>
                  </a:cubicBezTo>
                  <a:lnTo>
                    <a:pt x="67212" y="557926"/>
                  </a:lnTo>
                  <a:cubicBezTo>
                    <a:pt x="30092" y="557926"/>
                    <a:pt x="0" y="527834"/>
                    <a:pt x="0" y="490714"/>
                  </a:cubicBezTo>
                  <a:lnTo>
                    <a:pt x="0" y="67212"/>
                  </a:lnTo>
                  <a:cubicBezTo>
                    <a:pt x="0" y="30092"/>
                    <a:pt x="30092" y="0"/>
                    <a:pt x="67212" y="0"/>
                  </a:cubicBezTo>
                  <a:close/>
                </a:path>
              </a:pathLst>
            </a:custGeom>
            <a:solidFill>
              <a:srgbClr val="EDF6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618795" cy="586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5400000">
            <a:off x="3110978" y="4870497"/>
            <a:ext cx="2283889" cy="8212202"/>
            <a:chOff x="0" y="0"/>
            <a:chExt cx="360860" cy="129754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0860" cy="1297546"/>
            </a:xfrm>
            <a:custGeom>
              <a:avLst/>
              <a:gdLst/>
              <a:ahLst/>
              <a:cxnLst/>
              <a:rect r="r" b="b" t="t" l="l"/>
              <a:pathLst>
                <a:path h="1297546" w="360860">
                  <a:moveTo>
                    <a:pt x="115253" y="0"/>
                  </a:moveTo>
                  <a:lnTo>
                    <a:pt x="245606" y="0"/>
                  </a:lnTo>
                  <a:cubicBezTo>
                    <a:pt x="276173" y="0"/>
                    <a:pt x="305489" y="12143"/>
                    <a:pt x="327103" y="33757"/>
                  </a:cubicBezTo>
                  <a:cubicBezTo>
                    <a:pt x="348717" y="55371"/>
                    <a:pt x="360860" y="84686"/>
                    <a:pt x="360860" y="115253"/>
                  </a:cubicBezTo>
                  <a:lnTo>
                    <a:pt x="360860" y="1182293"/>
                  </a:lnTo>
                  <a:cubicBezTo>
                    <a:pt x="360860" y="1245946"/>
                    <a:pt x="309259" y="1297546"/>
                    <a:pt x="245606" y="1297546"/>
                  </a:cubicBezTo>
                  <a:lnTo>
                    <a:pt x="115253" y="1297546"/>
                  </a:lnTo>
                  <a:cubicBezTo>
                    <a:pt x="51601" y="1297546"/>
                    <a:pt x="0" y="1245946"/>
                    <a:pt x="0" y="1182293"/>
                  </a:cubicBezTo>
                  <a:lnTo>
                    <a:pt x="0" y="115253"/>
                  </a:lnTo>
                  <a:cubicBezTo>
                    <a:pt x="0" y="51601"/>
                    <a:pt x="51601" y="0"/>
                    <a:pt x="115253" y="0"/>
                  </a:cubicBezTo>
                  <a:close/>
                </a:path>
              </a:pathLst>
            </a:custGeom>
            <a:solidFill>
              <a:srgbClr val="EDF6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360860" cy="13261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175234" y="1421653"/>
            <a:ext cx="4183789" cy="2174439"/>
            <a:chOff x="0" y="0"/>
            <a:chExt cx="661048" cy="34356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61048" cy="343566"/>
            </a:xfrm>
            <a:custGeom>
              <a:avLst/>
              <a:gdLst/>
              <a:ahLst/>
              <a:cxnLst/>
              <a:rect r="r" b="b" t="t" l="l"/>
              <a:pathLst>
                <a:path h="343566" w="661048">
                  <a:moveTo>
                    <a:pt x="62916" y="0"/>
                  </a:moveTo>
                  <a:lnTo>
                    <a:pt x="598132" y="0"/>
                  </a:lnTo>
                  <a:cubicBezTo>
                    <a:pt x="632880" y="0"/>
                    <a:pt x="661048" y="28168"/>
                    <a:pt x="661048" y="62916"/>
                  </a:cubicBezTo>
                  <a:lnTo>
                    <a:pt x="661048" y="280651"/>
                  </a:lnTo>
                  <a:cubicBezTo>
                    <a:pt x="661048" y="315398"/>
                    <a:pt x="632880" y="343566"/>
                    <a:pt x="598132" y="343566"/>
                  </a:cubicBezTo>
                  <a:lnTo>
                    <a:pt x="62916" y="343566"/>
                  </a:lnTo>
                  <a:cubicBezTo>
                    <a:pt x="28168" y="343566"/>
                    <a:pt x="0" y="315398"/>
                    <a:pt x="0" y="280651"/>
                  </a:cubicBezTo>
                  <a:lnTo>
                    <a:pt x="0" y="62916"/>
                  </a:lnTo>
                  <a:cubicBezTo>
                    <a:pt x="0" y="28168"/>
                    <a:pt x="28168" y="0"/>
                    <a:pt x="62916" y="0"/>
                  </a:cubicBezTo>
                  <a:close/>
                </a:path>
              </a:pathLst>
            </a:custGeom>
            <a:solidFill>
              <a:srgbClr val="EDF6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661048" cy="3721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5400000">
            <a:off x="9238019" y="1661903"/>
            <a:ext cx="4060667" cy="8093821"/>
            <a:chOff x="0" y="0"/>
            <a:chExt cx="641594" cy="127884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41594" cy="1278842"/>
            </a:xfrm>
            <a:custGeom>
              <a:avLst/>
              <a:gdLst/>
              <a:ahLst/>
              <a:cxnLst/>
              <a:rect r="r" b="b" t="t" l="l"/>
              <a:pathLst>
                <a:path h="1278842" w="641594">
                  <a:moveTo>
                    <a:pt x="64823" y="0"/>
                  </a:moveTo>
                  <a:lnTo>
                    <a:pt x="576771" y="0"/>
                  </a:lnTo>
                  <a:cubicBezTo>
                    <a:pt x="612572" y="0"/>
                    <a:pt x="641594" y="29022"/>
                    <a:pt x="641594" y="64823"/>
                  </a:cubicBezTo>
                  <a:lnTo>
                    <a:pt x="641594" y="1214019"/>
                  </a:lnTo>
                  <a:cubicBezTo>
                    <a:pt x="641594" y="1249819"/>
                    <a:pt x="612572" y="1278842"/>
                    <a:pt x="576771" y="1278842"/>
                  </a:cubicBezTo>
                  <a:lnTo>
                    <a:pt x="64823" y="1278842"/>
                  </a:lnTo>
                  <a:cubicBezTo>
                    <a:pt x="29022" y="1278842"/>
                    <a:pt x="0" y="1249819"/>
                    <a:pt x="0" y="1214019"/>
                  </a:cubicBezTo>
                  <a:lnTo>
                    <a:pt x="0" y="64823"/>
                  </a:lnTo>
                  <a:cubicBezTo>
                    <a:pt x="0" y="29022"/>
                    <a:pt x="29022" y="0"/>
                    <a:pt x="64823" y="0"/>
                  </a:cubicBezTo>
                  <a:close/>
                </a:path>
              </a:pathLst>
            </a:custGeom>
            <a:solidFill>
              <a:srgbClr val="EDF6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641594" cy="1307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4175234" y="3678480"/>
            <a:ext cx="3916369" cy="4060667"/>
            <a:chOff x="0" y="0"/>
            <a:chExt cx="618795" cy="64159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18795" cy="641594"/>
            </a:xfrm>
            <a:custGeom>
              <a:avLst/>
              <a:gdLst/>
              <a:ahLst/>
              <a:cxnLst/>
              <a:rect r="r" b="b" t="t" l="l"/>
              <a:pathLst>
                <a:path h="641594" w="618795">
                  <a:moveTo>
                    <a:pt x="67212" y="0"/>
                  </a:moveTo>
                  <a:lnTo>
                    <a:pt x="551583" y="0"/>
                  </a:lnTo>
                  <a:cubicBezTo>
                    <a:pt x="569409" y="0"/>
                    <a:pt x="586505" y="7081"/>
                    <a:pt x="599109" y="19686"/>
                  </a:cubicBezTo>
                  <a:cubicBezTo>
                    <a:pt x="611714" y="32290"/>
                    <a:pt x="618795" y="49386"/>
                    <a:pt x="618795" y="67212"/>
                  </a:cubicBezTo>
                  <a:lnTo>
                    <a:pt x="618795" y="574383"/>
                  </a:lnTo>
                  <a:cubicBezTo>
                    <a:pt x="618795" y="611503"/>
                    <a:pt x="588703" y="641594"/>
                    <a:pt x="551583" y="641594"/>
                  </a:cubicBezTo>
                  <a:lnTo>
                    <a:pt x="67212" y="641594"/>
                  </a:lnTo>
                  <a:cubicBezTo>
                    <a:pt x="30092" y="641594"/>
                    <a:pt x="0" y="611503"/>
                    <a:pt x="0" y="574383"/>
                  </a:cubicBezTo>
                  <a:lnTo>
                    <a:pt x="0" y="67212"/>
                  </a:lnTo>
                  <a:cubicBezTo>
                    <a:pt x="0" y="30092"/>
                    <a:pt x="30092" y="0"/>
                    <a:pt x="67212" y="0"/>
                  </a:cubicBezTo>
                  <a:close/>
                </a:path>
              </a:pathLst>
            </a:custGeom>
            <a:solidFill>
              <a:srgbClr val="EDF6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618795" cy="6701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8549524" y="1421653"/>
            <a:ext cx="6765739" cy="2171102"/>
            <a:chOff x="0" y="0"/>
            <a:chExt cx="1069002" cy="34303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069002" cy="343039"/>
            </a:xfrm>
            <a:custGeom>
              <a:avLst/>
              <a:gdLst/>
              <a:ahLst/>
              <a:cxnLst/>
              <a:rect r="r" b="b" t="t" l="l"/>
              <a:pathLst>
                <a:path h="343039" w="1069002">
                  <a:moveTo>
                    <a:pt x="38906" y="0"/>
                  </a:moveTo>
                  <a:lnTo>
                    <a:pt x="1030096" y="0"/>
                  </a:lnTo>
                  <a:cubicBezTo>
                    <a:pt x="1040415" y="0"/>
                    <a:pt x="1050310" y="4099"/>
                    <a:pt x="1057607" y="11395"/>
                  </a:cubicBezTo>
                  <a:cubicBezTo>
                    <a:pt x="1064903" y="18691"/>
                    <a:pt x="1069002" y="28587"/>
                    <a:pt x="1069002" y="38906"/>
                  </a:cubicBezTo>
                  <a:lnTo>
                    <a:pt x="1069002" y="304133"/>
                  </a:lnTo>
                  <a:cubicBezTo>
                    <a:pt x="1069002" y="314452"/>
                    <a:pt x="1064903" y="324348"/>
                    <a:pt x="1057607" y="331644"/>
                  </a:cubicBezTo>
                  <a:cubicBezTo>
                    <a:pt x="1050310" y="338940"/>
                    <a:pt x="1040415" y="343039"/>
                    <a:pt x="1030096" y="343039"/>
                  </a:cubicBezTo>
                  <a:lnTo>
                    <a:pt x="38906" y="343039"/>
                  </a:lnTo>
                  <a:cubicBezTo>
                    <a:pt x="28587" y="343039"/>
                    <a:pt x="18691" y="338940"/>
                    <a:pt x="11395" y="331644"/>
                  </a:cubicBezTo>
                  <a:cubicBezTo>
                    <a:pt x="4099" y="324348"/>
                    <a:pt x="0" y="314452"/>
                    <a:pt x="0" y="304133"/>
                  </a:cubicBezTo>
                  <a:lnTo>
                    <a:pt x="0" y="38906"/>
                  </a:lnTo>
                  <a:cubicBezTo>
                    <a:pt x="0" y="28587"/>
                    <a:pt x="4099" y="18691"/>
                    <a:pt x="11395" y="11395"/>
                  </a:cubicBezTo>
                  <a:cubicBezTo>
                    <a:pt x="18691" y="4099"/>
                    <a:pt x="28587" y="0"/>
                    <a:pt x="38906" y="0"/>
                  </a:cubicBezTo>
                  <a:close/>
                </a:path>
              </a:pathLst>
            </a:custGeom>
            <a:solidFill>
              <a:srgbClr val="EDF6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28575"/>
              <a:ext cx="1069002" cy="3716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-5400000">
            <a:off x="16133985" y="8109161"/>
            <a:ext cx="2307049" cy="1818963"/>
            <a:chOff x="0" y="0"/>
            <a:chExt cx="364519" cy="287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364519" cy="287400"/>
            </a:xfrm>
            <a:custGeom>
              <a:avLst/>
              <a:gdLst/>
              <a:ahLst/>
              <a:cxnLst/>
              <a:rect r="r" b="b" t="t" l="l"/>
              <a:pathLst>
                <a:path h="287400" w="364519">
                  <a:moveTo>
                    <a:pt x="114096" y="0"/>
                  </a:moveTo>
                  <a:lnTo>
                    <a:pt x="250423" y="0"/>
                  </a:lnTo>
                  <a:cubicBezTo>
                    <a:pt x="280683" y="0"/>
                    <a:pt x="309704" y="12021"/>
                    <a:pt x="331101" y="33418"/>
                  </a:cubicBezTo>
                  <a:cubicBezTo>
                    <a:pt x="352498" y="54815"/>
                    <a:pt x="364519" y="83836"/>
                    <a:pt x="364519" y="114096"/>
                  </a:cubicBezTo>
                  <a:lnTo>
                    <a:pt x="364519" y="173304"/>
                  </a:lnTo>
                  <a:cubicBezTo>
                    <a:pt x="364519" y="203564"/>
                    <a:pt x="352498" y="232585"/>
                    <a:pt x="331101" y="253982"/>
                  </a:cubicBezTo>
                  <a:cubicBezTo>
                    <a:pt x="309704" y="275379"/>
                    <a:pt x="280683" y="287400"/>
                    <a:pt x="250423" y="287400"/>
                  </a:cubicBezTo>
                  <a:lnTo>
                    <a:pt x="114096" y="287400"/>
                  </a:lnTo>
                  <a:cubicBezTo>
                    <a:pt x="83836" y="287400"/>
                    <a:pt x="54815" y="275379"/>
                    <a:pt x="33418" y="253982"/>
                  </a:cubicBezTo>
                  <a:cubicBezTo>
                    <a:pt x="12021" y="232585"/>
                    <a:pt x="0" y="203564"/>
                    <a:pt x="0" y="173304"/>
                  </a:cubicBezTo>
                  <a:lnTo>
                    <a:pt x="0" y="114096"/>
                  </a:lnTo>
                  <a:cubicBezTo>
                    <a:pt x="0" y="83836"/>
                    <a:pt x="12021" y="54815"/>
                    <a:pt x="33418" y="33418"/>
                  </a:cubicBezTo>
                  <a:cubicBezTo>
                    <a:pt x="54815" y="12021"/>
                    <a:pt x="83836" y="0"/>
                    <a:pt x="114096" y="0"/>
                  </a:cubicBezTo>
                  <a:close/>
                </a:path>
              </a:pathLst>
            </a:custGeom>
            <a:solidFill>
              <a:srgbClr val="EDF6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28575"/>
              <a:ext cx="364519" cy="315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-5400000">
            <a:off x="10033640" y="6294284"/>
            <a:ext cx="2307049" cy="5442345"/>
            <a:chOff x="0" y="0"/>
            <a:chExt cx="364519" cy="85990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64519" cy="859903"/>
            </a:xfrm>
            <a:custGeom>
              <a:avLst/>
              <a:gdLst/>
              <a:ahLst/>
              <a:cxnLst/>
              <a:rect r="r" b="b" t="t" l="l"/>
              <a:pathLst>
                <a:path h="859903" w="364519">
                  <a:moveTo>
                    <a:pt x="114096" y="0"/>
                  </a:moveTo>
                  <a:lnTo>
                    <a:pt x="250423" y="0"/>
                  </a:lnTo>
                  <a:cubicBezTo>
                    <a:pt x="280683" y="0"/>
                    <a:pt x="309704" y="12021"/>
                    <a:pt x="331101" y="33418"/>
                  </a:cubicBezTo>
                  <a:cubicBezTo>
                    <a:pt x="352498" y="54815"/>
                    <a:pt x="364519" y="83836"/>
                    <a:pt x="364519" y="114096"/>
                  </a:cubicBezTo>
                  <a:lnTo>
                    <a:pt x="364519" y="745806"/>
                  </a:lnTo>
                  <a:cubicBezTo>
                    <a:pt x="364519" y="776067"/>
                    <a:pt x="352498" y="805087"/>
                    <a:pt x="331101" y="826485"/>
                  </a:cubicBezTo>
                  <a:cubicBezTo>
                    <a:pt x="309704" y="847882"/>
                    <a:pt x="280683" y="859903"/>
                    <a:pt x="250423" y="859903"/>
                  </a:cubicBezTo>
                  <a:lnTo>
                    <a:pt x="114096" y="859903"/>
                  </a:lnTo>
                  <a:cubicBezTo>
                    <a:pt x="83836" y="859903"/>
                    <a:pt x="54815" y="847882"/>
                    <a:pt x="33418" y="826485"/>
                  </a:cubicBezTo>
                  <a:cubicBezTo>
                    <a:pt x="12021" y="805087"/>
                    <a:pt x="0" y="776067"/>
                    <a:pt x="0" y="745806"/>
                  </a:cubicBezTo>
                  <a:lnTo>
                    <a:pt x="0" y="114096"/>
                  </a:lnTo>
                  <a:cubicBezTo>
                    <a:pt x="0" y="83836"/>
                    <a:pt x="12021" y="54815"/>
                    <a:pt x="33418" y="33418"/>
                  </a:cubicBezTo>
                  <a:cubicBezTo>
                    <a:pt x="54815" y="12021"/>
                    <a:pt x="83836" y="0"/>
                    <a:pt x="114096" y="0"/>
                  </a:cubicBezTo>
                  <a:close/>
                </a:path>
              </a:pathLst>
            </a:custGeom>
            <a:solidFill>
              <a:srgbClr val="EDF6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28575"/>
              <a:ext cx="364519" cy="888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0519588" y="7983774"/>
            <a:ext cx="3140551" cy="2069737"/>
          </a:xfrm>
          <a:custGeom>
            <a:avLst/>
            <a:gdLst/>
            <a:ahLst/>
            <a:cxnLst/>
            <a:rect r="r" b="b" t="t" l="l"/>
            <a:pathLst>
              <a:path h="2069737" w="3140551">
                <a:moveTo>
                  <a:pt x="0" y="0"/>
                </a:moveTo>
                <a:lnTo>
                  <a:pt x="3140551" y="0"/>
                </a:lnTo>
                <a:lnTo>
                  <a:pt x="3140551" y="2069737"/>
                </a:lnTo>
                <a:lnTo>
                  <a:pt x="0" y="20697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263" r="0" b="-538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8651513" y="7972095"/>
            <a:ext cx="1664396" cy="2046930"/>
            <a:chOff x="0" y="0"/>
            <a:chExt cx="443776" cy="54577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43776" cy="545770"/>
            </a:xfrm>
            <a:custGeom>
              <a:avLst/>
              <a:gdLst/>
              <a:ahLst/>
              <a:cxnLst/>
              <a:rect r="r" b="b" t="t" l="l"/>
              <a:pathLst>
                <a:path h="545770" w="443776">
                  <a:moveTo>
                    <a:pt x="167454" y="0"/>
                  </a:moveTo>
                  <a:lnTo>
                    <a:pt x="276322" y="0"/>
                  </a:lnTo>
                  <a:cubicBezTo>
                    <a:pt x="320734" y="0"/>
                    <a:pt x="363326" y="17642"/>
                    <a:pt x="394730" y="49046"/>
                  </a:cubicBezTo>
                  <a:cubicBezTo>
                    <a:pt x="426133" y="80450"/>
                    <a:pt x="443776" y="123042"/>
                    <a:pt x="443776" y="167454"/>
                  </a:cubicBezTo>
                  <a:lnTo>
                    <a:pt x="443776" y="378317"/>
                  </a:lnTo>
                  <a:cubicBezTo>
                    <a:pt x="443776" y="470799"/>
                    <a:pt x="368804" y="545770"/>
                    <a:pt x="276322" y="545770"/>
                  </a:cubicBezTo>
                  <a:lnTo>
                    <a:pt x="167454" y="545770"/>
                  </a:lnTo>
                  <a:cubicBezTo>
                    <a:pt x="74972" y="545770"/>
                    <a:pt x="0" y="470799"/>
                    <a:pt x="0" y="378317"/>
                  </a:cubicBezTo>
                  <a:lnTo>
                    <a:pt x="0" y="167454"/>
                  </a:lnTo>
                  <a:cubicBezTo>
                    <a:pt x="0" y="74972"/>
                    <a:pt x="74972" y="0"/>
                    <a:pt x="167454" y="0"/>
                  </a:cubicBezTo>
                  <a:close/>
                </a:path>
              </a:pathLst>
            </a:custGeom>
            <a:solidFill>
              <a:srgbClr val="D4EAF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28575"/>
              <a:ext cx="443776" cy="5743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sz="1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Tuned ADABoost </a:t>
              </a: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13974464" y="7861932"/>
            <a:ext cx="2336889" cy="2307049"/>
          </a:xfrm>
          <a:custGeom>
            <a:avLst/>
            <a:gdLst/>
            <a:ahLst/>
            <a:cxnLst/>
            <a:rect r="r" b="b" t="t" l="l"/>
            <a:pathLst>
              <a:path h="2307049" w="2336889">
                <a:moveTo>
                  <a:pt x="0" y="0"/>
                </a:moveTo>
                <a:lnTo>
                  <a:pt x="2336889" y="0"/>
                </a:lnTo>
                <a:lnTo>
                  <a:pt x="2336889" y="2307049"/>
                </a:lnTo>
                <a:lnTo>
                  <a:pt x="0" y="23070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52" t="-3223" r="-952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349744" y="4361026"/>
            <a:ext cx="3510525" cy="3139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1"/>
              </a:lnSpc>
            </a:pPr>
            <a:r>
              <a:rPr lang="en-US" sz="1908">
                <a:solidFill>
                  <a:srgbClr val="1800AD"/>
                </a:solidFill>
                <a:latin typeface="Canva Sans"/>
                <a:ea typeface="Canva Sans"/>
                <a:cs typeface="Canva Sans"/>
                <a:sym typeface="Canva Sans"/>
              </a:rPr>
              <a:t>Dataset Description​</a:t>
            </a:r>
          </a:p>
          <a:p>
            <a:pPr algn="l" marL="294312" indent="-147156" lvl="1">
              <a:lnSpc>
                <a:spcPts val="1908"/>
              </a:lnSpc>
              <a:buFont typeface="Arial"/>
              <a:buChar char="•"/>
            </a:pPr>
            <a:r>
              <a:rPr lang="en-US" sz="13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Rows: 48,842​</a:t>
            </a:r>
          </a:p>
          <a:p>
            <a:pPr algn="l" marL="294312" indent="-147156" lvl="1">
              <a:lnSpc>
                <a:spcPts val="1908"/>
              </a:lnSpc>
              <a:buFont typeface="Arial"/>
              <a:buChar char="•"/>
            </a:pPr>
            <a:r>
              <a:rPr lang="en-US" sz="13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Columns:14</a:t>
            </a:r>
          </a:p>
          <a:p>
            <a:pPr algn="l" marL="294312" indent="-147156" lvl="1">
              <a:lnSpc>
                <a:spcPts val="1908"/>
              </a:lnSpc>
              <a:buFont typeface="Arial"/>
              <a:buChar char="•"/>
            </a:pPr>
            <a:r>
              <a:rPr lang="en-US" sz="13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Target Variable: Income &gt; 50K or &lt;= 50k​</a:t>
            </a:r>
          </a:p>
          <a:p>
            <a:pPr algn="l" marL="294312" indent="-147156" lvl="1">
              <a:lnSpc>
                <a:spcPts val="1908"/>
              </a:lnSpc>
              <a:buFont typeface="Arial"/>
              <a:buChar char="•"/>
            </a:pPr>
            <a:r>
              <a:rPr lang="en-US" sz="13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Independent Variables : age, education, occupation, marital-status, race, sex, hours-per-week, capital-gain, capital-loss, native-country</a:t>
            </a:r>
          </a:p>
          <a:p>
            <a:pPr algn="l" marL="294312" indent="-147156" lvl="1">
              <a:lnSpc>
                <a:spcPts val="1908"/>
              </a:lnSpc>
              <a:buFont typeface="Arial"/>
              <a:buChar char="•"/>
            </a:pPr>
            <a:r>
              <a:rPr lang="en-US" sz="136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Some categorical values were label-encoded, and whitespaces were stripped for consistency.​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89191" y="7852762"/>
            <a:ext cx="7527463" cy="2200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0"/>
              </a:lnSpc>
            </a:pPr>
            <a:r>
              <a:rPr lang="en-US" sz="2021">
                <a:solidFill>
                  <a:srgbClr val="1800AD"/>
                </a:solidFill>
                <a:latin typeface="Canva Sans"/>
                <a:ea typeface="Canva Sans"/>
                <a:cs typeface="Canva Sans"/>
                <a:sym typeface="Canva Sans"/>
              </a:rPr>
              <a:t>Methods</a:t>
            </a:r>
          </a:p>
          <a:p>
            <a:pPr algn="l">
              <a:lnSpc>
                <a:spcPts val="1886"/>
              </a:lnSpc>
            </a:pPr>
            <a:r>
              <a:rPr lang="en-US" sz="1347">
                <a:solidFill>
                  <a:srgbClr val="1800AD"/>
                </a:solidFill>
                <a:latin typeface="Canva Sans"/>
                <a:ea typeface="Canva Sans"/>
                <a:cs typeface="Canva Sans"/>
                <a:sym typeface="Canva Sans"/>
              </a:rPr>
              <a:t>Data cleaning</a:t>
            </a:r>
          </a:p>
          <a:p>
            <a:pPr algn="l" marL="290983" indent="-145491" lvl="1">
              <a:lnSpc>
                <a:spcPts val="1886"/>
              </a:lnSpc>
              <a:buFont typeface="Arial"/>
              <a:buChar char="•"/>
            </a:pPr>
            <a:r>
              <a:rPr lang="en-US" sz="13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Removed inconsistentformatting​</a:t>
            </a:r>
          </a:p>
          <a:p>
            <a:pPr algn="l" marL="290983" indent="-145491" lvl="1">
              <a:lnSpc>
                <a:spcPts val="1886"/>
              </a:lnSpc>
              <a:buFont typeface="Arial"/>
              <a:buChar char="•"/>
            </a:pPr>
            <a:r>
              <a:rPr lang="en-US" sz="13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Label encoded categorical features besides income</a:t>
            </a:r>
          </a:p>
          <a:p>
            <a:pPr algn="l">
              <a:lnSpc>
                <a:spcPts val="1886"/>
              </a:lnSpc>
            </a:pPr>
            <a:r>
              <a:rPr lang="en-US" sz="1347">
                <a:solidFill>
                  <a:srgbClr val="1800AD"/>
                </a:solidFill>
                <a:latin typeface="Canva Sans"/>
                <a:ea typeface="Canva Sans"/>
                <a:cs typeface="Canva Sans"/>
                <a:sym typeface="Canva Sans"/>
              </a:rPr>
              <a:t>Data splitting</a:t>
            </a:r>
          </a:p>
          <a:p>
            <a:pPr algn="l" marL="290983" indent="-145491" lvl="1">
              <a:lnSpc>
                <a:spcPts val="1886"/>
              </a:lnSpc>
              <a:buFont typeface="Arial"/>
              <a:buChar char="•"/>
            </a:pPr>
            <a:r>
              <a:rPr lang="en-US" sz="13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70% training, 30% testing</a:t>
            </a:r>
          </a:p>
          <a:p>
            <a:pPr algn="l">
              <a:lnSpc>
                <a:spcPts val="1886"/>
              </a:lnSpc>
            </a:pPr>
            <a:r>
              <a:rPr lang="en-US" sz="1347">
                <a:solidFill>
                  <a:srgbClr val="1800AD"/>
                </a:solidFill>
                <a:latin typeface="Canva Sans"/>
                <a:ea typeface="Canva Sans"/>
                <a:cs typeface="Canva Sans"/>
                <a:sym typeface="Canva Sans"/>
              </a:rPr>
              <a:t>Algorithms &amp; Ensemble Methods</a:t>
            </a:r>
          </a:p>
          <a:p>
            <a:pPr algn="l" marL="290983" indent="-145491" lvl="1">
              <a:lnSpc>
                <a:spcPts val="1886"/>
              </a:lnSpc>
              <a:buFont typeface="Arial"/>
              <a:buChar char="•"/>
            </a:pPr>
            <a:r>
              <a:rPr lang="en-US" sz="13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Decision Tree​, Tuned Decision Tree​, Bagging Classifier​, Tuned Bagging Classifier​, Random Forest​, Tuned Random Forest​, SVM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417069" y="1509003"/>
            <a:ext cx="3941954" cy="2017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2"/>
              </a:lnSpc>
            </a:pPr>
            <a:r>
              <a:rPr lang="en-US" sz="1944">
                <a:solidFill>
                  <a:srgbClr val="1800AD"/>
                </a:solidFill>
                <a:latin typeface="Canva Sans"/>
                <a:ea typeface="Canva Sans"/>
                <a:cs typeface="Canva Sans"/>
                <a:sym typeface="Canva Sans"/>
              </a:rPr>
              <a:t>Evaluation Metrics</a:t>
            </a:r>
          </a:p>
          <a:p>
            <a:pPr algn="l" marL="299903" indent="-149951" lvl="1">
              <a:lnSpc>
                <a:spcPts val="1944"/>
              </a:lnSpc>
              <a:buFont typeface="Arial"/>
              <a:buChar char="•"/>
            </a:pP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Accuracy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%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ly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ssif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ed ex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mp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les</a:t>
            </a:r>
          </a:p>
          <a:p>
            <a:pPr algn="l" marL="299903" indent="-149951" lvl="1">
              <a:lnSpc>
                <a:spcPts val="1944"/>
              </a:lnSpc>
              <a:buFont typeface="Arial"/>
              <a:buChar char="•"/>
            </a:pP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eca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ll: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ocu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sed 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 m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z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als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eg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ative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</a:p>
          <a:p>
            <a:pPr algn="l" marL="299903" indent="-149951" lvl="1">
              <a:lnSpc>
                <a:spcPts val="1944"/>
              </a:lnSpc>
              <a:buFont typeface="Arial"/>
              <a:buChar char="•"/>
            </a:pP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isi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 </a:t>
            </a:r>
          </a:p>
          <a:p>
            <a:pPr algn="l" marL="299903" indent="-149951" lvl="1">
              <a:lnSpc>
                <a:spcPts val="1944"/>
              </a:lnSpc>
              <a:buFont typeface="Arial"/>
              <a:buChar char="•"/>
            </a:pP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F1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cor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e: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valu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at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 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lance 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ee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call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P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cision 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344810" y="3775808"/>
            <a:ext cx="3746793" cy="3725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7"/>
              </a:lnSpc>
            </a:pPr>
            <a:r>
              <a:rPr lang="en-US" sz="2083">
                <a:solidFill>
                  <a:srgbClr val="1800AD"/>
                </a:solidFill>
                <a:latin typeface="Canva Sans"/>
                <a:ea typeface="Canva Sans"/>
                <a:cs typeface="Canva Sans"/>
                <a:sym typeface="Canva Sans"/>
              </a:rPr>
              <a:t>Data Analysis / Results</a:t>
            </a:r>
          </a:p>
          <a:p>
            <a:pPr algn="l" marL="329893" indent="-164946" lvl="1">
              <a:lnSpc>
                <a:spcPts val="2139"/>
              </a:lnSpc>
              <a:buFont typeface="Arial"/>
              <a:buChar char="•"/>
            </a:pPr>
            <a:r>
              <a:rPr lang="en-US" sz="1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Feature distributions were analyzed to identify skew and imbalance</a:t>
            </a:r>
          </a:p>
          <a:p>
            <a:pPr algn="l" marL="329893" indent="-164946" lvl="1">
              <a:lnSpc>
                <a:spcPts val="2139"/>
              </a:lnSpc>
              <a:buFont typeface="Arial"/>
              <a:buChar char="•"/>
            </a:pPr>
            <a:r>
              <a:rPr lang="en-US" sz="1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</a:t>
            </a:r>
            <a:r>
              <a:rPr lang="en-US" sz="1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ey tran</a:t>
            </a:r>
            <a:r>
              <a:rPr lang="en-US" sz="1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sf</a:t>
            </a:r>
            <a:r>
              <a:rPr lang="en-US" sz="1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ormat</a:t>
            </a:r>
            <a:r>
              <a:rPr lang="en-US" sz="1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ion</a:t>
            </a:r>
            <a:r>
              <a:rPr lang="en-US" sz="1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 wer</a:t>
            </a:r>
            <a:r>
              <a:rPr lang="en-US" sz="1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don</a:t>
            </a:r>
            <a:r>
              <a:rPr lang="en-US" sz="1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 for model comp</a:t>
            </a:r>
            <a:r>
              <a:rPr lang="en-US" sz="1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atibility</a:t>
            </a:r>
          </a:p>
          <a:p>
            <a:pPr algn="l" marL="329893" indent="-164946" lvl="1">
              <a:lnSpc>
                <a:spcPts val="2139"/>
              </a:lnSpc>
              <a:buFont typeface="Arial"/>
              <a:buChar char="•"/>
            </a:pPr>
            <a:r>
              <a:rPr lang="en-US" sz="1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Label encoding helped convert strings to usable inputs</a:t>
            </a:r>
          </a:p>
          <a:p>
            <a:pPr algn="l" marL="329893" indent="-164946" lvl="1">
              <a:lnSpc>
                <a:spcPts val="2139"/>
              </a:lnSpc>
              <a:buFont typeface="Arial"/>
              <a:buChar char="•"/>
            </a:pPr>
            <a:r>
              <a:rPr lang="en-US" sz="152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Visualizations of correlations and feature importances supported model selection</a:t>
            </a:r>
          </a:p>
          <a:p>
            <a:pPr algn="l">
              <a:lnSpc>
                <a:spcPts val="1944"/>
              </a:lnSpc>
            </a:pPr>
          </a:p>
          <a:p>
            <a:pPr algn="l" marL="299903" indent="-149951" lvl="1">
              <a:lnSpc>
                <a:spcPts val="1944"/>
              </a:lnSpc>
              <a:buFont typeface="Arial"/>
              <a:buChar char="•"/>
            </a:pPr>
            <a:r>
              <a:rPr lang="en-US" b="true" sz="13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Tuned AdaBoost </a:t>
            </a:r>
            <a:r>
              <a:rPr lang="en-US" sz="13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achieved the most precision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937263" y="1658255"/>
            <a:ext cx="6130041" cy="1650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2"/>
              </a:lnSpc>
            </a:pPr>
            <a:r>
              <a:rPr lang="en-US" sz="2044">
                <a:solidFill>
                  <a:srgbClr val="1800AD"/>
                </a:solidFill>
                <a:latin typeface="Canva Sans"/>
                <a:ea typeface="Canva Sans"/>
                <a:cs typeface="Canva Sans"/>
                <a:sym typeface="Canva Sans"/>
              </a:rPr>
              <a:t>Conclusion</a:t>
            </a:r>
          </a:p>
          <a:p>
            <a:pPr algn="l" marL="321494" indent="-160747" lvl="1">
              <a:lnSpc>
                <a:spcPts val="2084"/>
              </a:lnSpc>
              <a:buFont typeface="Arial"/>
              <a:buChar char="•"/>
            </a:pPr>
            <a:r>
              <a:rPr lang="en-US" sz="14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Education level, capital gain, and hours-per-week were strong predictors of income</a:t>
            </a:r>
          </a:p>
          <a:p>
            <a:pPr algn="l" marL="321494" indent="-160747" lvl="1">
              <a:lnSpc>
                <a:spcPts val="2084"/>
              </a:lnSpc>
              <a:buFont typeface="Arial"/>
              <a:buChar char="•"/>
            </a:pPr>
            <a:r>
              <a:rPr lang="en-US" sz="14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Ensemble methods outperformed single estimators</a:t>
            </a:r>
          </a:p>
          <a:p>
            <a:pPr algn="l" marL="321494" indent="-160747" lvl="1">
              <a:lnSpc>
                <a:spcPts val="2084"/>
              </a:lnSpc>
              <a:buFont typeface="Arial"/>
              <a:buChar char="•"/>
            </a:pPr>
            <a:r>
              <a:rPr lang="en-US" sz="14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Skipping SVM allowed more time to tune tree-based models</a:t>
            </a:r>
          </a:p>
          <a:p>
            <a:pPr algn="l" marL="321494" indent="-160747" lvl="1">
              <a:lnSpc>
                <a:spcPts val="2084"/>
              </a:lnSpc>
              <a:buFont typeface="Arial"/>
              <a:buChar char="•"/>
            </a:pPr>
            <a:r>
              <a:rPr lang="en-US" sz="148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Future work could improve recall and interpretability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6625010" y="7982802"/>
            <a:ext cx="1324999" cy="2304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3"/>
              </a:lnSpc>
            </a:pPr>
            <a:r>
              <a:rPr lang="en-US" sz="1745">
                <a:solidFill>
                  <a:srgbClr val="1800AD"/>
                </a:solidFill>
                <a:latin typeface="Canva Sans"/>
                <a:ea typeface="Canva Sans"/>
                <a:cs typeface="Canva Sans"/>
                <a:sym typeface="Canva Sans"/>
              </a:rPr>
              <a:t>References</a:t>
            </a:r>
          </a:p>
          <a:p>
            <a:pPr algn="l">
              <a:lnSpc>
                <a:spcPts val="1791"/>
              </a:lnSpc>
            </a:pPr>
            <a:r>
              <a:rPr lang="en-US" sz="127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Scikit-learn Documentation</a:t>
            </a:r>
          </a:p>
          <a:p>
            <a:pPr algn="l">
              <a:lnSpc>
                <a:spcPts val="1791"/>
              </a:lnSpc>
            </a:pPr>
            <a:r>
              <a:rPr lang="en-US" sz="127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(https://scikit-learn.org/stable/modules/generated/sklearn.tree.DecisionTreeClassifier.html)</a:t>
            </a:r>
          </a:p>
          <a:p>
            <a:pPr algn="l">
              <a:lnSpc>
                <a:spcPts val="1791"/>
              </a:lnSpc>
            </a:pPr>
          </a:p>
        </p:txBody>
      </p:sp>
      <p:sp>
        <p:nvSpPr>
          <p:cNvPr name="Freeform 46" id="46"/>
          <p:cNvSpPr/>
          <p:nvPr/>
        </p:nvSpPr>
        <p:spPr>
          <a:xfrm flipH="false" flipV="false" rot="0">
            <a:off x="8462010" y="3879073"/>
            <a:ext cx="6605294" cy="3708883"/>
          </a:xfrm>
          <a:custGeom>
            <a:avLst/>
            <a:gdLst/>
            <a:ahLst/>
            <a:cxnLst/>
            <a:rect r="r" b="b" t="t" l="l"/>
            <a:pathLst>
              <a:path h="3708883" w="6605294">
                <a:moveTo>
                  <a:pt x="0" y="0"/>
                </a:moveTo>
                <a:lnTo>
                  <a:pt x="6605293" y="0"/>
                </a:lnTo>
                <a:lnTo>
                  <a:pt x="6605293" y="3708882"/>
                </a:lnTo>
                <a:lnTo>
                  <a:pt x="0" y="37088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988" t="-4617" r="-3724" b="-3285"/>
            </a:stretch>
          </a:blipFill>
        </p:spPr>
      </p:sp>
      <p:grpSp>
        <p:nvGrpSpPr>
          <p:cNvPr name="Group 47" id="47"/>
          <p:cNvGrpSpPr/>
          <p:nvPr/>
        </p:nvGrpSpPr>
        <p:grpSpPr>
          <a:xfrm rot="0">
            <a:off x="15423355" y="1421653"/>
            <a:ext cx="2773636" cy="6317494"/>
            <a:chOff x="0" y="0"/>
            <a:chExt cx="438241" cy="998178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438241" cy="998178"/>
            </a:xfrm>
            <a:custGeom>
              <a:avLst/>
              <a:gdLst/>
              <a:ahLst/>
              <a:cxnLst/>
              <a:rect r="r" b="b" t="t" l="l"/>
              <a:pathLst>
                <a:path h="998178" w="438241">
                  <a:moveTo>
                    <a:pt x="94903" y="0"/>
                  </a:moveTo>
                  <a:lnTo>
                    <a:pt x="343338" y="0"/>
                  </a:lnTo>
                  <a:cubicBezTo>
                    <a:pt x="395751" y="0"/>
                    <a:pt x="438241" y="42489"/>
                    <a:pt x="438241" y="94903"/>
                  </a:cubicBezTo>
                  <a:lnTo>
                    <a:pt x="438241" y="903275"/>
                  </a:lnTo>
                  <a:cubicBezTo>
                    <a:pt x="438241" y="955689"/>
                    <a:pt x="395751" y="998178"/>
                    <a:pt x="343338" y="998178"/>
                  </a:cubicBezTo>
                  <a:lnTo>
                    <a:pt x="94903" y="998178"/>
                  </a:lnTo>
                  <a:cubicBezTo>
                    <a:pt x="42489" y="998178"/>
                    <a:pt x="0" y="955689"/>
                    <a:pt x="0" y="903275"/>
                  </a:cubicBezTo>
                  <a:lnTo>
                    <a:pt x="0" y="94903"/>
                  </a:lnTo>
                  <a:cubicBezTo>
                    <a:pt x="0" y="42489"/>
                    <a:pt x="42489" y="0"/>
                    <a:pt x="94903" y="0"/>
                  </a:cubicBezTo>
                  <a:close/>
                </a:path>
              </a:pathLst>
            </a:custGeom>
            <a:solidFill>
              <a:srgbClr val="EDF6FF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28575"/>
              <a:ext cx="438241" cy="10267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15509080" y="1715690"/>
            <a:ext cx="2440929" cy="417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0"/>
              </a:lnSpc>
            </a:pPr>
            <a:r>
              <a:rPr lang="en-US" sz="2157">
                <a:solidFill>
                  <a:srgbClr val="1800AD"/>
                </a:solidFill>
                <a:latin typeface="Canva Sans"/>
                <a:ea typeface="Canva Sans"/>
                <a:cs typeface="Canva Sans"/>
                <a:sym typeface="Canva Sans"/>
              </a:rPr>
              <a:t>Discussion</a:t>
            </a:r>
          </a:p>
          <a:p>
            <a:pPr algn="l" marL="339232" indent="-169616" lvl="1">
              <a:lnSpc>
                <a:spcPts val="2199"/>
              </a:lnSpc>
              <a:buFont typeface="Arial"/>
              <a:buChar char="•"/>
            </a:pPr>
            <a:r>
              <a:rPr lang="en-US" sz="157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157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ducation, capital gain, and hours-per-week were top predictors.</a:t>
            </a:r>
          </a:p>
          <a:p>
            <a:pPr algn="l" marL="339232" indent="-169616" lvl="1">
              <a:lnSpc>
                <a:spcPts val="2199"/>
              </a:lnSpc>
              <a:buFont typeface="Arial"/>
              <a:buChar char="•"/>
            </a:pPr>
            <a:r>
              <a:rPr lang="en-US" sz="157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Tuned AdaBoost and Gradient Boosting performed best.</a:t>
            </a:r>
          </a:p>
          <a:p>
            <a:pPr algn="l" marL="339232" indent="-169616" lvl="1">
              <a:lnSpc>
                <a:spcPts val="2199"/>
              </a:lnSpc>
              <a:buFont typeface="Arial"/>
              <a:buChar char="•"/>
            </a:pPr>
            <a:r>
              <a:rPr lang="en-US" sz="157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Focused on precision to reduce false positives.</a:t>
            </a:r>
          </a:p>
          <a:p>
            <a:pPr algn="l" marL="339232" indent="-169616" lvl="1">
              <a:lnSpc>
                <a:spcPts val="2199"/>
              </a:lnSpc>
              <a:buFont typeface="Arial"/>
              <a:buChar char="•"/>
            </a:pPr>
            <a:r>
              <a:rPr lang="en-US" sz="157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Learned to manage class imbalance and compare models.</a:t>
            </a:r>
          </a:p>
          <a:p>
            <a:pPr algn="l">
              <a:lnSpc>
                <a:spcPts val="21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DAGrYLRvdww</dc:identifier>
  <dcterms:modified xsi:type="dcterms:W3CDTF">2011-08-01T06:04:30Z</dcterms:modified>
  <cp:revision>1</cp:revision>
  <dc:title>Stanford-ML-Project Research Poster</dc:title>
</cp:coreProperties>
</file>