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4"/>
  </p:sldMasterIdLst>
  <p:notesMasterIdLst>
    <p:notesMasterId r:id="rId17"/>
  </p:notesMasterIdLst>
  <p:handoutMasterIdLst>
    <p:handoutMasterId r:id="rId18"/>
  </p:handoutMasterIdLst>
  <p:sldIdLst>
    <p:sldId id="257" r:id="rId5"/>
    <p:sldId id="389" r:id="rId6"/>
    <p:sldId id="384" r:id="rId7"/>
    <p:sldId id="317" r:id="rId8"/>
    <p:sldId id="393" r:id="rId9"/>
    <p:sldId id="281" r:id="rId10"/>
    <p:sldId id="272" r:id="rId11"/>
    <p:sldId id="395" r:id="rId12"/>
    <p:sldId id="396" r:id="rId13"/>
    <p:sldId id="394" r:id="rId14"/>
    <p:sldId id="321" r:id="rId15"/>
    <p:sldId id="39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8DA"/>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8FB451-74FA-4E3A-A37C-1A465E889B56}" v="379" dt="2022-07-14T03:54:27.3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84636" autoAdjust="0"/>
  </p:normalViewPr>
  <p:slideViewPr>
    <p:cSldViewPr snapToGrid="0">
      <p:cViewPr varScale="1">
        <p:scale>
          <a:sx n="66" d="100"/>
          <a:sy n="66" d="100"/>
        </p:scale>
        <p:origin x="1166" y="58"/>
      </p:cViewPr>
      <p:guideLst>
        <p:guide pos="3840"/>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a:latin typeface="+mn-lt"/>
            </a:rPr>
            <a:t>Login Page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None/>
          </a:pPr>
          <a:r>
            <a:rPr lang="en-US" sz="1400" dirty="0">
              <a:latin typeface="Times New Roman" panose="02020603050405020304" pitchFamily="18" charset="0"/>
              <a:cs typeface="Times New Roman" panose="02020603050405020304" pitchFamily="18" charset="0"/>
            </a:rPr>
            <a:t>User Firstly Need To Enter a valid Username and Password to Login. </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a:latin typeface="+mn-lt"/>
            </a:rPr>
            <a:t>Home Page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None/>
          </a:pPr>
          <a:r>
            <a:rPr lang="en-US" sz="1400">
              <a:latin typeface="Times New Roman" panose="02020603050405020304" pitchFamily="18" charset="0"/>
              <a:cs typeface="Times New Roman" panose="02020603050405020304" pitchFamily="18" charset="0"/>
            </a:rPr>
            <a:t>On getting login the Home page  </a:t>
          </a:r>
        </a:p>
        <a:p>
          <a:pPr>
            <a:buFont typeface="Symbol" panose="05050102010706020507" pitchFamily="18" charset="2"/>
            <a:buNone/>
          </a:pPr>
          <a:r>
            <a:rPr lang="en-US" sz="1400" dirty="0">
              <a:latin typeface="Times New Roman" panose="02020603050405020304" pitchFamily="18" charset="0"/>
              <a:cs typeface="Times New Roman" panose="02020603050405020304" pitchFamily="18" charset="0"/>
            </a:rPr>
            <a:t>Of the website will be opened from where user can access all the </a:t>
          </a:r>
        </a:p>
        <a:p>
          <a:pPr>
            <a:buFont typeface="Symbol" panose="05050102010706020507" pitchFamily="18" charset="2"/>
            <a:buNone/>
          </a:pPr>
          <a:r>
            <a:rPr lang="en-US" sz="1400" dirty="0">
              <a:latin typeface="Times New Roman" panose="02020603050405020304" pitchFamily="18" charset="0"/>
              <a:cs typeface="Times New Roman" panose="02020603050405020304" pitchFamily="18" charset="0"/>
            </a:rPr>
            <a:t>Commands of our site.</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Blogs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None/>
          </a:pPr>
          <a:r>
            <a:rPr lang="en-US" sz="1400" dirty="0">
              <a:latin typeface="Times New Roman" panose="02020603050405020304" pitchFamily="18" charset="0"/>
              <a:cs typeface="Times New Roman" panose="02020603050405020304" pitchFamily="18" charset="0"/>
            </a:rPr>
            <a:t>Home page will be containing all the commands user can access them and open different command and blog pages.</a:t>
          </a: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None/>
          </a:pPr>
          <a:r>
            <a:rPr lang="en-US" sz="1800">
              <a:latin typeface="+mn-lt"/>
            </a:rPr>
            <a:t>Bookings</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a:latin typeface="+mn-lt"/>
            </a:rPr>
            <a:t>Emergency</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None/>
          </a:pPr>
          <a:r>
            <a:rPr lang="en-US" sz="1400" dirty="0">
              <a:latin typeface="Times New Roman" panose="02020603050405020304" pitchFamily="18" charset="0"/>
              <a:cs typeface="Times New Roman" panose="02020603050405020304" pitchFamily="18" charset="0"/>
            </a:rPr>
            <a:t>In case of any Emergency The user just need to fill form and click on send button his response would be stored, and an email would be sent to doctor. </a:t>
          </a: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400">
              <a:latin typeface="Times New Roman" panose="02020603050405020304" pitchFamily="18" charset="0"/>
              <a:cs typeface="Times New Roman" panose="02020603050405020304" pitchFamily="18" charset="0"/>
            </a:rPr>
            <a:t>On</a:t>
          </a:r>
          <a:r>
            <a:rPr lang="en-US" sz="1400" baseline="0">
              <a:latin typeface="Times New Roman" panose="02020603050405020304" pitchFamily="18" charset="0"/>
              <a:cs typeface="Times New Roman" panose="02020603050405020304" pitchFamily="18" charset="0"/>
            </a:rPr>
            <a:t> Clicking on Booking the user can get a form to fill and book appointments these data of appointments will remain save so user can change or cancel them</a:t>
          </a:r>
          <a:endParaRPr lang="en-US" sz="1400">
            <a:latin typeface="Times New Roman" panose="02020603050405020304" pitchFamily="18" charset="0"/>
            <a:cs typeface="Times New Roman" panose="02020603050405020304" pitchFamily="18" charset="0"/>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custLinFactNeighborX="-107" custLinFactNeighborY="-1899">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custLinFactNeighborX="1731" custLinFactNeighborY="-423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278691" y="1138664"/>
          <a:ext cx="405130" cy="1773971"/>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a:latin typeface="+mn-lt"/>
            </a:rPr>
            <a:t>Login Page</a:t>
          </a:r>
        </a:p>
      </dsp:txBody>
      <dsp:txXfrm rot="5400000">
        <a:off x="614048" y="1842862"/>
        <a:ext cx="1754194" cy="365576"/>
      </dsp:txXfrm>
    </dsp:sp>
    <dsp:sp modelId="{45A02F84-C6CB-43F5-AEE4-3EA66C2BD25F}">
      <dsp:nvSpPr>
        <dsp:cNvPr id="0" name=""/>
        <dsp:cNvSpPr/>
      </dsp:nvSpPr>
      <dsp:spPr>
        <a:xfrm>
          <a:off x="2946" y="0"/>
          <a:ext cx="2956619" cy="141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latin typeface="Times New Roman" panose="02020603050405020304" pitchFamily="18" charset="0"/>
              <a:cs typeface="Times New Roman" panose="02020603050405020304" pitchFamily="18" charset="0"/>
            </a:rPr>
            <a:t>User Firstly Need To Enter a valid Username and Password to Login. </a:t>
          </a:r>
        </a:p>
      </dsp:txBody>
      <dsp:txXfrm>
        <a:off x="2946" y="0"/>
        <a:ext cx="2956619" cy="1417955"/>
      </dsp:txXfrm>
    </dsp:sp>
    <dsp:sp modelId="{6BA46904-CB7C-4538-BD49-D3891EF19552}">
      <dsp:nvSpPr>
        <dsp:cNvPr id="0" name=""/>
        <dsp:cNvSpPr/>
      </dsp:nvSpPr>
      <dsp:spPr>
        <a:xfrm>
          <a:off x="1481256" y="1498981"/>
          <a:ext cx="0" cy="324104"/>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440743" y="1417955"/>
          <a:ext cx="81026" cy="8102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368242" y="1823084"/>
          <a:ext cx="1773971" cy="405130"/>
        </a:xfrm>
        <a:prstGeom prst="rect">
          <a:avLst/>
        </a:prstGeom>
        <a:solidFill>
          <a:schemeClr val="accent5">
            <a:hueOff val="-5330780"/>
            <a:satOff val="3030"/>
            <a:lumOff val="-2500"/>
            <a:alphaOff val="0"/>
          </a:schemeClr>
        </a:solidFill>
        <a:ln w="12700" cap="flat" cmpd="sng" algn="ctr">
          <a:solidFill>
            <a:schemeClr val="accent5">
              <a:hueOff val="-5330780"/>
              <a:satOff val="3030"/>
              <a:lumOff val="-25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a:latin typeface="+mn-lt"/>
            </a:rPr>
            <a:t>Home Page</a:t>
          </a:r>
        </a:p>
      </dsp:txBody>
      <dsp:txXfrm>
        <a:off x="2368242" y="1823084"/>
        <a:ext cx="1773971" cy="405130"/>
      </dsp:txXfrm>
    </dsp:sp>
    <dsp:sp modelId="{FEBD3C2A-A340-470A-A475-AE614EA07678}">
      <dsp:nvSpPr>
        <dsp:cNvPr id="0" name=""/>
        <dsp:cNvSpPr/>
      </dsp:nvSpPr>
      <dsp:spPr>
        <a:xfrm>
          <a:off x="1776918" y="2633345"/>
          <a:ext cx="2956619" cy="141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a:latin typeface="Times New Roman" panose="02020603050405020304" pitchFamily="18" charset="0"/>
              <a:cs typeface="Times New Roman" panose="02020603050405020304" pitchFamily="18" charset="0"/>
            </a:rPr>
            <a:t>On getting login the Home page  </a:t>
          </a:r>
        </a:p>
        <a:p>
          <a:pPr marL="0" lvl="0" indent="0" algn="ctr" defTabSz="622300">
            <a:lnSpc>
              <a:spcPct val="90000"/>
            </a:lnSpc>
            <a:spcBef>
              <a:spcPct val="0"/>
            </a:spcBef>
            <a:spcAft>
              <a:spcPct val="35000"/>
            </a:spcAft>
            <a:buFont typeface="Symbol" panose="05050102010706020507" pitchFamily="18" charset="2"/>
            <a:buNone/>
          </a:pPr>
          <a:r>
            <a:rPr lang="en-US" sz="1400" kern="1200" dirty="0">
              <a:latin typeface="Times New Roman" panose="02020603050405020304" pitchFamily="18" charset="0"/>
              <a:cs typeface="Times New Roman" panose="02020603050405020304" pitchFamily="18" charset="0"/>
            </a:rPr>
            <a:t>Of the website will be opened from where user can access all the </a:t>
          </a:r>
        </a:p>
        <a:p>
          <a:pPr marL="0" lvl="0" indent="0" algn="ctr" defTabSz="622300">
            <a:lnSpc>
              <a:spcPct val="90000"/>
            </a:lnSpc>
            <a:spcBef>
              <a:spcPct val="0"/>
            </a:spcBef>
            <a:spcAft>
              <a:spcPct val="35000"/>
            </a:spcAft>
            <a:buFont typeface="Symbol" panose="05050102010706020507" pitchFamily="18" charset="2"/>
            <a:buNone/>
          </a:pPr>
          <a:r>
            <a:rPr lang="en-US" sz="1400" kern="1200" dirty="0">
              <a:latin typeface="Times New Roman" panose="02020603050405020304" pitchFamily="18" charset="0"/>
              <a:cs typeface="Times New Roman" panose="02020603050405020304" pitchFamily="18" charset="0"/>
            </a:rPr>
            <a:t>Commands of our site.</a:t>
          </a:r>
        </a:p>
      </dsp:txBody>
      <dsp:txXfrm>
        <a:off x="1776918" y="2633345"/>
        <a:ext cx="2956619" cy="1417955"/>
      </dsp:txXfrm>
    </dsp:sp>
    <dsp:sp modelId="{080474C8-0FEA-4FD1-97F1-0978CFB4A37F}">
      <dsp:nvSpPr>
        <dsp:cNvPr id="0" name=""/>
        <dsp:cNvSpPr/>
      </dsp:nvSpPr>
      <dsp:spPr>
        <a:xfrm>
          <a:off x="3255228" y="2228215"/>
          <a:ext cx="0" cy="324104"/>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214715" y="2552319"/>
          <a:ext cx="81026" cy="81026"/>
        </a:xfrm>
        <a:prstGeom prst="ellipse">
          <a:avLst/>
        </a:prstGeom>
        <a:solidFill>
          <a:schemeClr val="accent5">
            <a:hueOff val="-5330780"/>
            <a:satOff val="3030"/>
            <a:lumOff val="-25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142214" y="1823084"/>
          <a:ext cx="1773971" cy="405130"/>
        </a:xfrm>
        <a:prstGeom prst="rect">
          <a:avLst/>
        </a:prstGeom>
        <a:solidFill>
          <a:schemeClr val="accent5">
            <a:hueOff val="-10661560"/>
            <a:satOff val="6060"/>
            <a:lumOff val="-5000"/>
            <a:alphaOff val="0"/>
          </a:schemeClr>
        </a:solidFill>
        <a:ln w="12700" cap="flat" cmpd="sng" algn="ctr">
          <a:solidFill>
            <a:schemeClr val="accent5">
              <a:hueOff val="-10661560"/>
              <a:satOff val="6060"/>
              <a:lumOff val="-50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Blogs</a:t>
          </a:r>
        </a:p>
      </dsp:txBody>
      <dsp:txXfrm>
        <a:off x="4142214" y="1823084"/>
        <a:ext cx="1773971" cy="405130"/>
      </dsp:txXfrm>
    </dsp:sp>
    <dsp:sp modelId="{80CDBBF8-C6B4-4166-87C1-DC9120CC7586}">
      <dsp:nvSpPr>
        <dsp:cNvPr id="0" name=""/>
        <dsp:cNvSpPr/>
      </dsp:nvSpPr>
      <dsp:spPr>
        <a:xfrm>
          <a:off x="3547726" y="0"/>
          <a:ext cx="2956619" cy="141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latin typeface="Times New Roman" panose="02020603050405020304" pitchFamily="18" charset="0"/>
              <a:cs typeface="Times New Roman" panose="02020603050405020304" pitchFamily="18" charset="0"/>
            </a:rPr>
            <a:t>Home page will be containing all the commands user can access them and open different command and blog pages.</a:t>
          </a:r>
        </a:p>
      </dsp:txBody>
      <dsp:txXfrm>
        <a:off x="3547726" y="0"/>
        <a:ext cx="2956619" cy="1417955"/>
      </dsp:txXfrm>
    </dsp:sp>
    <dsp:sp modelId="{89759DE5-9F8A-470E-A6D8-F13BB4DEE93D}">
      <dsp:nvSpPr>
        <dsp:cNvPr id="0" name=""/>
        <dsp:cNvSpPr/>
      </dsp:nvSpPr>
      <dsp:spPr>
        <a:xfrm>
          <a:off x="5029199" y="1498981"/>
          <a:ext cx="0" cy="324104"/>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4988687" y="1417955"/>
          <a:ext cx="81026" cy="81026"/>
        </a:xfrm>
        <a:prstGeom prst="ellipse">
          <a:avLst/>
        </a:prstGeom>
        <a:solidFill>
          <a:schemeClr val="accent5">
            <a:hueOff val="-10661560"/>
            <a:satOff val="6060"/>
            <a:lumOff val="-5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5916185" y="1823084"/>
          <a:ext cx="1773971" cy="405130"/>
        </a:xfrm>
        <a:prstGeom prst="rect">
          <a:avLst/>
        </a:prstGeom>
        <a:solidFill>
          <a:schemeClr val="accent5">
            <a:hueOff val="-15992340"/>
            <a:satOff val="9089"/>
            <a:lumOff val="-7500"/>
            <a:alphaOff val="0"/>
          </a:schemeClr>
        </a:solidFill>
        <a:ln w="12700" cap="flat" cmpd="sng" algn="ctr">
          <a:solidFill>
            <a:schemeClr val="accent5">
              <a:hueOff val="-15992340"/>
              <a:satOff val="9089"/>
              <a:lumOff val="-75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Bookings</a:t>
          </a:r>
        </a:p>
      </dsp:txBody>
      <dsp:txXfrm>
        <a:off x="5916185" y="1823084"/>
        <a:ext cx="1773971" cy="405130"/>
      </dsp:txXfrm>
    </dsp:sp>
    <dsp:sp modelId="{1BB5FD64-47F9-47A3-911F-535BFE17A3B9}">
      <dsp:nvSpPr>
        <dsp:cNvPr id="0" name=""/>
        <dsp:cNvSpPr/>
      </dsp:nvSpPr>
      <dsp:spPr>
        <a:xfrm>
          <a:off x="5376041" y="2573294"/>
          <a:ext cx="2956619" cy="141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a:latin typeface="Times New Roman" panose="02020603050405020304" pitchFamily="18" charset="0"/>
              <a:cs typeface="Times New Roman" panose="02020603050405020304" pitchFamily="18" charset="0"/>
            </a:rPr>
            <a:t>On</a:t>
          </a:r>
          <a:r>
            <a:rPr lang="en-US" sz="1400" kern="1200" baseline="0">
              <a:latin typeface="Times New Roman" panose="02020603050405020304" pitchFamily="18" charset="0"/>
              <a:cs typeface="Times New Roman" panose="02020603050405020304" pitchFamily="18" charset="0"/>
            </a:rPr>
            <a:t> Clicking on Booking the user can get a form to fill and book appointments these data of appointments will remain save so user can change or cancel them</a:t>
          </a:r>
          <a:endParaRPr lang="en-US" sz="1400" kern="1200">
            <a:latin typeface="Times New Roman" panose="02020603050405020304" pitchFamily="18" charset="0"/>
            <a:cs typeface="Times New Roman" panose="02020603050405020304" pitchFamily="18" charset="0"/>
          </a:endParaRPr>
        </a:p>
      </dsp:txBody>
      <dsp:txXfrm>
        <a:off x="5376041" y="2573294"/>
        <a:ext cx="2956619" cy="1417955"/>
      </dsp:txXfrm>
    </dsp:sp>
    <dsp:sp modelId="{FE9B27EB-7AC7-485A-9A55-41E8118F9EAF}">
      <dsp:nvSpPr>
        <dsp:cNvPr id="0" name=""/>
        <dsp:cNvSpPr/>
      </dsp:nvSpPr>
      <dsp:spPr>
        <a:xfrm>
          <a:off x="6803171" y="2228215"/>
          <a:ext cx="0" cy="324104"/>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6762658" y="2552319"/>
          <a:ext cx="81026" cy="81026"/>
        </a:xfrm>
        <a:prstGeom prst="ellipse">
          <a:avLst/>
        </a:prstGeom>
        <a:solidFill>
          <a:schemeClr val="accent5">
            <a:hueOff val="-15992340"/>
            <a:satOff val="9089"/>
            <a:lumOff val="-75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8374578" y="1138664"/>
          <a:ext cx="405130" cy="1773971"/>
        </a:xfrm>
        <a:prstGeom prst="round2SameRect">
          <a:avLst/>
        </a:prstGeom>
        <a:solidFill>
          <a:schemeClr val="accent5">
            <a:hueOff val="-21323121"/>
            <a:satOff val="12119"/>
            <a:lumOff val="-10000"/>
            <a:alphaOff val="0"/>
          </a:schemeClr>
        </a:solidFill>
        <a:ln w="12700" cap="flat" cmpd="sng" algn="ctr">
          <a:solidFill>
            <a:schemeClr val="accent5">
              <a:hueOff val="-21323121"/>
              <a:satOff val="12119"/>
              <a:lumOff val="-100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Emergency</a:t>
          </a:r>
        </a:p>
      </dsp:txBody>
      <dsp:txXfrm rot="-5400000">
        <a:off x="7690158" y="1842862"/>
        <a:ext cx="1754194" cy="365576"/>
      </dsp:txXfrm>
    </dsp:sp>
    <dsp:sp modelId="{1FA3C236-5719-4A33-A6BB-80FA85F940E3}">
      <dsp:nvSpPr>
        <dsp:cNvPr id="0" name=""/>
        <dsp:cNvSpPr/>
      </dsp:nvSpPr>
      <dsp:spPr>
        <a:xfrm>
          <a:off x="7098833" y="0"/>
          <a:ext cx="2956619" cy="141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latin typeface="Times New Roman" panose="02020603050405020304" pitchFamily="18" charset="0"/>
              <a:cs typeface="Times New Roman" panose="02020603050405020304" pitchFamily="18" charset="0"/>
            </a:rPr>
            <a:t>In case of any Emergency The user just need to fill form and click on send button his response would be stored, and an email would be sent to doctor. </a:t>
          </a:r>
        </a:p>
      </dsp:txBody>
      <dsp:txXfrm>
        <a:off x="7098833" y="0"/>
        <a:ext cx="2956619" cy="1417955"/>
      </dsp:txXfrm>
    </dsp:sp>
    <dsp:sp modelId="{18F1C823-9ACD-4FCD-8102-F468DCE57A45}">
      <dsp:nvSpPr>
        <dsp:cNvPr id="0" name=""/>
        <dsp:cNvSpPr/>
      </dsp:nvSpPr>
      <dsp:spPr>
        <a:xfrm>
          <a:off x="8577143" y="1498981"/>
          <a:ext cx="0" cy="324104"/>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8536630" y="1417955"/>
          <a:ext cx="81026" cy="81026"/>
        </a:xfrm>
        <a:prstGeom prst="ellipse">
          <a:avLst/>
        </a:prstGeom>
        <a:solidFill>
          <a:schemeClr val="accent5">
            <a:hueOff val="-21323121"/>
            <a:satOff val="12119"/>
            <a:lumOff val="-10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7/14/2022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7</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r>
              <a:rPr lang="en-US"/>
              <a:t>Tuesday, February 2, 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BA1B0FB-D917-4C8C-928F-313BD683BF39}" type="slidenum">
              <a:rPr lang="en-US" smtClean="0"/>
              <a:t>‹#›</a:t>
            </a:fld>
            <a:endParaRPr lang="en-US"/>
          </a:p>
        </p:txBody>
      </p:sp>
    </p:spTree>
    <p:extLst>
      <p:ext uri="{BB962C8B-B14F-4D97-AF65-F5344CB8AC3E}">
        <p14:creationId xmlns:p14="http://schemas.microsoft.com/office/powerpoint/2010/main" val="934791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Tuesday, February 2, 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54556336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Tuesday, February 2, 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60268863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94348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43198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3899046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Tree>
    <p:extLst>
      <p:ext uri="{BB962C8B-B14F-4D97-AF65-F5344CB8AC3E}">
        <p14:creationId xmlns:p14="http://schemas.microsoft.com/office/powerpoint/2010/main" val="988649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598313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62298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573201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Tuesday, February 2, 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789342552"/>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r>
              <a:rPr lang="en-US"/>
              <a:t>Tuesday, February 2, 20XX</a:t>
            </a:r>
          </a:p>
        </p:txBody>
      </p:sp>
      <p:sp>
        <p:nvSpPr>
          <p:cNvPr id="5" name="Footer Placeholder 4"/>
          <p:cNvSpPr>
            <a:spLocks noGrp="1"/>
          </p:cNvSpPr>
          <p:nvPr>
            <p:ph type="ftr" sz="quarter" idx="11"/>
          </p:nvPr>
        </p:nvSpPr>
        <p:spPr>
          <a:xfrm>
            <a:off x="2182708" y="6272784"/>
            <a:ext cx="6327648" cy="365125"/>
          </a:xfrm>
        </p:spPr>
        <p:txBody>
          <a:bodyPr/>
          <a:lstStyle/>
          <a:p>
            <a:r>
              <a:rPr lang="en-US"/>
              <a:t>Sample Footer Text</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15233488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Tuesday, February 2, 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36561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Tuesday, February 2, 20XX</a:t>
            </a:r>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94142241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Tuesday, February 2, 20XX</a:t>
            </a:r>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69048014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Tuesday, February 2, 20XX</a:t>
            </a:r>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10765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Tuesday, February 2, 20XX</a:t>
            </a:r>
          </a:p>
        </p:txBody>
      </p:sp>
      <p:sp>
        <p:nvSpPr>
          <p:cNvPr id="6" name="Footer Placeholder 5"/>
          <p:cNvSpPr>
            <a:spLocks noGrp="1"/>
          </p:cNvSpPr>
          <p:nvPr>
            <p:ph type="ftr" sz="quarter" idx="11"/>
          </p:nvPr>
        </p:nvSpPr>
        <p:spPr/>
        <p:txBody>
          <a:bodyPr/>
          <a:lstStyle/>
          <a:p>
            <a:r>
              <a:rPr lang="en-US"/>
              <a:t>Sample Footer Text</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1927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Tuesday, February 2, 20XX</a:t>
            </a: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60695994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microsoft.com/office/2007/relationships/hdphoto" Target="../media/hdphoto1.wdp"/><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r>
              <a:rPr lang="en-US"/>
              <a:t>Tuesday, February 2, 20XX</a:t>
            </a: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Sample Footer Text</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23">
                <a:duotone>
                  <a:schemeClr val="accent1">
                    <a:shade val="45000"/>
                    <a:satMod val="135000"/>
                  </a:schemeClr>
                  <a:prstClr val="white"/>
                </a:duotone>
                <a:extLst>
                  <a:ext uri="{BEBA8EAE-BF5A-486C-A8C5-ECC9F3942E4B}">
                    <a14:imgProps xmlns:a14="http://schemas.microsoft.com/office/drawing/2010/main">
                      <a14:imgLayer r:embed="rId2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541057286"/>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734" r:id="rId19"/>
    <p:sldLayoutId id="2147483696" r:id="rId20"/>
    <p:sldLayoutId id="2147483707" r:id="rId21"/>
  </p:sldLayoutIdLst>
  <p:hf hdr="0"/>
  <p:txStyles>
    <p:titleStyle>
      <a:lvl1pPr algn="l" defTabSz="914400" rtl="0" eaLnBrk="1" latinLnBrk="0" hangingPunct="1">
        <a:lnSpc>
          <a:spcPct val="90000"/>
        </a:lnSpc>
        <a:spcBef>
          <a:spcPct val="0"/>
        </a:spcBef>
        <a:buNone/>
        <a:defRPr sz="5400" kern="1200" cap="all" baseline="0">
          <a:blipFill>
            <a:blip r:embed="rId2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521679" y="766917"/>
            <a:ext cx="4444180" cy="1607574"/>
          </a:xfrm>
        </p:spPr>
        <p:txBody>
          <a:bodyPr anchor="b" anchorCtr="0">
            <a:normAutofit/>
          </a:bodyPr>
          <a:lstStyle/>
          <a:p>
            <a:pPr algn="ctr"/>
            <a:r>
              <a:rPr lang="en-US" sz="3600" b="1" i="1" u="sng" dirty="0">
                <a:latin typeface="Times New Roman" panose="02020603050405020304" pitchFamily="18" charset="0"/>
                <a:cs typeface="Times New Roman" panose="02020603050405020304" pitchFamily="18" charset="0"/>
              </a:rPr>
              <a:t>Hospital Management </a:t>
            </a:r>
            <a:br>
              <a:rPr lang="en-US" sz="3600" b="1" i="1" u="sng" dirty="0">
                <a:latin typeface="Times New Roman" panose="02020603050405020304" pitchFamily="18" charset="0"/>
                <a:cs typeface="Times New Roman" panose="02020603050405020304" pitchFamily="18" charset="0"/>
              </a:rPr>
            </a:br>
            <a:r>
              <a:rPr lang="en-US" sz="3600" b="1" i="1" u="sng" dirty="0">
                <a:latin typeface="Times New Roman" panose="02020603050405020304" pitchFamily="18" charset="0"/>
                <a:cs typeface="Times New Roman" panose="02020603050405020304" pitchFamily="18" charset="0"/>
              </a:rPr>
              <a:t>System</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13" b="13"/>
          <a:stretch/>
        </p:blipFill>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4105072"/>
            <a:ext cx="3565524" cy="2412460"/>
          </a:xfrm>
        </p:spPr>
        <p:txBody>
          <a:bodyPr>
            <a:normAutofit/>
          </a:bodyPr>
          <a:lstStyle/>
          <a:p>
            <a:pPr algn="ctr"/>
            <a:r>
              <a:rPr lang="en-US" dirty="0">
                <a:latin typeface="Times New Roman" panose="02020603050405020304" pitchFamily="18" charset="0"/>
                <a:cs typeface="Times New Roman" panose="02020603050405020304" pitchFamily="18" charset="0"/>
              </a:rPr>
              <a:t>Name : Sidakdeep Singh Bhatia</a:t>
            </a:r>
          </a:p>
          <a:p>
            <a:pPr algn="ctr"/>
            <a:r>
              <a:rPr lang="en-US" dirty="0">
                <a:latin typeface="Times New Roman" panose="02020603050405020304" pitchFamily="18" charset="0"/>
                <a:cs typeface="Times New Roman" panose="02020603050405020304" pitchFamily="18" charset="0"/>
              </a:rPr>
              <a:t>Roll No: 2110993838</a:t>
            </a:r>
          </a:p>
          <a:p>
            <a:pPr algn="ctr"/>
            <a:r>
              <a:rPr lang="en-US" dirty="0">
                <a:latin typeface="Times New Roman" panose="02020603050405020304" pitchFamily="18" charset="0"/>
                <a:cs typeface="Times New Roman" panose="02020603050405020304" pitchFamily="18" charset="0"/>
              </a:rPr>
              <a:t>Name: Tanuj Sharma</a:t>
            </a:r>
          </a:p>
          <a:p>
            <a:pPr algn="ctr"/>
            <a:r>
              <a:rPr lang="en-US" dirty="0">
                <a:latin typeface="Times New Roman" panose="02020603050405020304" pitchFamily="18" charset="0"/>
                <a:cs typeface="Times New Roman" panose="02020603050405020304" pitchFamily="18" charset="0"/>
              </a:rPr>
              <a:t>Roll No: 2110993846</a:t>
            </a:r>
          </a:p>
          <a:p>
            <a:pPr algn="ctr"/>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4"/>
            <a:ext cx="11097551" cy="1352261"/>
          </a:xfrm>
        </p:spPr>
        <p:txBody>
          <a:bodyPr/>
          <a:lstStyle/>
          <a:p>
            <a:pPr algn="ctr"/>
            <a:r>
              <a:rPr lang="en-US" sz="4000" dirty="0">
                <a:latin typeface="Times New Roman" panose="02020603050405020304" pitchFamily="18" charset="0"/>
                <a:cs typeface="Times New Roman" panose="02020603050405020304" pitchFamily="18" charset="0"/>
              </a:rPr>
              <a:t>Advantages Of Online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Care System</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p:txBody>
          <a:bodyPr/>
          <a:lstStyle/>
          <a:p>
            <a:fld id="{DBA1B0FB-D917-4C8C-928F-313BD683BF39}" type="slidenum">
              <a:rPr lang="en-US" smtClean="0"/>
              <a:pPr/>
              <a:t>10</a:t>
            </a:fld>
            <a:endParaRPr lang="en-US"/>
          </a:p>
        </p:txBody>
      </p:sp>
      <p:sp>
        <p:nvSpPr>
          <p:cNvPr id="14" name="Content Placeholder 13">
            <a:extLst>
              <a:ext uri="{FF2B5EF4-FFF2-40B4-BE49-F238E27FC236}">
                <a16:creationId xmlns:a16="http://schemas.microsoft.com/office/drawing/2014/main" id="{8F354CE6-6A19-3E92-654C-F6A103ACFA53}"/>
              </a:ext>
            </a:extLst>
          </p:cNvPr>
          <p:cNvSpPr>
            <a:spLocks noGrp="1"/>
          </p:cNvSpPr>
          <p:nvPr>
            <p:ph sz="quarter" idx="4"/>
          </p:nvPr>
        </p:nvSpPr>
        <p:spPr>
          <a:xfrm>
            <a:off x="696191" y="1901536"/>
            <a:ext cx="10422082" cy="4041390"/>
          </a:xfrm>
        </p:spPr>
        <p:txBody>
          <a:bodyPr/>
          <a:lstStyle/>
          <a:p>
            <a:r>
              <a:rPr lang="en-US" sz="1200" b="0" i="0" dirty="0">
                <a:solidFill>
                  <a:srgbClr val="262626"/>
                </a:solidFill>
                <a:effectLst/>
                <a:latin typeface="Poppins" panose="020B0502040204020203" pitchFamily="2" charset="0"/>
              </a:rPr>
              <a:t>Prior appointments are very important as these ensure that you are going to save your time. And if it is a matter of meeting some doctor, it becomes more crucial and reflects that you value your time as well as the time of the doctor you are visiting. And this can become possible through our project.</a:t>
            </a:r>
          </a:p>
          <a:p>
            <a:pPr marL="0" indent="0">
              <a:buNone/>
            </a:pPr>
            <a:endParaRPr lang="en-US" sz="1200" b="0" i="0" dirty="0">
              <a:solidFill>
                <a:srgbClr val="262626"/>
              </a:solidFill>
              <a:effectLst/>
              <a:latin typeface="Poppins" panose="020B0502040204020203" pitchFamily="2" charset="0"/>
            </a:endParaRPr>
          </a:p>
          <a:p>
            <a:r>
              <a:rPr lang="en-US" sz="1200" b="0" i="0" dirty="0">
                <a:solidFill>
                  <a:srgbClr val="262626"/>
                </a:solidFill>
                <a:effectLst/>
                <a:latin typeface="Poppins" panose="020B0502040204020203" pitchFamily="2" charset="0"/>
              </a:rPr>
              <a:t>Such facilities help to create a less exhausting system. It reduces the workload of the hospital staff and  also the long queue of patients waiting for the appointment. Hospital staff can save some time and can focus on other critical issues to provide you with the best healthcare facilities.</a:t>
            </a:r>
          </a:p>
          <a:p>
            <a:endParaRPr lang="en-US" sz="1200" b="0" i="0" dirty="0">
              <a:solidFill>
                <a:srgbClr val="262626"/>
              </a:solidFill>
              <a:effectLst/>
              <a:latin typeface="Poppins" panose="020B0502040204020203" pitchFamily="2" charset="0"/>
            </a:endParaRPr>
          </a:p>
          <a:p>
            <a:r>
              <a:rPr lang="en-US" sz="1200" b="0" i="0" dirty="0">
                <a:solidFill>
                  <a:srgbClr val="262626"/>
                </a:solidFill>
                <a:effectLst/>
                <a:latin typeface="Poppins" panose="020B0502040204020203" pitchFamily="2" charset="0"/>
              </a:rPr>
              <a:t>The hospital staff can keep a track record of their patients more efficiently for the best treatment.</a:t>
            </a:r>
          </a:p>
          <a:p>
            <a:endParaRPr lang="en-US" sz="1200" b="0" i="0" dirty="0">
              <a:solidFill>
                <a:srgbClr val="262626"/>
              </a:solidFill>
              <a:effectLst/>
              <a:latin typeface="Poppins" panose="020B0502040204020203" pitchFamily="2" charset="0"/>
            </a:endParaRPr>
          </a:p>
          <a:p>
            <a:r>
              <a:rPr lang="en-US" sz="1200" dirty="0">
                <a:solidFill>
                  <a:srgbClr val="262626"/>
                </a:solidFill>
                <a:latin typeface="Poppins" panose="020B0502040204020203" pitchFamily="2" charset="0"/>
              </a:rPr>
              <a:t>Even Hospital that will use this system would be setting a benchmark for other hospital to get online support system for user.</a:t>
            </a:r>
            <a:endParaRPr lang="en-IN" sz="1200" dirty="0"/>
          </a:p>
        </p:txBody>
      </p:sp>
    </p:spTree>
    <p:extLst>
      <p:ext uri="{BB962C8B-B14F-4D97-AF65-F5344CB8AC3E}">
        <p14:creationId xmlns:p14="http://schemas.microsoft.com/office/powerpoint/2010/main" val="1483125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0" y="3546312"/>
            <a:ext cx="4060723" cy="2525147"/>
          </a:xfrm>
        </p:spPr>
        <p:txBody>
          <a:bodyPr/>
          <a:lstStyle/>
          <a:p>
            <a:r>
              <a:rPr lang="en-US" dirty="0">
                <a:latin typeface="Times New Roman" panose="02020603050405020304" pitchFamily="18" charset="0"/>
                <a:cs typeface="Times New Roman" panose="02020603050405020304" pitchFamily="18" charset="0"/>
              </a:rPr>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182880"/>
            <a:ext cx="12192000" cy="3342769"/>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060723" y="3546313"/>
            <a:ext cx="7452597" cy="2960900"/>
          </a:xfrm>
        </p:spPr>
        <p:txBody>
          <a:bodyPr>
            <a:normAutofit fontScale="25000" lnSpcReduction="20000"/>
          </a:bodyPr>
          <a:lstStyle/>
          <a:p>
            <a:pPr marL="685800" indent="-685800" algn="l">
              <a:lnSpc>
                <a:spcPct val="120000"/>
              </a:lnSpc>
              <a:buFont typeface="Wingdings" panose="05000000000000000000" pitchFamily="2" charset="2"/>
              <a:buChar char="§"/>
            </a:pPr>
            <a:r>
              <a:rPr lang="en-US" sz="5600" b="0" i="0" dirty="0">
                <a:solidFill>
                  <a:schemeClr val="tx1"/>
                </a:solidFill>
                <a:effectLst/>
                <a:latin typeface="Times New Roman" panose="02020603050405020304" pitchFamily="18" charset="0"/>
                <a:cs typeface="Times New Roman" panose="02020603050405020304" pitchFamily="18" charset="0"/>
              </a:rPr>
              <a:t>The purpose of the project entitled as “HOSPITAL MANAGEMENT SYSTEM "is to computerize the Front Office Management of Hospital to develop software which is user friendly simple, fast, and cost-effective.</a:t>
            </a:r>
          </a:p>
          <a:p>
            <a:pPr marL="685800" indent="-685800" algn="l">
              <a:lnSpc>
                <a:spcPct val="120000"/>
              </a:lnSpc>
              <a:buFont typeface="Wingdings" panose="05000000000000000000" pitchFamily="2" charset="2"/>
              <a:buChar char="§"/>
            </a:pPr>
            <a:r>
              <a:rPr lang="en-US" sz="5600" b="0" i="0" dirty="0">
                <a:solidFill>
                  <a:schemeClr val="tx1"/>
                </a:solidFill>
                <a:effectLst/>
                <a:latin typeface="Times New Roman" panose="02020603050405020304" pitchFamily="18" charset="0"/>
                <a:cs typeface="Times New Roman" panose="02020603050405020304" pitchFamily="18" charset="0"/>
              </a:rPr>
              <a:t> It deals with the collection of patient’s information, diagnosis details, etc. Traditionally, it was done manually. The main purpose of the system is register and store patient details and doctor details and retrieve these details as and when required, and  also to manipulate these details meaningfully System input contains patient details, diagnosis details, while system output is to get these details on to the screen.</a:t>
            </a:r>
          </a:p>
          <a:p>
            <a:pPr marL="685800" indent="-685800" algn="l">
              <a:lnSpc>
                <a:spcPct val="120000"/>
              </a:lnSpc>
              <a:buFont typeface="Wingdings" panose="05000000000000000000" pitchFamily="2" charset="2"/>
              <a:buChar char="§"/>
            </a:pPr>
            <a:r>
              <a:rPr lang="en-US" sz="5600" b="0" i="0" dirty="0">
                <a:solidFill>
                  <a:schemeClr val="tx1"/>
                </a:solidFill>
                <a:effectLst/>
                <a:latin typeface="Times New Roman" panose="02020603050405020304" pitchFamily="18" charset="0"/>
                <a:cs typeface="Times New Roman" panose="02020603050405020304" pitchFamily="18" charset="0"/>
              </a:rPr>
              <a:t> The Hospital Management System can be entered using a username and password. It is accessible either by an administrator or receptionist. Only they can add data into the database. The data can be retrieved easily. The data are well protected for personal use and makes the data processing very fast.</a:t>
            </a:r>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52156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Sidakdeep Singh Bhatia</a:t>
            </a:r>
          </a:p>
          <a:p>
            <a:r>
              <a:rPr lang="en-US" dirty="0">
                <a:latin typeface="Times New Roman" panose="02020603050405020304" pitchFamily="18" charset="0"/>
                <a:cs typeface="Times New Roman" panose="02020603050405020304" pitchFamily="18" charset="0"/>
              </a:rPr>
              <a:t>211099383</a:t>
            </a:r>
          </a:p>
          <a:p>
            <a:r>
              <a:rPr lang="en-US" dirty="0">
                <a:latin typeface="Times New Roman" panose="02020603050405020304" pitchFamily="18" charset="0"/>
                <a:cs typeface="Times New Roman" panose="02020603050405020304" pitchFamily="18" charset="0"/>
              </a:rPr>
              <a:t>Tanuj Sharama</a:t>
            </a:r>
          </a:p>
          <a:p>
            <a:r>
              <a:rPr lang="en-US" dirty="0">
                <a:latin typeface="Times New Roman" panose="02020603050405020304" pitchFamily="18" charset="0"/>
                <a:cs typeface="Times New Roman" panose="02020603050405020304" pitchFamily="18" charset="0"/>
              </a:rPr>
              <a:t>2110993846</a:t>
            </a:r>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l="5" r="5"/>
          <a:stretch/>
        </p:blipFill>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l="5" r="5"/>
          <a:stretch/>
        </p:blipFill>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436841"/>
          </a:xfrm>
        </p:spPr>
        <p:txBody>
          <a:bodyPr/>
          <a:lstStyle/>
          <a:p>
            <a:pPr algn="just"/>
            <a:r>
              <a:rPr lang="en-US"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Topics</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094272"/>
            <a:ext cx="3565525" cy="3998554"/>
          </a:xfrm>
        </p:spPr>
        <p:txBody>
          <a:bodyPr/>
          <a:lstStyle/>
          <a:p>
            <a:pPr algn="just"/>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Aim of Project</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Flowchart</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 And Solutions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Project Working</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Advantages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Summary</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23" b="23"/>
          <a:stretch/>
        </p:blipFill>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134" b="134"/>
          <a:stretch/>
        </p:blipFill>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738360" y="6820250"/>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108155" y="4326194"/>
            <a:ext cx="3687097" cy="1743965"/>
          </a:xfrm>
        </p:spPr>
        <p:txBody>
          <a:bodyPr/>
          <a:lstStyle/>
          <a:p>
            <a:r>
              <a:rPr lang="en-US" sz="3600" dirty="0">
                <a:latin typeface="Times New Roman" panose="02020603050405020304" pitchFamily="18" charset="0"/>
                <a:cs typeface="Times New Roman" panose="02020603050405020304" pitchFamily="18" charset="0"/>
              </a:rPr>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18288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021394" y="3776472"/>
            <a:ext cx="7865806" cy="2884628"/>
          </a:xfrm>
          <a:noFill/>
        </p:spPr>
        <p:txBody>
          <a:bodyPr>
            <a:normAutofit/>
          </a:bodyPr>
          <a:lstStyle/>
          <a:p>
            <a:endParaRPr lang="en-US" sz="1400" b="0" i="0" dirty="0">
              <a:solidFill>
                <a:schemeClr val="tx1"/>
              </a:solidFill>
              <a:effectLst/>
              <a:latin typeface="Times New Roman" panose="02020603050405020304" pitchFamily="18" charset="0"/>
              <a:cs typeface="Times New Roman" panose="02020603050405020304" pitchFamily="18" charset="0"/>
            </a:endParaRPr>
          </a:p>
          <a:p>
            <a:r>
              <a:rPr lang="en-US" sz="1400" b="0" i="0" dirty="0">
                <a:solidFill>
                  <a:schemeClr val="tx1"/>
                </a:solidFill>
                <a:effectLst/>
                <a:latin typeface="Times New Roman" panose="02020603050405020304" pitchFamily="18" charset="0"/>
                <a:cs typeface="Times New Roman" panose="02020603050405020304" pitchFamily="18" charset="0"/>
              </a:rPr>
              <a:t>Hospital Management System is designed for multispecialty hospitals, to cover a wide range of hospital administration and management processes. </a:t>
            </a:r>
          </a:p>
          <a:p>
            <a:r>
              <a:rPr lang="en-US" sz="1400" b="0" i="0" dirty="0">
                <a:solidFill>
                  <a:schemeClr val="tx1"/>
                </a:solidFill>
                <a:effectLst/>
                <a:latin typeface="Times New Roman" panose="02020603050405020304" pitchFamily="18" charset="0"/>
                <a:cs typeface="Times New Roman" panose="02020603050405020304" pitchFamily="18" charset="0"/>
              </a:rPr>
              <a:t>It is an integrated end-to-end Hospital Management System that provides relevant information across the hospital to support effective decision making for patient care, hospital administration  in a seamless flow.</a:t>
            </a:r>
          </a:p>
          <a:p>
            <a:r>
              <a:rPr lang="en-US" sz="1400" b="0" i="1" dirty="0">
                <a:solidFill>
                  <a:schemeClr val="tx1"/>
                </a:solidFill>
                <a:effectLst/>
                <a:latin typeface="Times New Roman" panose="02020603050405020304" pitchFamily="18" charset="0"/>
                <a:cs typeface="Times New Roman" panose="02020603050405020304" pitchFamily="18" charset="0"/>
              </a:rPr>
              <a:t>It </a:t>
            </a:r>
            <a:r>
              <a:rPr lang="en-US" sz="1400" b="0" i="0" dirty="0">
                <a:solidFill>
                  <a:schemeClr val="tx1"/>
                </a:solidFill>
                <a:effectLst/>
                <a:latin typeface="Times New Roman" panose="02020603050405020304" pitchFamily="18" charset="0"/>
                <a:cs typeface="Times New Roman" panose="02020603050405020304" pitchFamily="18" charset="0"/>
              </a:rPr>
              <a:t>is a software product suite designed to improve the quality and management in the areas of clinical process analysis and activity-based costing. Managing the key processes efficiently </a:t>
            </a:r>
            <a:r>
              <a:rPr lang="en-US" sz="1400" dirty="0">
                <a:solidFill>
                  <a:schemeClr val="tx1"/>
                </a:solidFill>
                <a:latin typeface="Times New Roman" panose="02020603050405020304" pitchFamily="18" charset="0"/>
                <a:cs typeface="Times New Roman" panose="02020603050405020304" pitchFamily="18" charset="0"/>
              </a:rPr>
              <a:t>which are </a:t>
            </a:r>
            <a:r>
              <a:rPr lang="en-US" sz="1400" b="0" i="0" dirty="0">
                <a:solidFill>
                  <a:schemeClr val="tx1"/>
                </a:solidFill>
                <a:effectLst/>
                <a:latin typeface="Times New Roman" panose="02020603050405020304" pitchFamily="18" charset="0"/>
                <a:cs typeface="Times New Roman" panose="02020603050405020304" pitchFamily="18" charset="0"/>
              </a:rPr>
              <a:t>critical for  the success of the hospital </a:t>
            </a:r>
            <a:r>
              <a:rPr lang="en-US" sz="1400" dirty="0">
                <a:solidFill>
                  <a:schemeClr val="tx1"/>
                </a:solidFill>
                <a:latin typeface="Times New Roman" panose="02020603050405020304" pitchFamily="18" charset="0"/>
                <a:cs typeface="Times New Roman" panose="02020603050405020304" pitchFamily="18" charset="0"/>
              </a:rPr>
              <a:t>management.</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0">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3" name="Oval 22">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31" name="Rectangle 24">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82280" y="484632"/>
            <a:ext cx="6743844" cy="1609344"/>
          </a:xfrm>
        </p:spPr>
        <p:txBody>
          <a:bodyPr vert="horz" lIns="91440" tIns="45720" rIns="91440" bIns="45720" rtlCol="0" anchor="ctr" anchorCtr="0">
            <a:normAutofit/>
          </a:bodyPr>
          <a:lstStyle/>
          <a:p>
            <a:r>
              <a:rPr lang="en-US" sz="4800" b="1" dirty="0">
                <a:latin typeface="Times New Roman" panose="02020603050405020304" pitchFamily="18" charset="0"/>
                <a:cs typeface="Times New Roman" panose="02020603050405020304" pitchFamily="18" charset="0"/>
              </a:rPr>
              <a:t>Aim Of project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82279" y="2121408"/>
            <a:ext cx="6743845" cy="4050792"/>
          </a:xfrm>
        </p:spPr>
        <p:txBody>
          <a:bodyPr vert="horz" lIns="91440" tIns="45720" rIns="91440" bIns="45720" rtlCol="0">
            <a:normAutofit/>
          </a:bodyPr>
          <a:lstStyle/>
          <a:p>
            <a:pPr marL="342900">
              <a:buFont typeface="Wingdings" pitchFamily="2" charset="2"/>
              <a:buChar char="§"/>
            </a:pPr>
            <a:r>
              <a:rPr lang="en-US" sz="1800" dirty="0">
                <a:solidFill>
                  <a:schemeClr val="bg1"/>
                </a:solidFill>
                <a:latin typeface="Times New Roman" panose="02020603050405020304" pitchFamily="18" charset="0"/>
                <a:cs typeface="Times New Roman" panose="02020603050405020304" pitchFamily="18" charset="0"/>
              </a:rPr>
              <a:t>Providing online Medical care System To user.</a:t>
            </a:r>
          </a:p>
          <a:p>
            <a:pPr marL="342900">
              <a:buFont typeface="Wingdings" pitchFamily="2" charset="2"/>
              <a:buChar char="§"/>
            </a:pPr>
            <a:r>
              <a:rPr lang="en-US" sz="1800" dirty="0">
                <a:solidFill>
                  <a:schemeClr val="bg1"/>
                </a:solidFill>
                <a:latin typeface="Times New Roman" panose="02020603050405020304" pitchFamily="18" charset="0"/>
                <a:cs typeface="Times New Roman" panose="02020603050405020304" pitchFamily="18" charset="0"/>
              </a:rPr>
              <a:t>Providing an online booking system to user and avoiding human efforts.</a:t>
            </a:r>
          </a:p>
          <a:p>
            <a:pPr marL="342900">
              <a:buFont typeface="Wingdings" pitchFamily="2" charset="2"/>
              <a:buChar char="§"/>
            </a:pPr>
            <a:r>
              <a:rPr lang="en-US" sz="1800" dirty="0">
                <a:solidFill>
                  <a:schemeClr val="bg1"/>
                </a:solidFill>
                <a:latin typeface="Times New Roman" panose="02020603050405020304" pitchFamily="18" charset="0"/>
                <a:cs typeface="Times New Roman" panose="02020603050405020304" pitchFamily="18" charset="0"/>
              </a:rPr>
              <a:t>Providing a website to user to access it and know about all the facilities provided by hospitals</a:t>
            </a:r>
          </a:p>
          <a:p>
            <a:pPr marL="342900">
              <a:buFont typeface="Wingdings" pitchFamily="2" charset="2"/>
              <a:buChar char="§"/>
            </a:pPr>
            <a:r>
              <a:rPr lang="en-US" sz="1800" dirty="0">
                <a:solidFill>
                  <a:schemeClr val="bg1"/>
                </a:solidFill>
                <a:latin typeface="Times New Roman" panose="02020603050405020304" pitchFamily="18" charset="0"/>
                <a:cs typeface="Times New Roman" panose="02020603050405020304" pitchFamily="18" charset="0"/>
              </a:rPr>
              <a:t>Helping patient even in case of emergencies.</a:t>
            </a:r>
          </a:p>
          <a:p>
            <a:pPr marL="342900">
              <a:buFont typeface="Wingdings" pitchFamily="2" charset="2"/>
              <a:buChar char="§"/>
            </a:pPr>
            <a:endParaRPr lang="en-US" sz="1800"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7">
            <a:extLst>
              <a:ext uri="{28A0092B-C50C-407E-A947-70E740481C1C}">
                <a14:useLocalDpi xmlns:a14="http://schemas.microsoft.com/office/drawing/2010/main" val="0"/>
              </a:ext>
            </a:extLst>
          </a:blip>
          <a:srcRect l="47814" r="14074"/>
          <a:stretch/>
        </p:blipFill>
        <p:spPr>
          <a:xfrm>
            <a:off x="7545274" y="10"/>
            <a:ext cx="4646726" cy="6857990"/>
          </a:xfrm>
          <a:prstGeom prst="rect">
            <a:avLst/>
          </a:prstGeom>
        </p:spPr>
      </p:pic>
      <p:grpSp>
        <p:nvGrpSpPr>
          <p:cNvPr id="32" name="Group 26">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27">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11311128" y="6272784"/>
            <a:ext cx="640080" cy="365125"/>
          </a:xfrm>
        </p:spPr>
        <p:txBody>
          <a:bodyPr vert="horz" lIns="91440" tIns="45720" rIns="91440" bIns="45720" rtlCol="0" anchor="ctr">
            <a:normAutofit/>
          </a:bodyPr>
          <a:lstStyle/>
          <a:p>
            <a:pPr>
              <a:spcAft>
                <a:spcPts val="600"/>
              </a:spcAft>
            </a:pPr>
            <a:fld id="{DBA1B0FB-D917-4C8C-928F-313BD683BF39}" type="slidenum">
              <a:rPr lang="en-US" smtClean="0"/>
              <a:pPr>
                <a:spcAft>
                  <a:spcPts val="600"/>
                </a:spcAft>
              </a:pPr>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80448"/>
            <a:ext cx="11097551" cy="1332000"/>
          </a:xfrm>
        </p:spPr>
        <p:txBody>
          <a:bodyPr/>
          <a:lstStyle/>
          <a:p>
            <a:pPr algn="ctr"/>
            <a:r>
              <a:rPr lang="en-US" sz="4000" dirty="0">
                <a:latin typeface="Times New Roman" panose="02020603050405020304" pitchFamily="18" charset="0"/>
                <a:cs typeface="Times New Roman" panose="02020603050405020304" pitchFamily="18" charset="0"/>
              </a:rPr>
              <a:t>Flowchart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2828944" cy="535354"/>
          </a:xfrm>
        </p:spPr>
        <p:txBody>
          <a:bodyPr/>
          <a:lstStyle/>
          <a:p>
            <a:pPr algn="ctr"/>
            <a:r>
              <a:rPr lang="en-US" b="1" dirty="0">
                <a:latin typeface="Times New Roman" panose="02020603050405020304" pitchFamily="18" charset="0"/>
                <a:cs typeface="Times New Roman" panose="02020603050405020304" pitchFamily="18" charset="0"/>
              </a:rPr>
              <a:t>Patient</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594549" y="915074"/>
            <a:ext cx="3477846" cy="2160634"/>
          </a:xfrm>
        </p:spPr>
        <p:txBody>
          <a:bodyPr/>
          <a:lstStyle/>
          <a:p>
            <a:pPr algn="ctr"/>
            <a:r>
              <a:rPr lang="en-US" b="1" dirty="0">
                <a:latin typeface="Times New Roman" panose="02020603050405020304" pitchFamily="18" charset="0"/>
                <a:cs typeface="Times New Roman" panose="02020603050405020304" pitchFamily="18" charset="0"/>
              </a:rPr>
              <a:t>Hospital Mangement And Doctors</a:t>
            </a:r>
          </a:p>
          <a:p>
            <a:pPr algn="ctr"/>
            <a:r>
              <a:rPr lang="en-US" dirty="0"/>
              <a:t> </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9097701" y="3075708"/>
            <a:ext cx="2853507" cy="2867217"/>
          </a:xfrm>
        </p:spPr>
        <p:txBody>
          <a:bodyPr>
            <a:normAutofit/>
          </a:bodyPr>
          <a:lstStyle/>
          <a:p>
            <a:pPr marL="0" lvl="0" indent="0">
              <a:buNone/>
            </a:pPr>
            <a:endParaRPr lang="en-US" sz="1400" dirty="0"/>
          </a:p>
          <a:p>
            <a:pPr marL="0" lvl="0" indent="0">
              <a:buNone/>
            </a:pPr>
            <a:r>
              <a:rPr lang="en-US" sz="1800" dirty="0">
                <a:latin typeface="Times New Roman" panose="02020603050405020304" pitchFamily="18" charset="0"/>
                <a:cs typeface="Times New Roman" panose="02020603050405020304" pitchFamily="18" charset="0"/>
              </a:rPr>
              <a:t>Providing services to patient and looking after their care </a:t>
            </a:r>
            <a:r>
              <a:rPr lang="en-US" sz="1800" b="1" dirty="0">
                <a:latin typeface="Times New Roman" panose="02020603050405020304" pitchFamily="18" charset="0"/>
                <a:cs typeface="Times New Roman" panose="02020603050405020304" pitchFamily="18" charset="0"/>
              </a:rPr>
              <a: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p:txBody>
          <a:bodyPr/>
          <a:lstStyle/>
          <a:p>
            <a:fld id="{DBA1B0FB-D917-4C8C-928F-313BD683BF39}" type="slidenum">
              <a:rPr lang="en-US" smtClean="0"/>
              <a:pPr/>
              <a:t>5</a:t>
            </a:fld>
            <a:endParaRPr lang="en-US"/>
          </a:p>
        </p:txBody>
      </p:sp>
      <p:sp>
        <p:nvSpPr>
          <p:cNvPr id="3" name="Content Placeholder 2">
            <a:extLst>
              <a:ext uri="{FF2B5EF4-FFF2-40B4-BE49-F238E27FC236}">
                <a16:creationId xmlns:a16="http://schemas.microsoft.com/office/drawing/2014/main" id="{FB4B49F7-3153-0C84-AFA0-AD47F73FF6CC}"/>
              </a:ext>
            </a:extLst>
          </p:cNvPr>
          <p:cNvSpPr>
            <a:spLocks noGrp="1"/>
          </p:cNvSpPr>
          <p:nvPr>
            <p:ph sz="half" idx="2"/>
          </p:nvPr>
        </p:nvSpPr>
        <p:spPr>
          <a:xfrm>
            <a:off x="81024" y="2432304"/>
            <a:ext cx="3588152" cy="1283169"/>
          </a:xfrm>
        </p:spPr>
        <p:txBody>
          <a:bodyPr/>
          <a:lstStyle/>
          <a:p>
            <a:pPr marL="0" indent="0">
              <a:buNone/>
            </a:pPr>
            <a:r>
              <a:rPr lang="en-US" dirty="0">
                <a:latin typeface="Times New Roman" panose="02020603050405020304" pitchFamily="18" charset="0"/>
                <a:cs typeface="Times New Roman" panose="02020603050405020304" pitchFamily="18" charset="0"/>
              </a:rPr>
              <a:t>Accessing all Facilities of the hospital and getting a proper care</a:t>
            </a:r>
            <a:endParaRPr lang="en-IN" dirty="0">
              <a:latin typeface="Times New Roman" panose="02020603050405020304" pitchFamily="18" charset="0"/>
              <a:cs typeface="Times New Roman" panose="02020603050405020304" pitchFamily="18" charset="0"/>
            </a:endParaRPr>
          </a:p>
        </p:txBody>
      </p:sp>
      <p:pic>
        <p:nvPicPr>
          <p:cNvPr id="12" name="Picture 11" descr="Diagram&#10;&#10;Description automatically generated">
            <a:extLst>
              <a:ext uri="{FF2B5EF4-FFF2-40B4-BE49-F238E27FC236}">
                <a16:creationId xmlns:a16="http://schemas.microsoft.com/office/drawing/2014/main" id="{36E941D1-4F9F-BD16-A533-C4F83E64A7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481559"/>
            <a:ext cx="4582666" cy="5135458"/>
          </a:xfrm>
          <a:prstGeom prst="rect">
            <a:avLst/>
          </a:prstGeom>
          <a:noFill/>
        </p:spPr>
      </p:pic>
    </p:spTree>
    <p:extLst>
      <p:ext uri="{BB962C8B-B14F-4D97-AF65-F5344CB8AC3E}">
        <p14:creationId xmlns:p14="http://schemas.microsoft.com/office/powerpoint/2010/main" val="3518494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p:txBody>
          <a:bodyPr/>
          <a:lstStyle/>
          <a:p>
            <a:pPr algn="ctr"/>
            <a:r>
              <a:rPr lang="en-US" sz="4000" dirty="0">
                <a:latin typeface="Times New Roman" panose="02020603050405020304" pitchFamily="18" charset="0"/>
                <a:cs typeface="Times New Roman" panose="02020603050405020304" pitchFamily="18" charset="0"/>
              </a:rPr>
              <a:t>Problem  And Solutions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p:txBody>
          <a:bodyPr/>
          <a:lstStyle/>
          <a:p>
            <a:pPr algn="ctr"/>
            <a:r>
              <a:rPr lang="en-US" dirty="0">
                <a:latin typeface="Times New Roman" panose="02020603050405020304" pitchFamily="18" charset="0"/>
                <a:cs typeface="Times New Roman" panose="02020603050405020304" pitchFamily="18" charset="0"/>
              </a:rPr>
              <a:t>Problems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329366"/>
            <a:ext cx="3563936" cy="4051770"/>
          </a:xfrm>
        </p:spPr>
        <p:txBody>
          <a:bodyPr>
            <a:normAutofit/>
          </a:bodyPr>
          <a:lstStyle/>
          <a:p>
            <a:pPr algn="l"/>
            <a:endParaRPr lang="en-US" sz="1400" b="0" i="0" dirty="0">
              <a:solidFill>
                <a:schemeClr val="tx1"/>
              </a:solidFill>
              <a:effectLst/>
              <a:latin typeface="Times New Roman" panose="02020603050405020304" pitchFamily="18" charset="0"/>
              <a:cs typeface="Times New Roman" panose="02020603050405020304" pitchFamily="18" charset="0"/>
            </a:endParaRPr>
          </a:p>
          <a:p>
            <a:pPr algn="l"/>
            <a:r>
              <a:rPr lang="en-US" sz="1400" b="0" i="0" dirty="0">
                <a:solidFill>
                  <a:schemeClr val="tx1"/>
                </a:solidFill>
                <a:effectLst/>
                <a:latin typeface="Times New Roman" panose="02020603050405020304" pitchFamily="18" charset="0"/>
                <a:cs typeface="Times New Roman" panose="02020603050405020304" pitchFamily="18" charset="0"/>
              </a:rPr>
              <a:t>The information is very difficult to retrieve and to find particular  information like- E.g. - To find out about the patient’s</a:t>
            </a:r>
            <a:r>
              <a:rPr lang="en-US" sz="1400" dirty="0">
                <a:solidFill>
                  <a:schemeClr val="tx1"/>
                </a:solidFill>
                <a:latin typeface="Times New Roman" panose="02020603050405020304" pitchFamily="18" charset="0"/>
                <a:cs typeface="Times New Roman" panose="02020603050405020304" pitchFamily="18" charset="0"/>
              </a:rPr>
              <a:t> </a:t>
            </a:r>
            <a:r>
              <a:rPr lang="en-US" sz="1400" b="0" i="0" dirty="0">
                <a:solidFill>
                  <a:schemeClr val="tx1"/>
                </a:solidFill>
                <a:effectLst/>
                <a:latin typeface="Times New Roman" panose="02020603050405020304" pitchFamily="18" charset="0"/>
                <a:cs typeface="Times New Roman" panose="02020603050405020304" pitchFamily="18" charset="0"/>
              </a:rPr>
              <a:t>history, the user has  to go through various registers. This results in inconvenience and wastage of time.</a:t>
            </a:r>
          </a:p>
          <a:p>
            <a:pPr lvl="0"/>
            <a:r>
              <a:rPr lang="en-US" sz="1400" b="0" i="0" dirty="0">
                <a:solidFill>
                  <a:schemeClr val="tx1"/>
                </a:solidFill>
                <a:effectLst/>
                <a:latin typeface="Times New Roman" panose="02020603050405020304" pitchFamily="18" charset="0"/>
                <a:cs typeface="Times New Roman" panose="02020603050405020304" pitchFamily="18" charset="0"/>
              </a:rPr>
              <a:t>Various changes to information like patient details or immunization details of child are difficulty make as paper  work is involved</a:t>
            </a:r>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b="0" i="0" dirty="0">
                <a:solidFill>
                  <a:schemeClr val="tx1"/>
                </a:solidFill>
                <a:effectLst/>
                <a:latin typeface="Times New Roman" panose="02020603050405020304" pitchFamily="18" charset="0"/>
                <a:cs typeface="Times New Roman" panose="02020603050405020304" pitchFamily="18" charset="0"/>
              </a:rPr>
              <a:t>Manual calculations are error prone and take a lot of time this may result in incorrect information. For e.g. calculation of patient’s bill based on various treatments.</a:t>
            </a:r>
          </a:p>
          <a:p>
            <a:endParaRPr lang="en-US" dirty="0"/>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5945099" y="1794012"/>
            <a:ext cx="3566160" cy="535353"/>
          </a:xfrm>
        </p:spPr>
        <p:txBody>
          <a:bodyPr/>
          <a:lstStyle/>
          <a:p>
            <a:pPr algn="ctr"/>
            <a:r>
              <a:rPr lang="en-US" dirty="0">
                <a:latin typeface="Times New Roman" panose="02020603050405020304" pitchFamily="18" charset="0"/>
                <a:cs typeface="Times New Roman" panose="02020603050405020304" pitchFamily="18" charset="0"/>
              </a:rPr>
              <a:t>Solutions </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6410961" y="2329365"/>
            <a:ext cx="4114799" cy="3613561"/>
          </a:xfrm>
        </p:spPr>
        <p:txBody>
          <a:bodyPr>
            <a:normAutofit/>
          </a:bodyPr>
          <a:lstStyle/>
          <a:p>
            <a:pPr marL="0" lvl="0" indent="0">
              <a:buNone/>
            </a:pPr>
            <a:endParaRPr lang="en-US" sz="1400" dirty="0"/>
          </a:p>
          <a:p>
            <a:pPr lvl="0"/>
            <a:r>
              <a:rPr lang="en-US" sz="1400" dirty="0">
                <a:latin typeface="Times New Roman" panose="02020603050405020304" pitchFamily="18" charset="0"/>
                <a:cs typeface="Times New Roman" panose="02020603050405020304" pitchFamily="18" charset="0"/>
              </a:rPr>
              <a:t>Providing efficiency in user service.</a:t>
            </a:r>
          </a:p>
          <a:p>
            <a:pPr lvl="0"/>
            <a:r>
              <a:rPr lang="en-US" sz="1400" dirty="0">
                <a:latin typeface="Times New Roman" panose="02020603050405020304" pitchFamily="18" charset="0"/>
                <a:cs typeface="Times New Roman" panose="02020603050405020304" pitchFamily="18" charset="0"/>
              </a:rPr>
              <a:t>Appointment Booking and canceling service.</a:t>
            </a:r>
          </a:p>
          <a:p>
            <a:pPr lvl="0"/>
            <a:r>
              <a:rPr lang="en-US" sz="1400" dirty="0">
                <a:latin typeface="Times New Roman" panose="02020603050405020304" pitchFamily="18" charset="0"/>
                <a:cs typeface="Times New Roman" panose="02020603050405020304" pitchFamily="18" charset="0"/>
              </a:rPr>
              <a:t>Data Storage services .</a:t>
            </a:r>
          </a:p>
          <a:p>
            <a:pPr lvl="0"/>
            <a:r>
              <a:rPr lang="en-US" sz="1400" dirty="0">
                <a:latin typeface="Times New Roman" panose="02020603050405020304" pitchFamily="18" charset="0"/>
                <a:cs typeface="Times New Roman" panose="02020603050405020304" pitchFamily="18" charset="0"/>
              </a:rPr>
              <a:t>Emergency Email Services</a:t>
            </a:r>
          </a:p>
          <a:p>
            <a:pPr lvl="0"/>
            <a:r>
              <a:rPr lang="en-US" sz="1400" dirty="0">
                <a:latin typeface="Times New Roman" panose="02020603050405020304" pitchFamily="18" charset="0"/>
                <a:cs typeface="Times New Roman" panose="02020603050405020304" pitchFamily="18" charset="0"/>
              </a:rPr>
              <a:t>Information Of Doctors and other staff members.</a:t>
            </a:r>
          </a:p>
          <a:p>
            <a:pPr lvl="0"/>
            <a:r>
              <a:rPr lang="en-US" sz="1400" dirty="0">
                <a:latin typeface="Times New Roman" panose="02020603050405020304" pitchFamily="18" charset="0"/>
                <a:cs typeface="Times New Roman" panose="02020603050405020304" pitchFamily="18" charset="0"/>
              </a:rPr>
              <a:t>User Login id service system.</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142054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p:txBody>
          <a:bodyPr/>
          <a:lstStyle/>
          <a:p>
            <a:pPr algn="ctr"/>
            <a:r>
              <a:rPr lang="en-US" sz="4000" dirty="0">
                <a:latin typeface="Times New Roman" panose="02020603050405020304" pitchFamily="18" charset="0"/>
                <a:cs typeface="Times New Roman" panose="02020603050405020304" pitchFamily="18" charset="0"/>
              </a:rPr>
              <a:t>Project Working</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034663354"/>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262463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80448"/>
            <a:ext cx="11097551" cy="1332000"/>
          </a:xfrm>
        </p:spPr>
        <p:txBody>
          <a:bodyPr/>
          <a:lstStyle/>
          <a:p>
            <a:pPr algn="ctr"/>
            <a:r>
              <a:rPr lang="en-US" sz="4000" dirty="0">
                <a:latin typeface="Times New Roman" panose="02020603050405020304" pitchFamily="18" charset="0"/>
                <a:cs typeface="Times New Roman" panose="02020603050405020304" pitchFamily="18" charset="0"/>
              </a:rPr>
              <a:t>Result</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6348845" y="1537855"/>
            <a:ext cx="5723550" cy="704452"/>
          </a:xfrm>
        </p:spPr>
        <p:txBody>
          <a:bodyPr/>
          <a:lstStyle/>
          <a:p>
            <a:pPr algn="ctr"/>
            <a:r>
              <a:rPr lang="en-US" dirty="0">
                <a:latin typeface="Times New Roman" panose="02020603050405020304" pitchFamily="18" charset="0"/>
                <a:cs typeface="Times New Roman" panose="02020603050405020304" pitchFamily="18" charset="0"/>
              </a:rPr>
              <a:t>About Us</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p:txBody>
          <a:bodyPr/>
          <a:lstStyle/>
          <a:p>
            <a:fld id="{DBA1B0FB-D917-4C8C-928F-313BD683BF39}" type="slidenum">
              <a:rPr lang="en-US" smtClean="0"/>
              <a:pPr/>
              <a:t>8</a:t>
            </a:fld>
            <a:endParaRPr lang="en-US"/>
          </a:p>
        </p:txBody>
      </p:sp>
      <p:sp>
        <p:nvSpPr>
          <p:cNvPr id="6" name="Text Placeholder 5">
            <a:extLst>
              <a:ext uri="{FF2B5EF4-FFF2-40B4-BE49-F238E27FC236}">
                <a16:creationId xmlns:a16="http://schemas.microsoft.com/office/drawing/2014/main" id="{D254BC06-B6B2-A8A2-4A4C-EF3998178450}"/>
              </a:ext>
            </a:extLst>
          </p:cNvPr>
          <p:cNvSpPr>
            <a:spLocks noGrp="1"/>
          </p:cNvSpPr>
          <p:nvPr>
            <p:ph type="body" idx="1"/>
          </p:nvPr>
        </p:nvSpPr>
        <p:spPr/>
        <p:txBody>
          <a:bodyPr/>
          <a:lstStyle/>
          <a:p>
            <a:pPr algn="ctr"/>
            <a:r>
              <a:rPr lang="en-IN" dirty="0">
                <a:latin typeface="Times New Roman" panose="02020603050405020304" pitchFamily="18" charset="0"/>
                <a:cs typeface="Times New Roman" panose="02020603050405020304" pitchFamily="18" charset="0"/>
              </a:rPr>
              <a:t>Home Page</a:t>
            </a:r>
          </a:p>
        </p:txBody>
      </p:sp>
      <p:pic>
        <p:nvPicPr>
          <p:cNvPr id="19" name="Content Placeholder 18">
            <a:extLst>
              <a:ext uri="{FF2B5EF4-FFF2-40B4-BE49-F238E27FC236}">
                <a16:creationId xmlns:a16="http://schemas.microsoft.com/office/drawing/2014/main" id="{62684D3E-88D0-0286-2C74-497602DA8D51}"/>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58799" y="2452255"/>
            <a:ext cx="5415973" cy="4062845"/>
          </a:xfrm>
          <a:prstGeom prst="rect">
            <a:avLst/>
          </a:prstGeom>
        </p:spPr>
      </p:pic>
      <p:pic>
        <p:nvPicPr>
          <p:cNvPr id="20" name="Content Placeholder 19">
            <a:extLst>
              <a:ext uri="{FF2B5EF4-FFF2-40B4-BE49-F238E27FC236}">
                <a16:creationId xmlns:a16="http://schemas.microsoft.com/office/drawing/2014/main" id="{F5AFDADA-C229-AD15-2049-721212FDEF1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47610" y="2573412"/>
            <a:ext cx="4665517" cy="3820529"/>
          </a:xfrm>
          <a:prstGeom prst="rect">
            <a:avLst/>
          </a:prstGeom>
        </p:spPr>
      </p:pic>
    </p:spTree>
    <p:extLst>
      <p:ext uri="{BB962C8B-B14F-4D97-AF65-F5344CB8AC3E}">
        <p14:creationId xmlns:p14="http://schemas.microsoft.com/office/powerpoint/2010/main" val="3630909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80448"/>
            <a:ext cx="11097551" cy="1332000"/>
          </a:xfrm>
        </p:spPr>
        <p:txBody>
          <a:bodyPr/>
          <a:lstStyle/>
          <a:p>
            <a:pPr algn="ctr"/>
            <a:r>
              <a:rPr lang="en-US" sz="4000" dirty="0">
                <a:latin typeface="Times New Roman" panose="02020603050405020304" pitchFamily="18" charset="0"/>
                <a:cs typeface="Times New Roman" panose="02020603050405020304" pitchFamily="18" charset="0"/>
              </a:rPr>
              <a:t>Result</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6348845" y="1537855"/>
            <a:ext cx="5723550" cy="704452"/>
          </a:xfrm>
        </p:spPr>
        <p:txBody>
          <a:bodyPr/>
          <a:lstStyle/>
          <a:p>
            <a:pPr algn="ctr"/>
            <a:r>
              <a:rPr lang="en-US" dirty="0">
                <a:latin typeface="Times New Roman" panose="02020603050405020304" pitchFamily="18" charset="0"/>
                <a:cs typeface="Times New Roman" panose="02020603050405020304" pitchFamily="18" charset="0"/>
              </a:rPr>
              <a:t>Email Sender</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p:txBody>
          <a:bodyPr/>
          <a:lstStyle/>
          <a:p>
            <a:fld id="{DBA1B0FB-D917-4C8C-928F-313BD683BF39}" type="slidenum">
              <a:rPr lang="en-US" smtClean="0"/>
              <a:pPr/>
              <a:t>9</a:t>
            </a:fld>
            <a:endParaRPr lang="en-US"/>
          </a:p>
        </p:txBody>
      </p:sp>
      <p:sp>
        <p:nvSpPr>
          <p:cNvPr id="6" name="Text Placeholder 5">
            <a:extLst>
              <a:ext uri="{FF2B5EF4-FFF2-40B4-BE49-F238E27FC236}">
                <a16:creationId xmlns:a16="http://schemas.microsoft.com/office/drawing/2014/main" id="{D254BC06-B6B2-A8A2-4A4C-EF3998178450}"/>
              </a:ext>
            </a:extLst>
          </p:cNvPr>
          <p:cNvSpPr>
            <a:spLocks noGrp="1"/>
          </p:cNvSpPr>
          <p:nvPr>
            <p:ph type="body" idx="1"/>
          </p:nvPr>
        </p:nvSpPr>
        <p:spPr/>
        <p:txBody>
          <a:bodyPr/>
          <a:lstStyle/>
          <a:p>
            <a:pPr algn="ctr"/>
            <a:r>
              <a:rPr lang="en-IN" dirty="0">
                <a:latin typeface="Times New Roman" panose="02020603050405020304" pitchFamily="18" charset="0"/>
                <a:cs typeface="Times New Roman" panose="02020603050405020304" pitchFamily="18" charset="0"/>
              </a:rPr>
              <a:t>Booking System</a:t>
            </a:r>
          </a:p>
        </p:txBody>
      </p:sp>
      <p:pic>
        <p:nvPicPr>
          <p:cNvPr id="12" name="Content Placeholder 11">
            <a:extLst>
              <a:ext uri="{FF2B5EF4-FFF2-40B4-BE49-F238E27FC236}">
                <a16:creationId xmlns:a16="http://schemas.microsoft.com/office/drawing/2014/main" id="{7E6153B7-A436-3D3F-4F7D-F40B8F31244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8800" y="2576945"/>
            <a:ext cx="5537200" cy="4135581"/>
          </a:xfrm>
          <a:prstGeom prst="rect">
            <a:avLst/>
          </a:prstGeom>
        </p:spPr>
      </p:pic>
      <p:pic>
        <p:nvPicPr>
          <p:cNvPr id="14" name="Content Placeholder 13">
            <a:extLst>
              <a:ext uri="{FF2B5EF4-FFF2-40B4-BE49-F238E27FC236}">
                <a16:creationId xmlns:a16="http://schemas.microsoft.com/office/drawing/2014/main" id="{C809477D-00AD-6F2D-1801-4F753D126E8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111875" y="2576945"/>
            <a:ext cx="5359689" cy="4135581"/>
          </a:xfrm>
          <a:prstGeom prst="rect">
            <a:avLst/>
          </a:prstGeom>
          <a:noFill/>
        </p:spPr>
      </p:pic>
    </p:spTree>
    <p:extLst>
      <p:ext uri="{BB962C8B-B14F-4D97-AF65-F5344CB8AC3E}">
        <p14:creationId xmlns:p14="http://schemas.microsoft.com/office/powerpoint/2010/main" val="4040826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DE4876F9-7AE1-498D-B8FE-1E3AD703D2A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TM03090434[[fn=Wood Type]]</Template>
  <TotalTime>72</TotalTime>
  <Words>827</Words>
  <Application>Microsoft Office PowerPoint</Application>
  <PresentationFormat>Widescreen</PresentationFormat>
  <Paragraphs>98</Paragraphs>
  <Slides>12</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Poppins</vt:lpstr>
      <vt:lpstr>Rockwell</vt:lpstr>
      <vt:lpstr>Rockwell Condensed</vt:lpstr>
      <vt:lpstr>Rockwell Extra Bold</vt:lpstr>
      <vt:lpstr>Symbol</vt:lpstr>
      <vt:lpstr>Times New Roman</vt:lpstr>
      <vt:lpstr>Wingdings</vt:lpstr>
      <vt:lpstr>Wood Type</vt:lpstr>
      <vt:lpstr>Hospital Management  System</vt:lpstr>
      <vt:lpstr>      Topics</vt:lpstr>
      <vt:lpstr>Introduction</vt:lpstr>
      <vt:lpstr>Aim Of project</vt:lpstr>
      <vt:lpstr>Flowchart </vt:lpstr>
      <vt:lpstr>Problem  And Solutions </vt:lpstr>
      <vt:lpstr>Project Working</vt:lpstr>
      <vt:lpstr>Result</vt:lpstr>
      <vt:lpstr>Result</vt:lpstr>
      <vt:lpstr>Advantages Of Online  Care System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Sidakdeep Singh</dc:creator>
  <cp:lastModifiedBy>Sidakdeep Singh</cp:lastModifiedBy>
  <cp:revision>2</cp:revision>
  <dcterms:created xsi:type="dcterms:W3CDTF">2022-07-10T12:27:10Z</dcterms:created>
  <dcterms:modified xsi:type="dcterms:W3CDTF">2022-07-14T04:31:20Z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