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9" r:id="rId2"/>
    <p:sldId id="260" r:id="rId3"/>
    <p:sldId id="261" r:id="rId4"/>
    <p:sldId id="262" r:id="rId5"/>
    <p:sldId id="264" r:id="rId6"/>
    <p:sldId id="266" r:id="rId7"/>
    <p:sldId id="268" r:id="rId8"/>
    <p:sldId id="280" r:id="rId9"/>
    <p:sldId id="282" r:id="rId10"/>
    <p:sldId id="283" r:id="rId11"/>
    <p:sldId id="284" r:id="rId12"/>
    <p:sldId id="285" r:id="rId13"/>
    <p:sldId id="291" r:id="rId14"/>
    <p:sldId id="271" r:id="rId15"/>
    <p:sldId id="272" r:id="rId16"/>
    <p:sldId id="273" r:id="rId17"/>
    <p:sldId id="288" r:id="rId18"/>
    <p:sldId id="289" r:id="rId19"/>
    <p:sldId id="290" r:id="rId20"/>
    <p:sldId id="277" r:id="rId21"/>
    <p:sldId id="292" r:id="rId22"/>
    <p:sldId id="278" r:id="rId23"/>
    <p:sldId id="279"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6DFBEF-692E-497A-9E0E-9925DA0D26A9}" type="doc">
      <dgm:prSet loTypeId="urn:microsoft.com/office/officeart/2005/8/layout/vList3" loCatId="list" qsTypeId="urn:microsoft.com/office/officeart/2005/8/quickstyle/simple1" qsCatId="simple" csTypeId="urn:microsoft.com/office/officeart/2005/8/colors/colorful3" csCatId="colorful" phldr="1"/>
      <dgm:spPr/>
      <dgm:t>
        <a:bodyPr/>
        <a:lstStyle/>
        <a:p>
          <a:endParaRPr lang="en-IN"/>
        </a:p>
      </dgm:t>
    </dgm:pt>
    <dgm:pt modelId="{4FAD845C-D1AF-472C-9269-5EC3C66EA275}">
      <dgm:prSet phldrT="[Text]" custT="1"/>
      <dgm:spPr>
        <a:solidFill>
          <a:schemeClr val="tx1">
            <a:lumMod val="85000"/>
            <a:lumOff val="15000"/>
          </a:schemeClr>
        </a:solidFill>
      </dgm:spPr>
      <dgm:t>
        <a:bodyPr/>
        <a:lstStyle/>
        <a:p>
          <a:pPr algn="ctr"/>
          <a:r>
            <a:rPr lang="en-IN" sz="2000" b="1" dirty="0" smtClean="0"/>
            <a:t>HANDLING NULL VALUES &amp; </a:t>
          </a:r>
          <a:r>
            <a:rPr lang="en-US" sz="2000" b="1" dirty="0" smtClean="0"/>
            <a:t>DUPLICATE COLUMNS</a:t>
          </a:r>
          <a:endParaRPr lang="en-IN" sz="2000" b="1" dirty="0"/>
        </a:p>
      </dgm:t>
    </dgm:pt>
    <dgm:pt modelId="{CCC2E317-86F9-4E66-B4E1-9CC5E9FBD016}" type="parTrans" cxnId="{D5776D3A-BCA0-46BB-AD00-B1E5BB02DB8F}">
      <dgm:prSet/>
      <dgm:spPr/>
      <dgm:t>
        <a:bodyPr/>
        <a:lstStyle/>
        <a:p>
          <a:endParaRPr lang="en-IN"/>
        </a:p>
      </dgm:t>
    </dgm:pt>
    <dgm:pt modelId="{92AE158C-3BD4-4E8E-9FC4-502E3D263DFF}" type="sibTrans" cxnId="{D5776D3A-BCA0-46BB-AD00-B1E5BB02DB8F}">
      <dgm:prSet/>
      <dgm:spPr/>
      <dgm:t>
        <a:bodyPr/>
        <a:lstStyle/>
        <a:p>
          <a:endParaRPr lang="en-IN"/>
        </a:p>
      </dgm:t>
    </dgm:pt>
    <dgm:pt modelId="{73DED05E-592F-42A4-B1B6-DA8F130A91D3}">
      <dgm:prSet custT="1"/>
      <dgm:spPr>
        <a:solidFill>
          <a:schemeClr val="tx1">
            <a:lumMod val="85000"/>
            <a:lumOff val="15000"/>
          </a:schemeClr>
        </a:solidFill>
      </dgm:spPr>
      <dgm:t>
        <a:bodyPr/>
        <a:lstStyle/>
        <a:p>
          <a:r>
            <a:rPr lang="en-US" sz="2000" b="1" dirty="0" smtClean="0"/>
            <a:t>IDENTIFY &amp;REMOVE OUTLIERS</a:t>
          </a:r>
          <a:endParaRPr lang="en-IN" sz="2000" b="1" dirty="0"/>
        </a:p>
      </dgm:t>
    </dgm:pt>
    <dgm:pt modelId="{1195ED29-1C4B-42B5-984F-137BA7CB7795}" type="parTrans" cxnId="{C23455F9-C763-40CB-82E8-688A14E794AE}">
      <dgm:prSet/>
      <dgm:spPr/>
      <dgm:t>
        <a:bodyPr/>
        <a:lstStyle/>
        <a:p>
          <a:endParaRPr lang="en-IN"/>
        </a:p>
      </dgm:t>
    </dgm:pt>
    <dgm:pt modelId="{A2E464F5-92E8-4FF8-8F04-738D232BA820}" type="sibTrans" cxnId="{C23455F9-C763-40CB-82E8-688A14E794AE}">
      <dgm:prSet/>
      <dgm:spPr/>
      <dgm:t>
        <a:bodyPr/>
        <a:lstStyle/>
        <a:p>
          <a:endParaRPr lang="en-IN"/>
        </a:p>
      </dgm:t>
    </dgm:pt>
    <dgm:pt modelId="{200C41D8-083B-4A39-9B79-C4A03E9D3AB9}">
      <dgm:prSet custT="1"/>
      <dgm:spPr>
        <a:solidFill>
          <a:schemeClr val="tx1">
            <a:lumMod val="85000"/>
            <a:lumOff val="15000"/>
          </a:schemeClr>
        </a:solidFill>
      </dgm:spPr>
      <dgm:t>
        <a:bodyPr/>
        <a:lstStyle/>
        <a:p>
          <a:r>
            <a:rPr lang="en-IN" sz="2000" b="1" dirty="0" smtClean="0"/>
            <a:t>DROPPING INAPPROPRIATE COLUMNS</a:t>
          </a:r>
          <a:endParaRPr lang="en-IN" sz="2000" b="1" dirty="0"/>
        </a:p>
      </dgm:t>
    </dgm:pt>
    <dgm:pt modelId="{A5206BDA-8F3B-46EA-9890-F31806257510}" type="parTrans" cxnId="{67512A71-EEAC-479E-9B5B-5786C29CC466}">
      <dgm:prSet/>
      <dgm:spPr/>
      <dgm:t>
        <a:bodyPr/>
        <a:lstStyle/>
        <a:p>
          <a:endParaRPr lang="en-IN"/>
        </a:p>
      </dgm:t>
    </dgm:pt>
    <dgm:pt modelId="{7F2FFB19-67D6-4C53-AD55-7F7EC8609719}" type="sibTrans" cxnId="{67512A71-EEAC-479E-9B5B-5786C29CC466}">
      <dgm:prSet/>
      <dgm:spPr/>
      <dgm:t>
        <a:bodyPr/>
        <a:lstStyle/>
        <a:p>
          <a:endParaRPr lang="en-IN"/>
        </a:p>
      </dgm:t>
    </dgm:pt>
    <dgm:pt modelId="{700BF52B-C2F8-4D4A-A3FC-89517F005345}">
      <dgm:prSet phldrT="[Text]" custT="1"/>
      <dgm:spPr>
        <a:solidFill>
          <a:schemeClr val="tx1">
            <a:lumMod val="85000"/>
            <a:lumOff val="15000"/>
          </a:schemeClr>
        </a:solidFill>
      </dgm:spPr>
      <dgm:t>
        <a:bodyPr/>
        <a:lstStyle/>
        <a:p>
          <a:r>
            <a:rPr lang="en-IN" sz="2000" b="1" dirty="0" smtClean="0"/>
            <a:t>LABEL ENCODING</a:t>
          </a:r>
          <a:endParaRPr lang="en-IN" sz="2000" b="1" dirty="0"/>
        </a:p>
      </dgm:t>
    </dgm:pt>
    <dgm:pt modelId="{24ECF245-2283-4226-BF1F-C616E43D2D0E}" type="parTrans" cxnId="{BDDFC06B-338C-4D6E-9BB7-7A771C2A276F}">
      <dgm:prSet/>
      <dgm:spPr/>
      <dgm:t>
        <a:bodyPr/>
        <a:lstStyle/>
        <a:p>
          <a:endParaRPr lang="en-IN"/>
        </a:p>
      </dgm:t>
    </dgm:pt>
    <dgm:pt modelId="{E0DC57E8-8E55-49D6-9EED-88DA27B45826}" type="sibTrans" cxnId="{BDDFC06B-338C-4D6E-9BB7-7A771C2A276F}">
      <dgm:prSet/>
      <dgm:spPr/>
      <dgm:t>
        <a:bodyPr/>
        <a:lstStyle/>
        <a:p>
          <a:endParaRPr lang="en-IN"/>
        </a:p>
      </dgm:t>
    </dgm:pt>
    <dgm:pt modelId="{C675C2C9-22AD-4AEE-AB76-B51D51D84F9C}">
      <dgm:prSet phldrT="[Text]" custT="1"/>
      <dgm:spPr>
        <a:solidFill>
          <a:schemeClr val="tx1">
            <a:lumMod val="85000"/>
            <a:lumOff val="15000"/>
          </a:schemeClr>
        </a:solidFill>
        <a:ln>
          <a:solidFill>
            <a:schemeClr val="accent1"/>
          </a:solidFill>
        </a:ln>
      </dgm:spPr>
      <dgm:t>
        <a:bodyPr/>
        <a:lstStyle/>
        <a:p>
          <a:r>
            <a:rPr lang="en-IN" sz="2000" b="1" dirty="0" smtClean="0"/>
            <a:t>FEATURE SCALING</a:t>
          </a:r>
          <a:endParaRPr lang="en-IN" sz="2000" b="1" dirty="0"/>
        </a:p>
      </dgm:t>
    </dgm:pt>
    <dgm:pt modelId="{E8756161-BD47-4D08-8A12-C8F95BB95494}" type="parTrans" cxnId="{530C8480-35A4-44CD-98DE-E4A23EB43089}">
      <dgm:prSet/>
      <dgm:spPr/>
      <dgm:t>
        <a:bodyPr/>
        <a:lstStyle/>
        <a:p>
          <a:endParaRPr lang="en-IN"/>
        </a:p>
      </dgm:t>
    </dgm:pt>
    <dgm:pt modelId="{5CDC62D4-FD3C-4937-95F2-770F22635BA8}" type="sibTrans" cxnId="{530C8480-35A4-44CD-98DE-E4A23EB43089}">
      <dgm:prSet/>
      <dgm:spPr/>
      <dgm:t>
        <a:bodyPr/>
        <a:lstStyle/>
        <a:p>
          <a:endParaRPr lang="en-IN"/>
        </a:p>
      </dgm:t>
    </dgm:pt>
    <dgm:pt modelId="{98AAABED-62AD-4F42-9C10-96C2C9ECF71D}" type="pres">
      <dgm:prSet presAssocID="{C06DFBEF-692E-497A-9E0E-9925DA0D26A9}" presName="linearFlow" presStyleCnt="0">
        <dgm:presLayoutVars>
          <dgm:dir/>
          <dgm:resizeHandles val="exact"/>
        </dgm:presLayoutVars>
      </dgm:prSet>
      <dgm:spPr/>
      <dgm:t>
        <a:bodyPr/>
        <a:lstStyle/>
        <a:p>
          <a:endParaRPr lang="en-IN"/>
        </a:p>
      </dgm:t>
    </dgm:pt>
    <dgm:pt modelId="{4E8C4615-7203-4FD9-8F8B-EF6882701052}" type="pres">
      <dgm:prSet presAssocID="{4FAD845C-D1AF-472C-9269-5EC3C66EA275}" presName="composite" presStyleCnt="0"/>
      <dgm:spPr/>
    </dgm:pt>
    <dgm:pt modelId="{52B73228-AE4B-4501-81D0-9774C72AE310}" type="pres">
      <dgm:prSet presAssocID="{4FAD845C-D1AF-472C-9269-5EC3C66EA275}" presName="imgShp" presStyleLbl="fgImgPlace1" presStyleIdx="0" presStyleCnt="5"/>
      <dgm:spPr>
        <a:blipFill rotWithShape="1">
          <a:blip xmlns:r="http://schemas.openxmlformats.org/officeDocument/2006/relationships" r:embed="rId1"/>
          <a:stretch>
            <a:fillRect/>
          </a:stretch>
        </a:blipFill>
      </dgm:spPr>
      <dgm:t>
        <a:bodyPr/>
        <a:lstStyle/>
        <a:p>
          <a:endParaRPr lang="en-IN"/>
        </a:p>
      </dgm:t>
    </dgm:pt>
    <dgm:pt modelId="{FD6F3F64-2101-414E-95EC-6F9762D97078}" type="pres">
      <dgm:prSet presAssocID="{4FAD845C-D1AF-472C-9269-5EC3C66EA275}" presName="txShp" presStyleLbl="node1" presStyleIdx="0" presStyleCnt="5" custScaleY="95483" custLinFactNeighborX="615" custLinFactNeighborY="40">
        <dgm:presLayoutVars>
          <dgm:bulletEnabled val="1"/>
        </dgm:presLayoutVars>
      </dgm:prSet>
      <dgm:spPr/>
      <dgm:t>
        <a:bodyPr/>
        <a:lstStyle/>
        <a:p>
          <a:endParaRPr lang="en-IN"/>
        </a:p>
      </dgm:t>
    </dgm:pt>
    <dgm:pt modelId="{44EC2CE8-0C2E-4239-879F-5F70C7B7E132}" type="pres">
      <dgm:prSet presAssocID="{92AE158C-3BD4-4E8E-9FC4-502E3D263DFF}" presName="spacing" presStyleCnt="0"/>
      <dgm:spPr/>
    </dgm:pt>
    <dgm:pt modelId="{2A61BDF8-8577-4791-8BB0-6021162A6191}" type="pres">
      <dgm:prSet presAssocID="{200C41D8-083B-4A39-9B79-C4A03E9D3AB9}" presName="composite" presStyleCnt="0"/>
      <dgm:spPr/>
    </dgm:pt>
    <dgm:pt modelId="{D41CAC85-4D43-4598-8C12-C04B8581C6FA}" type="pres">
      <dgm:prSet presAssocID="{200C41D8-083B-4A39-9B79-C4A03E9D3AB9}" presName="imgShp" presStyleLbl="fgImgPlace1" presStyleIdx="1" presStyleCnt="5"/>
      <dgm:spPr>
        <a:blipFill rotWithShape="1">
          <a:blip xmlns:r="http://schemas.openxmlformats.org/officeDocument/2006/relationships" r:embed="rId2"/>
          <a:stretch>
            <a:fillRect/>
          </a:stretch>
        </a:blipFill>
      </dgm:spPr>
      <dgm:t>
        <a:bodyPr/>
        <a:lstStyle/>
        <a:p>
          <a:endParaRPr lang="en-IN"/>
        </a:p>
      </dgm:t>
    </dgm:pt>
    <dgm:pt modelId="{0002A2CC-9B57-40C4-A1C1-FC13F8720C92}" type="pres">
      <dgm:prSet presAssocID="{200C41D8-083B-4A39-9B79-C4A03E9D3AB9}" presName="txShp" presStyleLbl="node1" presStyleIdx="1" presStyleCnt="5" custLinFactNeighborX="-1275" custLinFactNeighborY="160">
        <dgm:presLayoutVars>
          <dgm:bulletEnabled val="1"/>
        </dgm:presLayoutVars>
      </dgm:prSet>
      <dgm:spPr/>
      <dgm:t>
        <a:bodyPr/>
        <a:lstStyle/>
        <a:p>
          <a:endParaRPr lang="en-IN"/>
        </a:p>
      </dgm:t>
    </dgm:pt>
    <dgm:pt modelId="{BE3FA76E-FA92-440A-833E-85E7AF0C72FE}" type="pres">
      <dgm:prSet presAssocID="{7F2FFB19-67D6-4C53-AD55-7F7EC8609719}" presName="spacing" presStyleCnt="0"/>
      <dgm:spPr/>
    </dgm:pt>
    <dgm:pt modelId="{519812FE-A89A-429B-9995-A7A7EDE7E035}" type="pres">
      <dgm:prSet presAssocID="{73DED05E-592F-42A4-B1B6-DA8F130A91D3}" presName="composite" presStyleCnt="0"/>
      <dgm:spPr/>
    </dgm:pt>
    <dgm:pt modelId="{EA5F997C-C0D5-4AF1-8D5F-06961C948983}" type="pres">
      <dgm:prSet presAssocID="{73DED05E-592F-42A4-B1B6-DA8F130A91D3}" presName="imgShp" presStyleLbl="fgImgPlace1" presStyleIdx="2" presStyleCnt="5"/>
      <dgm:spPr>
        <a:blipFill rotWithShape="1">
          <a:blip xmlns:r="http://schemas.openxmlformats.org/officeDocument/2006/relationships" r:embed="rId3"/>
          <a:stretch>
            <a:fillRect/>
          </a:stretch>
        </a:blipFill>
      </dgm:spPr>
      <dgm:t>
        <a:bodyPr/>
        <a:lstStyle/>
        <a:p>
          <a:endParaRPr lang="en-IN"/>
        </a:p>
      </dgm:t>
    </dgm:pt>
    <dgm:pt modelId="{F251DA61-4F49-4190-9D70-6AE79B1105EE}" type="pres">
      <dgm:prSet presAssocID="{73DED05E-592F-42A4-B1B6-DA8F130A91D3}" presName="txShp" presStyleLbl="node1" presStyleIdx="2" presStyleCnt="5">
        <dgm:presLayoutVars>
          <dgm:bulletEnabled val="1"/>
        </dgm:presLayoutVars>
      </dgm:prSet>
      <dgm:spPr/>
      <dgm:t>
        <a:bodyPr/>
        <a:lstStyle/>
        <a:p>
          <a:endParaRPr lang="en-IN"/>
        </a:p>
      </dgm:t>
    </dgm:pt>
    <dgm:pt modelId="{6DBE5CAE-A4FA-44A1-A38D-252BFA09C48F}" type="pres">
      <dgm:prSet presAssocID="{A2E464F5-92E8-4FF8-8F04-738D232BA820}" presName="spacing" presStyleCnt="0"/>
      <dgm:spPr/>
    </dgm:pt>
    <dgm:pt modelId="{80C65D7D-57E8-4917-B486-47DBE52BEFA0}" type="pres">
      <dgm:prSet presAssocID="{700BF52B-C2F8-4D4A-A3FC-89517F005345}" presName="composite" presStyleCnt="0"/>
      <dgm:spPr/>
    </dgm:pt>
    <dgm:pt modelId="{B03CE14F-3F1B-422E-8A33-0FDB6894C3A7}" type="pres">
      <dgm:prSet presAssocID="{700BF52B-C2F8-4D4A-A3FC-89517F005345}" presName="imgShp" presStyleLbl="fgImgPlace1" presStyleIdx="3" presStyleCnt="5"/>
      <dgm:spPr>
        <a:blipFill rotWithShape="1">
          <a:blip xmlns:r="http://schemas.openxmlformats.org/officeDocument/2006/relationships" r:embed="rId4"/>
          <a:stretch>
            <a:fillRect/>
          </a:stretch>
        </a:blipFill>
      </dgm:spPr>
      <dgm:t>
        <a:bodyPr/>
        <a:lstStyle/>
        <a:p>
          <a:endParaRPr lang="en-IN"/>
        </a:p>
      </dgm:t>
    </dgm:pt>
    <dgm:pt modelId="{CD6AD785-5C80-420F-B056-8C7D56835478}" type="pres">
      <dgm:prSet presAssocID="{700BF52B-C2F8-4D4A-A3FC-89517F005345}" presName="txShp" presStyleLbl="node1" presStyleIdx="3" presStyleCnt="5" custScaleY="90909" custLinFactNeighborX="615" custLinFactNeighborY="-4608">
        <dgm:presLayoutVars>
          <dgm:bulletEnabled val="1"/>
        </dgm:presLayoutVars>
      </dgm:prSet>
      <dgm:spPr/>
      <dgm:t>
        <a:bodyPr/>
        <a:lstStyle/>
        <a:p>
          <a:endParaRPr lang="en-IN"/>
        </a:p>
      </dgm:t>
    </dgm:pt>
    <dgm:pt modelId="{934C2C3F-AA76-4D99-9A9C-DDA6D9171545}" type="pres">
      <dgm:prSet presAssocID="{E0DC57E8-8E55-49D6-9EED-88DA27B45826}" presName="spacing" presStyleCnt="0"/>
      <dgm:spPr/>
    </dgm:pt>
    <dgm:pt modelId="{4E15F2CF-114E-4BE3-93BF-400D1D8D96FE}" type="pres">
      <dgm:prSet presAssocID="{C675C2C9-22AD-4AEE-AB76-B51D51D84F9C}" presName="composite" presStyleCnt="0"/>
      <dgm:spPr/>
    </dgm:pt>
    <dgm:pt modelId="{28869B85-AEEA-4EF3-BE9D-77EEBF7F24F1}" type="pres">
      <dgm:prSet presAssocID="{C675C2C9-22AD-4AEE-AB76-B51D51D84F9C}" presName="imgShp" presStyleLbl="fgImgPlace1" presStyleIdx="4" presStyleCnt="5"/>
      <dgm:spPr>
        <a:blipFill rotWithShape="1">
          <a:blip xmlns:r="http://schemas.openxmlformats.org/officeDocument/2006/relationships" r:embed="rId4"/>
          <a:stretch>
            <a:fillRect/>
          </a:stretch>
        </a:blipFill>
      </dgm:spPr>
      <dgm:t>
        <a:bodyPr/>
        <a:lstStyle/>
        <a:p>
          <a:endParaRPr lang="en-IN"/>
        </a:p>
      </dgm:t>
    </dgm:pt>
    <dgm:pt modelId="{9CB985CF-2CCA-4D75-A3C0-62161E054E69}" type="pres">
      <dgm:prSet presAssocID="{C675C2C9-22AD-4AEE-AB76-B51D51D84F9C}" presName="txShp" presStyleLbl="node1" presStyleIdx="4" presStyleCnt="5">
        <dgm:presLayoutVars>
          <dgm:bulletEnabled val="1"/>
        </dgm:presLayoutVars>
      </dgm:prSet>
      <dgm:spPr/>
      <dgm:t>
        <a:bodyPr/>
        <a:lstStyle/>
        <a:p>
          <a:endParaRPr lang="en-IN"/>
        </a:p>
      </dgm:t>
    </dgm:pt>
  </dgm:ptLst>
  <dgm:cxnLst>
    <dgm:cxn modelId="{67512A71-EEAC-479E-9B5B-5786C29CC466}" srcId="{C06DFBEF-692E-497A-9E0E-9925DA0D26A9}" destId="{200C41D8-083B-4A39-9B79-C4A03E9D3AB9}" srcOrd="1" destOrd="0" parTransId="{A5206BDA-8F3B-46EA-9890-F31806257510}" sibTransId="{7F2FFB19-67D6-4C53-AD55-7F7EC8609719}"/>
    <dgm:cxn modelId="{0F8832C5-7490-485B-BB69-9938797D9AD2}" type="presOf" srcId="{200C41D8-083B-4A39-9B79-C4A03E9D3AB9}" destId="{0002A2CC-9B57-40C4-A1C1-FC13F8720C92}" srcOrd="0" destOrd="0" presId="urn:microsoft.com/office/officeart/2005/8/layout/vList3"/>
    <dgm:cxn modelId="{BDDFC06B-338C-4D6E-9BB7-7A771C2A276F}" srcId="{C06DFBEF-692E-497A-9E0E-9925DA0D26A9}" destId="{700BF52B-C2F8-4D4A-A3FC-89517F005345}" srcOrd="3" destOrd="0" parTransId="{24ECF245-2283-4226-BF1F-C616E43D2D0E}" sibTransId="{E0DC57E8-8E55-49D6-9EED-88DA27B45826}"/>
    <dgm:cxn modelId="{49169C2A-86F1-49AF-924E-9E3964F835D3}" type="presOf" srcId="{C06DFBEF-692E-497A-9E0E-9925DA0D26A9}" destId="{98AAABED-62AD-4F42-9C10-96C2C9ECF71D}" srcOrd="0" destOrd="0" presId="urn:microsoft.com/office/officeart/2005/8/layout/vList3"/>
    <dgm:cxn modelId="{530C8480-35A4-44CD-98DE-E4A23EB43089}" srcId="{C06DFBEF-692E-497A-9E0E-9925DA0D26A9}" destId="{C675C2C9-22AD-4AEE-AB76-B51D51D84F9C}" srcOrd="4" destOrd="0" parTransId="{E8756161-BD47-4D08-8A12-C8F95BB95494}" sibTransId="{5CDC62D4-FD3C-4937-95F2-770F22635BA8}"/>
    <dgm:cxn modelId="{C23455F9-C763-40CB-82E8-688A14E794AE}" srcId="{C06DFBEF-692E-497A-9E0E-9925DA0D26A9}" destId="{73DED05E-592F-42A4-B1B6-DA8F130A91D3}" srcOrd="2" destOrd="0" parTransId="{1195ED29-1C4B-42B5-984F-137BA7CB7795}" sibTransId="{A2E464F5-92E8-4FF8-8F04-738D232BA820}"/>
    <dgm:cxn modelId="{D912B271-B33B-4DAF-96A1-A4973EC3DBD9}" type="presOf" srcId="{73DED05E-592F-42A4-B1B6-DA8F130A91D3}" destId="{F251DA61-4F49-4190-9D70-6AE79B1105EE}" srcOrd="0" destOrd="0" presId="urn:microsoft.com/office/officeart/2005/8/layout/vList3"/>
    <dgm:cxn modelId="{99042745-7610-4441-8D0F-C740D8EC422F}" type="presOf" srcId="{700BF52B-C2F8-4D4A-A3FC-89517F005345}" destId="{CD6AD785-5C80-420F-B056-8C7D56835478}" srcOrd="0" destOrd="0" presId="urn:microsoft.com/office/officeart/2005/8/layout/vList3"/>
    <dgm:cxn modelId="{D5776D3A-BCA0-46BB-AD00-B1E5BB02DB8F}" srcId="{C06DFBEF-692E-497A-9E0E-9925DA0D26A9}" destId="{4FAD845C-D1AF-472C-9269-5EC3C66EA275}" srcOrd="0" destOrd="0" parTransId="{CCC2E317-86F9-4E66-B4E1-9CC5E9FBD016}" sibTransId="{92AE158C-3BD4-4E8E-9FC4-502E3D263DFF}"/>
    <dgm:cxn modelId="{F06BFE64-D6CC-427A-AC69-F01A116780B6}" type="presOf" srcId="{C675C2C9-22AD-4AEE-AB76-B51D51D84F9C}" destId="{9CB985CF-2CCA-4D75-A3C0-62161E054E69}" srcOrd="0" destOrd="0" presId="urn:microsoft.com/office/officeart/2005/8/layout/vList3"/>
    <dgm:cxn modelId="{A91FB5D0-D23D-454D-B0A7-7FE1AD338E72}" type="presOf" srcId="{4FAD845C-D1AF-472C-9269-5EC3C66EA275}" destId="{FD6F3F64-2101-414E-95EC-6F9762D97078}" srcOrd="0" destOrd="0" presId="urn:microsoft.com/office/officeart/2005/8/layout/vList3"/>
    <dgm:cxn modelId="{93585C18-019F-4A47-9A0A-C247948F4310}" type="presParOf" srcId="{98AAABED-62AD-4F42-9C10-96C2C9ECF71D}" destId="{4E8C4615-7203-4FD9-8F8B-EF6882701052}" srcOrd="0" destOrd="0" presId="urn:microsoft.com/office/officeart/2005/8/layout/vList3"/>
    <dgm:cxn modelId="{F68A04C9-1065-4FC6-A8B6-BAF8D12E4E91}" type="presParOf" srcId="{4E8C4615-7203-4FD9-8F8B-EF6882701052}" destId="{52B73228-AE4B-4501-81D0-9774C72AE310}" srcOrd="0" destOrd="0" presId="urn:microsoft.com/office/officeart/2005/8/layout/vList3"/>
    <dgm:cxn modelId="{6A1D8F2B-3AFB-4836-833A-09C622C71D5A}" type="presParOf" srcId="{4E8C4615-7203-4FD9-8F8B-EF6882701052}" destId="{FD6F3F64-2101-414E-95EC-6F9762D97078}" srcOrd="1" destOrd="0" presId="urn:microsoft.com/office/officeart/2005/8/layout/vList3"/>
    <dgm:cxn modelId="{8F93CED4-51E2-4376-9194-B9955208441B}" type="presParOf" srcId="{98AAABED-62AD-4F42-9C10-96C2C9ECF71D}" destId="{44EC2CE8-0C2E-4239-879F-5F70C7B7E132}" srcOrd="1" destOrd="0" presId="urn:microsoft.com/office/officeart/2005/8/layout/vList3"/>
    <dgm:cxn modelId="{D46145D4-F9AF-4BD1-B5DB-0AF36C051854}" type="presParOf" srcId="{98AAABED-62AD-4F42-9C10-96C2C9ECF71D}" destId="{2A61BDF8-8577-4791-8BB0-6021162A6191}" srcOrd="2" destOrd="0" presId="urn:microsoft.com/office/officeart/2005/8/layout/vList3"/>
    <dgm:cxn modelId="{6AA3B91F-D0E1-45DC-8E0D-828FDF0390B1}" type="presParOf" srcId="{2A61BDF8-8577-4791-8BB0-6021162A6191}" destId="{D41CAC85-4D43-4598-8C12-C04B8581C6FA}" srcOrd="0" destOrd="0" presId="urn:microsoft.com/office/officeart/2005/8/layout/vList3"/>
    <dgm:cxn modelId="{5A85AEAE-1E8E-412A-A3B5-4E0BCA83F752}" type="presParOf" srcId="{2A61BDF8-8577-4791-8BB0-6021162A6191}" destId="{0002A2CC-9B57-40C4-A1C1-FC13F8720C92}" srcOrd="1" destOrd="0" presId="urn:microsoft.com/office/officeart/2005/8/layout/vList3"/>
    <dgm:cxn modelId="{B230C844-A0D2-49A5-94A8-8D84D405FF2B}" type="presParOf" srcId="{98AAABED-62AD-4F42-9C10-96C2C9ECF71D}" destId="{BE3FA76E-FA92-440A-833E-85E7AF0C72FE}" srcOrd="3" destOrd="0" presId="urn:microsoft.com/office/officeart/2005/8/layout/vList3"/>
    <dgm:cxn modelId="{431B5765-4E38-4C5E-91C0-2B2EF6D95D55}" type="presParOf" srcId="{98AAABED-62AD-4F42-9C10-96C2C9ECF71D}" destId="{519812FE-A89A-429B-9995-A7A7EDE7E035}" srcOrd="4" destOrd="0" presId="urn:microsoft.com/office/officeart/2005/8/layout/vList3"/>
    <dgm:cxn modelId="{4EE99E00-3FF6-412E-BD3A-DD971D9E998D}" type="presParOf" srcId="{519812FE-A89A-429B-9995-A7A7EDE7E035}" destId="{EA5F997C-C0D5-4AF1-8D5F-06961C948983}" srcOrd="0" destOrd="0" presId="urn:microsoft.com/office/officeart/2005/8/layout/vList3"/>
    <dgm:cxn modelId="{C5BE6F36-589A-431B-945D-B6AE26DE6113}" type="presParOf" srcId="{519812FE-A89A-429B-9995-A7A7EDE7E035}" destId="{F251DA61-4F49-4190-9D70-6AE79B1105EE}" srcOrd="1" destOrd="0" presId="urn:microsoft.com/office/officeart/2005/8/layout/vList3"/>
    <dgm:cxn modelId="{9510C85F-4AC3-4701-A527-F44EC0E7C716}" type="presParOf" srcId="{98AAABED-62AD-4F42-9C10-96C2C9ECF71D}" destId="{6DBE5CAE-A4FA-44A1-A38D-252BFA09C48F}" srcOrd="5" destOrd="0" presId="urn:microsoft.com/office/officeart/2005/8/layout/vList3"/>
    <dgm:cxn modelId="{7510ECEB-528E-4CEF-8319-2613C2753657}" type="presParOf" srcId="{98AAABED-62AD-4F42-9C10-96C2C9ECF71D}" destId="{80C65D7D-57E8-4917-B486-47DBE52BEFA0}" srcOrd="6" destOrd="0" presId="urn:microsoft.com/office/officeart/2005/8/layout/vList3"/>
    <dgm:cxn modelId="{851C8104-ACA7-46B2-A2B5-44FCE8326BF8}" type="presParOf" srcId="{80C65D7D-57E8-4917-B486-47DBE52BEFA0}" destId="{B03CE14F-3F1B-422E-8A33-0FDB6894C3A7}" srcOrd="0" destOrd="0" presId="urn:microsoft.com/office/officeart/2005/8/layout/vList3"/>
    <dgm:cxn modelId="{C50DAE05-6AD1-4ED0-8A2D-3FCD150EDEB6}" type="presParOf" srcId="{80C65D7D-57E8-4917-B486-47DBE52BEFA0}" destId="{CD6AD785-5C80-420F-B056-8C7D56835478}" srcOrd="1" destOrd="0" presId="urn:microsoft.com/office/officeart/2005/8/layout/vList3"/>
    <dgm:cxn modelId="{0E158B16-CEEF-4337-9F31-B2916E3B55A9}" type="presParOf" srcId="{98AAABED-62AD-4F42-9C10-96C2C9ECF71D}" destId="{934C2C3F-AA76-4D99-9A9C-DDA6D9171545}" srcOrd="7" destOrd="0" presId="urn:microsoft.com/office/officeart/2005/8/layout/vList3"/>
    <dgm:cxn modelId="{CAC296F7-A3B6-44C6-BBBB-EF2B98521577}" type="presParOf" srcId="{98AAABED-62AD-4F42-9C10-96C2C9ECF71D}" destId="{4E15F2CF-114E-4BE3-93BF-400D1D8D96FE}" srcOrd="8" destOrd="0" presId="urn:microsoft.com/office/officeart/2005/8/layout/vList3"/>
    <dgm:cxn modelId="{48EF32E9-6D02-47E3-A999-55364E598CE2}" type="presParOf" srcId="{4E15F2CF-114E-4BE3-93BF-400D1D8D96FE}" destId="{28869B85-AEEA-4EF3-BE9D-77EEBF7F24F1}" srcOrd="0" destOrd="0" presId="urn:microsoft.com/office/officeart/2005/8/layout/vList3"/>
    <dgm:cxn modelId="{9A448ED3-448E-4816-B499-367FACC11AAF}" type="presParOf" srcId="{4E15F2CF-114E-4BE3-93BF-400D1D8D96FE}" destId="{9CB985CF-2CCA-4D75-A3C0-62161E054E6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F3F64-2101-414E-95EC-6F9762D97078}">
      <dsp:nvSpPr>
        <dsp:cNvPr id="0" name=""/>
        <dsp:cNvSpPr/>
      </dsp:nvSpPr>
      <dsp:spPr>
        <a:xfrm rot="10800000">
          <a:off x="1580757" y="14853"/>
          <a:ext cx="5506811" cy="610466"/>
        </a:xfrm>
        <a:prstGeom prst="homePlate">
          <a:avLst/>
        </a:prstGeom>
        <a:solidFill>
          <a:schemeClr val="tx1">
            <a:lumMod val="85000"/>
            <a:lumOff val="1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933" tIns="76200" rIns="142240" bIns="76200" numCol="1" spcCol="1270" anchor="ctr" anchorCtr="0">
          <a:noAutofit/>
        </a:bodyPr>
        <a:lstStyle/>
        <a:p>
          <a:pPr lvl="0" algn="ctr" defTabSz="889000">
            <a:lnSpc>
              <a:spcPct val="90000"/>
            </a:lnSpc>
            <a:spcBef>
              <a:spcPct val="0"/>
            </a:spcBef>
            <a:spcAft>
              <a:spcPct val="35000"/>
            </a:spcAft>
          </a:pPr>
          <a:r>
            <a:rPr lang="en-IN" sz="2000" b="1" kern="1200" dirty="0" smtClean="0"/>
            <a:t>HANDLING NULL VALUES &amp; </a:t>
          </a:r>
          <a:r>
            <a:rPr lang="en-US" sz="2000" b="1" kern="1200" dirty="0" smtClean="0"/>
            <a:t>DUPLICATE COLUMNS</a:t>
          </a:r>
          <a:endParaRPr lang="en-IN" sz="2000" b="1" kern="1200" dirty="0"/>
        </a:p>
      </dsp:txBody>
      <dsp:txXfrm rot="10800000">
        <a:off x="1733373" y="14853"/>
        <a:ext cx="5354195" cy="610466"/>
      </dsp:txXfrm>
    </dsp:sp>
    <dsp:sp modelId="{52B73228-AE4B-4501-81D0-9774C72AE310}">
      <dsp:nvSpPr>
        <dsp:cNvPr id="0" name=""/>
        <dsp:cNvSpPr/>
      </dsp:nvSpPr>
      <dsp:spPr>
        <a:xfrm>
          <a:off x="1227217" y="158"/>
          <a:ext cx="639345" cy="639345"/>
        </a:xfrm>
        <a:prstGeom prst="ellipse">
          <a:avLst/>
        </a:prstGeom>
        <a:blipFill rotWithShape="1">
          <a:blip xmlns:r="http://schemas.openxmlformats.org/officeDocument/2006/relationships" r:embed="rId1"/>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02A2CC-9B57-40C4-A1C1-FC13F8720C92}">
      <dsp:nvSpPr>
        <dsp:cNvPr id="0" name=""/>
        <dsp:cNvSpPr/>
      </dsp:nvSpPr>
      <dsp:spPr>
        <a:xfrm rot="10800000">
          <a:off x="1476678" y="831375"/>
          <a:ext cx="5506811" cy="639345"/>
        </a:xfrm>
        <a:prstGeom prst="homePlate">
          <a:avLst/>
        </a:prstGeom>
        <a:solidFill>
          <a:schemeClr val="tx1">
            <a:lumMod val="85000"/>
            <a:lumOff val="1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933" tIns="76200" rIns="142240" bIns="76200" numCol="1" spcCol="1270" anchor="ctr" anchorCtr="0">
          <a:noAutofit/>
        </a:bodyPr>
        <a:lstStyle/>
        <a:p>
          <a:pPr lvl="0" algn="ctr" defTabSz="889000">
            <a:lnSpc>
              <a:spcPct val="90000"/>
            </a:lnSpc>
            <a:spcBef>
              <a:spcPct val="0"/>
            </a:spcBef>
            <a:spcAft>
              <a:spcPct val="35000"/>
            </a:spcAft>
          </a:pPr>
          <a:r>
            <a:rPr lang="en-IN" sz="2000" b="1" kern="1200" dirty="0" smtClean="0"/>
            <a:t>DROPPING INAPPROPRIATE COLUMNS</a:t>
          </a:r>
          <a:endParaRPr lang="en-IN" sz="2000" b="1" kern="1200" dirty="0"/>
        </a:p>
      </dsp:txBody>
      <dsp:txXfrm rot="10800000">
        <a:off x="1636514" y="831375"/>
        <a:ext cx="5346975" cy="639345"/>
      </dsp:txXfrm>
    </dsp:sp>
    <dsp:sp modelId="{D41CAC85-4D43-4598-8C12-C04B8581C6FA}">
      <dsp:nvSpPr>
        <dsp:cNvPr id="0" name=""/>
        <dsp:cNvSpPr/>
      </dsp:nvSpPr>
      <dsp:spPr>
        <a:xfrm>
          <a:off x="1227217" y="830352"/>
          <a:ext cx="639345" cy="639345"/>
        </a:xfrm>
        <a:prstGeom prst="ellipse">
          <a:avLst/>
        </a:prstGeom>
        <a:blipFill rotWithShape="1">
          <a:blip xmlns:r="http://schemas.openxmlformats.org/officeDocument/2006/relationships" r:embed="rId2"/>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51DA61-4F49-4190-9D70-6AE79B1105EE}">
      <dsp:nvSpPr>
        <dsp:cNvPr id="0" name=""/>
        <dsp:cNvSpPr/>
      </dsp:nvSpPr>
      <dsp:spPr>
        <a:xfrm rot="10800000">
          <a:off x="1546890" y="1660547"/>
          <a:ext cx="5506811" cy="639345"/>
        </a:xfrm>
        <a:prstGeom prst="homePlate">
          <a:avLst/>
        </a:prstGeom>
        <a:solidFill>
          <a:schemeClr val="tx1">
            <a:lumMod val="85000"/>
            <a:lumOff val="1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933" tIns="76200" rIns="142240" bIns="76200" numCol="1" spcCol="1270" anchor="ctr" anchorCtr="0">
          <a:noAutofit/>
        </a:bodyPr>
        <a:lstStyle/>
        <a:p>
          <a:pPr lvl="0" algn="ctr" defTabSz="889000">
            <a:lnSpc>
              <a:spcPct val="90000"/>
            </a:lnSpc>
            <a:spcBef>
              <a:spcPct val="0"/>
            </a:spcBef>
            <a:spcAft>
              <a:spcPct val="35000"/>
            </a:spcAft>
          </a:pPr>
          <a:r>
            <a:rPr lang="en-US" sz="2000" b="1" kern="1200" dirty="0" smtClean="0"/>
            <a:t>IDENTIFY &amp;REMOVE OUTLIERS</a:t>
          </a:r>
          <a:endParaRPr lang="en-IN" sz="2000" b="1" kern="1200" dirty="0"/>
        </a:p>
      </dsp:txBody>
      <dsp:txXfrm rot="10800000">
        <a:off x="1706726" y="1660547"/>
        <a:ext cx="5346975" cy="639345"/>
      </dsp:txXfrm>
    </dsp:sp>
    <dsp:sp modelId="{EA5F997C-C0D5-4AF1-8D5F-06961C948983}">
      <dsp:nvSpPr>
        <dsp:cNvPr id="0" name=""/>
        <dsp:cNvSpPr/>
      </dsp:nvSpPr>
      <dsp:spPr>
        <a:xfrm>
          <a:off x="1227217" y="1660547"/>
          <a:ext cx="639345" cy="639345"/>
        </a:xfrm>
        <a:prstGeom prst="ellipse">
          <a:avLst/>
        </a:prstGeom>
        <a:blipFill rotWithShape="1">
          <a:blip xmlns:r="http://schemas.openxmlformats.org/officeDocument/2006/relationships" r:embed="rId3"/>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6AD785-5C80-420F-B056-8C7D56835478}">
      <dsp:nvSpPr>
        <dsp:cNvPr id="0" name=""/>
        <dsp:cNvSpPr/>
      </dsp:nvSpPr>
      <dsp:spPr>
        <a:xfrm rot="10800000">
          <a:off x="1580757" y="2490342"/>
          <a:ext cx="5506811" cy="581222"/>
        </a:xfrm>
        <a:prstGeom prst="homePlate">
          <a:avLst/>
        </a:prstGeom>
        <a:solidFill>
          <a:schemeClr val="tx1">
            <a:lumMod val="85000"/>
            <a:lumOff val="1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933" tIns="76200" rIns="142240" bIns="76200" numCol="1" spcCol="1270" anchor="ctr" anchorCtr="0">
          <a:noAutofit/>
        </a:bodyPr>
        <a:lstStyle/>
        <a:p>
          <a:pPr lvl="0" algn="ctr" defTabSz="889000">
            <a:lnSpc>
              <a:spcPct val="90000"/>
            </a:lnSpc>
            <a:spcBef>
              <a:spcPct val="0"/>
            </a:spcBef>
            <a:spcAft>
              <a:spcPct val="35000"/>
            </a:spcAft>
          </a:pPr>
          <a:r>
            <a:rPr lang="en-IN" sz="2000" b="1" kern="1200" dirty="0" smtClean="0"/>
            <a:t>LABEL ENCODING</a:t>
          </a:r>
          <a:endParaRPr lang="en-IN" sz="2000" b="1" kern="1200" dirty="0"/>
        </a:p>
      </dsp:txBody>
      <dsp:txXfrm rot="10800000">
        <a:off x="1726062" y="2490342"/>
        <a:ext cx="5361506" cy="581222"/>
      </dsp:txXfrm>
    </dsp:sp>
    <dsp:sp modelId="{B03CE14F-3F1B-422E-8A33-0FDB6894C3A7}">
      <dsp:nvSpPr>
        <dsp:cNvPr id="0" name=""/>
        <dsp:cNvSpPr/>
      </dsp:nvSpPr>
      <dsp:spPr>
        <a:xfrm>
          <a:off x="1227217" y="2490741"/>
          <a:ext cx="639345" cy="639345"/>
        </a:xfrm>
        <a:prstGeom prst="ellipse">
          <a:avLst/>
        </a:prstGeom>
        <a:blipFill rotWithShape="1">
          <a:blip xmlns:r="http://schemas.openxmlformats.org/officeDocument/2006/relationships" r:embed="rId4"/>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B985CF-2CCA-4D75-A3C0-62161E054E69}">
      <dsp:nvSpPr>
        <dsp:cNvPr id="0" name=""/>
        <dsp:cNvSpPr/>
      </dsp:nvSpPr>
      <dsp:spPr>
        <a:xfrm rot="10800000">
          <a:off x="1546890" y="3320936"/>
          <a:ext cx="5506811" cy="639345"/>
        </a:xfrm>
        <a:prstGeom prst="homePlate">
          <a:avLst/>
        </a:prstGeom>
        <a:solidFill>
          <a:schemeClr val="tx1">
            <a:lumMod val="85000"/>
            <a:lumOff val="15000"/>
          </a:schemeClr>
        </a:solidFill>
        <a:ln w="19050"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1933" tIns="76200" rIns="142240" bIns="76200" numCol="1" spcCol="1270" anchor="ctr" anchorCtr="0">
          <a:noAutofit/>
        </a:bodyPr>
        <a:lstStyle/>
        <a:p>
          <a:pPr lvl="0" algn="ctr" defTabSz="889000">
            <a:lnSpc>
              <a:spcPct val="90000"/>
            </a:lnSpc>
            <a:spcBef>
              <a:spcPct val="0"/>
            </a:spcBef>
            <a:spcAft>
              <a:spcPct val="35000"/>
            </a:spcAft>
          </a:pPr>
          <a:r>
            <a:rPr lang="en-IN" sz="2000" b="1" kern="1200" dirty="0" smtClean="0"/>
            <a:t>FEATURE SCALING</a:t>
          </a:r>
          <a:endParaRPr lang="en-IN" sz="2000" b="1" kern="1200" dirty="0"/>
        </a:p>
      </dsp:txBody>
      <dsp:txXfrm rot="10800000">
        <a:off x="1706726" y="3320936"/>
        <a:ext cx="5346975" cy="639345"/>
      </dsp:txXfrm>
    </dsp:sp>
    <dsp:sp modelId="{28869B85-AEEA-4EF3-BE9D-77EEBF7F24F1}">
      <dsp:nvSpPr>
        <dsp:cNvPr id="0" name=""/>
        <dsp:cNvSpPr/>
      </dsp:nvSpPr>
      <dsp:spPr>
        <a:xfrm>
          <a:off x="1227217" y="3320936"/>
          <a:ext cx="639345" cy="639345"/>
        </a:xfrm>
        <a:prstGeom prst="ellipse">
          <a:avLst/>
        </a:prstGeom>
        <a:blipFill rotWithShape="1">
          <a:blip xmlns:r="http://schemas.openxmlformats.org/officeDocument/2006/relationships" r:embed="rId4"/>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05592-6EDE-413E-8CF6-CF6227D11EA5}" type="datetimeFigureOut">
              <a:rPr lang="en-IN" smtClean="0"/>
              <a:t>27-01-2022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A93916-DD29-4728-8E4C-5B0C1BB3F6BE}" type="slidenum">
              <a:rPr lang="en-IN" smtClean="0"/>
              <a:t>‹#›</a:t>
            </a:fld>
            <a:endParaRPr lang="en-IN" dirty="0"/>
          </a:p>
        </p:txBody>
      </p:sp>
    </p:spTree>
    <p:extLst>
      <p:ext uri="{BB962C8B-B14F-4D97-AF65-F5344CB8AC3E}">
        <p14:creationId xmlns:p14="http://schemas.microsoft.com/office/powerpoint/2010/main" val="3110039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A93916-DD29-4728-8E4C-5B0C1BB3F6BE}" type="slidenum">
              <a:rPr lang="en-IN" smtClean="0"/>
              <a:t>1</a:t>
            </a:fld>
            <a:endParaRPr lang="en-IN" dirty="0"/>
          </a:p>
        </p:txBody>
      </p:sp>
    </p:spTree>
    <p:extLst>
      <p:ext uri="{BB962C8B-B14F-4D97-AF65-F5344CB8AC3E}">
        <p14:creationId xmlns:p14="http://schemas.microsoft.com/office/powerpoint/2010/main" val="2752609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8F22318-7F34-4F8F-BDFE-7ABC48DAF5D3}" type="slidenum">
              <a:rPr lang="en-IN" smtClean="0">
                <a:solidFill>
                  <a:prstClr val="black"/>
                </a:solidFill>
              </a:rPr>
              <a:pPr/>
              <a:t>5</a:t>
            </a:fld>
            <a:endParaRPr lang="en-IN" dirty="0">
              <a:solidFill>
                <a:prstClr val="black"/>
              </a:solidFill>
            </a:endParaRPr>
          </a:p>
        </p:txBody>
      </p:sp>
    </p:spTree>
    <p:extLst>
      <p:ext uri="{BB962C8B-B14F-4D97-AF65-F5344CB8AC3E}">
        <p14:creationId xmlns:p14="http://schemas.microsoft.com/office/powerpoint/2010/main" val="1695552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2A93916-DD29-4728-8E4C-5B0C1BB3F6BE}" type="slidenum">
              <a:rPr lang="en-IN" smtClean="0"/>
              <a:t>12</a:t>
            </a:fld>
            <a:endParaRPr lang="en-IN" dirty="0"/>
          </a:p>
        </p:txBody>
      </p:sp>
    </p:spTree>
    <p:extLst>
      <p:ext uri="{BB962C8B-B14F-4D97-AF65-F5344CB8AC3E}">
        <p14:creationId xmlns:p14="http://schemas.microsoft.com/office/powerpoint/2010/main" val="2305886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D9B791CB-044D-460B-BC4C-B974BC68C99B}" type="datetimeFigureOut">
              <a:rPr lang="en-IN" smtClean="0"/>
              <a:pPr/>
              <a:t>27-01-2022</a:t>
            </a:fld>
            <a:endParaRPr lang="en-IN"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IN" dirty="0">
              <a:solidFill>
                <a:srgbClr val="2DA2BF">
                  <a:tint val="20000"/>
                </a:srgbClr>
              </a:solidFill>
            </a:endParaRPr>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32D8E33-C4AE-4232-B165-597F43DE4B97}" type="slidenum">
              <a:rPr lang="en-IN" smtClean="0"/>
              <a:pPr/>
              <a:t>‹#›</a:t>
            </a:fld>
            <a:endParaRPr lang="en-IN" dirty="0"/>
          </a:p>
        </p:txBody>
      </p:sp>
    </p:spTree>
    <p:extLst>
      <p:ext uri="{BB962C8B-B14F-4D97-AF65-F5344CB8AC3E}">
        <p14:creationId xmlns:p14="http://schemas.microsoft.com/office/powerpoint/2010/main" val="2992854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9B791CB-044D-460B-BC4C-B974BC68C99B}" type="datetimeFigureOut">
              <a:rPr lang="en-IN" smtClean="0">
                <a:solidFill>
                  <a:prstClr val="black"/>
                </a:solidFill>
              </a:rPr>
              <a:pPr/>
              <a:t>27-01-2022</a:t>
            </a:fld>
            <a:endParaRPr lang="en-IN" dirty="0">
              <a:solidFill>
                <a:prstClr val="black"/>
              </a:solidFill>
            </a:endParaRPr>
          </a:p>
        </p:txBody>
      </p:sp>
      <p:sp>
        <p:nvSpPr>
          <p:cNvPr id="6" name="Footer Placeholder 5"/>
          <p:cNvSpPr>
            <a:spLocks noGrp="1"/>
          </p:cNvSpPr>
          <p:nvPr>
            <p:ph type="ftr" sz="quarter" idx="11"/>
          </p:nvPr>
        </p:nvSpPr>
        <p:spPr/>
        <p:txBody>
          <a:bodyPr/>
          <a:lstStyle/>
          <a:p>
            <a:endParaRPr lang="en-IN" dirty="0">
              <a:solidFill>
                <a:prstClr val="black"/>
              </a:solidFill>
            </a:endParaRP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32D8E33-C4AE-4232-B165-597F43DE4B97}"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250328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9B791CB-044D-460B-BC4C-B974BC68C99B}" type="datetimeFigureOut">
              <a:rPr lang="en-IN" smtClean="0">
                <a:solidFill>
                  <a:prstClr val="black"/>
                </a:solidFill>
              </a:rPr>
              <a:pPr/>
              <a:t>27-01-2022</a:t>
            </a:fld>
            <a:endParaRPr lang="en-IN" dirty="0">
              <a:solidFill>
                <a:prstClr val="black"/>
              </a:solidFill>
            </a:endParaRPr>
          </a:p>
        </p:txBody>
      </p:sp>
      <p:sp>
        <p:nvSpPr>
          <p:cNvPr id="5" name="Footer Placeholder 4"/>
          <p:cNvSpPr>
            <a:spLocks noGrp="1"/>
          </p:cNvSpPr>
          <p:nvPr>
            <p:ph type="ftr" sz="quarter" idx="11"/>
          </p:nvPr>
        </p:nvSpPr>
        <p:spPr/>
        <p:txBody>
          <a:bodyPr/>
          <a:lstStyle/>
          <a:p>
            <a:endParaRPr lang="en-IN" dirty="0">
              <a:solidFill>
                <a:prstClr val="black"/>
              </a:solidFill>
            </a:endParaRP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32D8E33-C4AE-4232-B165-597F43DE4B97}"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86834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9B791CB-044D-460B-BC4C-B974BC68C99B}" type="datetimeFigureOut">
              <a:rPr lang="en-IN" smtClean="0">
                <a:solidFill>
                  <a:prstClr val="black"/>
                </a:solidFill>
              </a:rPr>
              <a:pPr/>
              <a:t>27-01-2022</a:t>
            </a:fld>
            <a:endParaRPr lang="en-IN" dirty="0">
              <a:solidFill>
                <a:prstClr val="black"/>
              </a:solidFill>
            </a:endParaRPr>
          </a:p>
        </p:txBody>
      </p:sp>
      <p:sp>
        <p:nvSpPr>
          <p:cNvPr id="5" name="Footer Placeholder 4"/>
          <p:cNvSpPr>
            <a:spLocks noGrp="1"/>
          </p:cNvSpPr>
          <p:nvPr>
            <p:ph type="ftr" sz="quarter" idx="11"/>
          </p:nvPr>
        </p:nvSpPr>
        <p:spPr/>
        <p:txBody>
          <a:bodyPr/>
          <a:lstStyle/>
          <a:p>
            <a:endParaRPr lang="en-IN" dirty="0">
              <a:solidFill>
                <a:prstClr val="black"/>
              </a:solidFill>
            </a:endParaRP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32D8E33-C4AE-4232-B165-597F43DE4B97}"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1365015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B791CB-044D-460B-BC4C-B974BC68C99B}" type="datetimeFigureOut">
              <a:rPr lang="en-IN" smtClean="0">
                <a:solidFill>
                  <a:prstClr val="black"/>
                </a:solidFill>
              </a:rPr>
              <a:pPr/>
              <a:t>27-01-2022</a:t>
            </a:fld>
            <a:endParaRPr lang="en-IN" dirty="0">
              <a:solidFill>
                <a:prstClr val="black"/>
              </a:solidFill>
            </a:endParaRPr>
          </a:p>
        </p:txBody>
      </p:sp>
      <p:sp>
        <p:nvSpPr>
          <p:cNvPr id="5" name="Footer Placeholder 4"/>
          <p:cNvSpPr>
            <a:spLocks noGrp="1"/>
          </p:cNvSpPr>
          <p:nvPr>
            <p:ph type="ftr" sz="quarter" idx="11"/>
          </p:nvPr>
        </p:nvSpPr>
        <p:spPr/>
        <p:txBody>
          <a:bodyPr/>
          <a:lstStyle/>
          <a:p>
            <a:endParaRPr lang="en-IN" dirty="0">
              <a:solidFill>
                <a:prstClr val="black"/>
              </a:solidFill>
            </a:endParaRPr>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32D8E33-C4AE-4232-B165-597F43DE4B97}"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1904001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B791CB-044D-460B-BC4C-B974BC68C99B}" type="datetimeFigureOut">
              <a:rPr lang="en-IN" smtClean="0">
                <a:solidFill>
                  <a:prstClr val="black"/>
                </a:solidFill>
              </a:rPr>
              <a:pPr/>
              <a:t>27-01-2022</a:t>
            </a:fld>
            <a:endParaRPr lang="en-IN" dirty="0">
              <a:solidFill>
                <a:prstClr val="black"/>
              </a:solidFill>
            </a:endParaRPr>
          </a:p>
        </p:txBody>
      </p:sp>
      <p:sp>
        <p:nvSpPr>
          <p:cNvPr id="8" name="Footer Placeholder 7"/>
          <p:cNvSpPr>
            <a:spLocks noGrp="1"/>
          </p:cNvSpPr>
          <p:nvPr>
            <p:ph type="ftr" sz="quarter" idx="11"/>
          </p:nvPr>
        </p:nvSpPr>
        <p:spPr/>
        <p:txBody>
          <a:bodyPr/>
          <a:lstStyle/>
          <a:p>
            <a:endParaRPr lang="en-IN" dirty="0">
              <a:solidFill>
                <a:prstClr val="black"/>
              </a:solidFill>
            </a:endParaRP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32D8E33-C4AE-4232-B165-597F43DE4B97}"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3426406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B791CB-044D-460B-BC4C-B974BC68C99B}" type="datetimeFigureOut">
              <a:rPr lang="en-IN" smtClean="0">
                <a:solidFill>
                  <a:prstClr val="black"/>
                </a:solidFill>
              </a:rPr>
              <a:pPr/>
              <a:t>27-01-2022</a:t>
            </a:fld>
            <a:endParaRPr lang="en-IN" dirty="0">
              <a:solidFill>
                <a:prstClr val="black"/>
              </a:solidFill>
            </a:endParaRPr>
          </a:p>
        </p:txBody>
      </p:sp>
      <p:sp>
        <p:nvSpPr>
          <p:cNvPr id="8" name="Footer Placeholder 7"/>
          <p:cNvSpPr>
            <a:spLocks noGrp="1"/>
          </p:cNvSpPr>
          <p:nvPr>
            <p:ph type="ftr" sz="quarter" idx="11"/>
          </p:nvPr>
        </p:nvSpPr>
        <p:spPr/>
        <p:txBody>
          <a:bodyPr/>
          <a:lstStyle/>
          <a:p>
            <a:endParaRPr lang="en-IN" dirty="0">
              <a:solidFill>
                <a:prstClr val="black"/>
              </a:solidFill>
            </a:endParaRP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32D8E33-C4AE-4232-B165-597F43DE4B97}"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1249684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D9B791CB-044D-460B-BC4C-B974BC68C99B}" type="datetimeFigureOut">
              <a:rPr lang="en-IN" smtClean="0">
                <a:solidFill>
                  <a:prstClr val="black"/>
                </a:solidFill>
              </a:rPr>
              <a:pPr/>
              <a:t>27-01-2022</a:t>
            </a:fld>
            <a:endParaRPr lang="en-IN" dirty="0">
              <a:solidFill>
                <a:prstClr val="black"/>
              </a:solidFill>
            </a:endParaRPr>
          </a:p>
        </p:txBody>
      </p:sp>
      <p:sp>
        <p:nvSpPr>
          <p:cNvPr id="5" name="Footer Placeholder 4"/>
          <p:cNvSpPr>
            <a:spLocks noGrp="1"/>
          </p:cNvSpPr>
          <p:nvPr>
            <p:ph type="ftr" sz="quarter" idx="11"/>
          </p:nvPr>
        </p:nvSpPr>
        <p:spPr>
          <a:xfrm>
            <a:off x="516133" y="6387910"/>
            <a:ext cx="3859795" cy="228660"/>
          </a:xfrm>
        </p:spPr>
        <p:txBody>
          <a:bodyPr/>
          <a:lstStyle/>
          <a:p>
            <a:endParaRPr lang="en-IN" dirty="0">
              <a:solidFill>
                <a:prstClr val="black"/>
              </a:solidFill>
            </a:endParaRPr>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32D8E33-C4AE-4232-B165-597F43DE4B97}"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2233005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B791CB-044D-460B-BC4C-B974BC68C99B}" type="datetimeFigureOut">
              <a:rPr lang="en-IN" smtClean="0">
                <a:solidFill>
                  <a:prstClr val="black"/>
                </a:solidFill>
              </a:rPr>
              <a:pPr/>
              <a:t>27-01-2022</a:t>
            </a:fld>
            <a:endParaRPr lang="en-IN" dirty="0">
              <a:solidFill>
                <a:prstClr val="black"/>
              </a:solidFill>
            </a:endParaRPr>
          </a:p>
        </p:txBody>
      </p:sp>
      <p:sp>
        <p:nvSpPr>
          <p:cNvPr id="5" name="Footer Placeholder 4"/>
          <p:cNvSpPr>
            <a:spLocks noGrp="1"/>
          </p:cNvSpPr>
          <p:nvPr>
            <p:ph type="ftr" sz="quarter" idx="11"/>
          </p:nvPr>
        </p:nvSpPr>
        <p:spPr>
          <a:xfrm>
            <a:off x="538546" y="6365498"/>
            <a:ext cx="3859795" cy="228660"/>
          </a:xfrm>
        </p:spPr>
        <p:txBody>
          <a:bodyPr/>
          <a:lstStyle/>
          <a:p>
            <a:endParaRPr lang="en-IN" dirty="0">
              <a:solidFill>
                <a:prstClr val="black"/>
              </a:solidFill>
            </a:endParaRP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32D8E33-C4AE-4232-B165-597F43DE4B97}"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229924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B791CB-044D-460B-BC4C-B974BC68C99B}" type="datetimeFigureOut">
              <a:rPr lang="en-IN" smtClean="0">
                <a:solidFill>
                  <a:prstClr val="black"/>
                </a:solidFill>
              </a:rPr>
              <a:pPr/>
              <a:t>27-01-2022</a:t>
            </a:fld>
            <a:endParaRPr lang="en-IN" dirty="0">
              <a:solidFill>
                <a:prstClr val="black"/>
              </a:solidFill>
            </a:endParaRPr>
          </a:p>
        </p:txBody>
      </p:sp>
      <p:sp>
        <p:nvSpPr>
          <p:cNvPr id="5" name="Footer Placeholder 4"/>
          <p:cNvSpPr>
            <a:spLocks noGrp="1"/>
          </p:cNvSpPr>
          <p:nvPr>
            <p:ph type="ftr" sz="quarter" idx="11"/>
          </p:nvPr>
        </p:nvSpPr>
        <p:spPr/>
        <p:txBody>
          <a:bodyPr/>
          <a:lstStyle/>
          <a:p>
            <a:endParaRPr lang="en-IN" dirty="0">
              <a:solidFill>
                <a:prstClr val="black"/>
              </a:solidFill>
            </a:endParaRPr>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32D8E33-C4AE-4232-B165-597F43DE4B97}"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279900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B791CB-044D-460B-BC4C-B974BC68C99B}" type="datetimeFigureOut">
              <a:rPr lang="en-IN" smtClean="0">
                <a:solidFill>
                  <a:prstClr val="white"/>
                </a:solidFill>
              </a:rPr>
              <a:pPr/>
              <a:t>27-01-2022</a:t>
            </a:fld>
            <a:endParaRPr lang="en-IN" dirty="0">
              <a:solidFill>
                <a:prstClr val="white"/>
              </a:solidFill>
            </a:endParaRPr>
          </a:p>
        </p:txBody>
      </p:sp>
      <p:sp>
        <p:nvSpPr>
          <p:cNvPr id="5" name="Footer Placeholder 4"/>
          <p:cNvSpPr>
            <a:spLocks noGrp="1"/>
          </p:cNvSpPr>
          <p:nvPr>
            <p:ph type="ftr" sz="quarter" idx="11"/>
          </p:nvPr>
        </p:nvSpPr>
        <p:spPr/>
        <p:txBody>
          <a:bodyPr/>
          <a:lstStyle/>
          <a:p>
            <a:endParaRPr lang="en-IN" dirty="0">
              <a:solidFill>
                <a:prstClr val="white"/>
              </a:solidFill>
            </a:endParaRP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32D8E33-C4AE-4232-B165-597F43DE4B97}" type="slidenum">
              <a:rPr lang="en-IN" smtClean="0">
                <a:solidFill>
                  <a:prstClr val="white"/>
                </a:solidFill>
              </a:rPr>
              <a:pPr/>
              <a:t>‹#›</a:t>
            </a:fld>
            <a:endParaRPr lang="en-IN" dirty="0">
              <a:solidFill>
                <a:prstClr val="white"/>
              </a:solidFill>
            </a:endParaRPr>
          </a:p>
        </p:txBody>
      </p:sp>
    </p:spTree>
    <p:extLst>
      <p:ext uri="{BB962C8B-B14F-4D97-AF65-F5344CB8AC3E}">
        <p14:creationId xmlns:p14="http://schemas.microsoft.com/office/powerpoint/2010/main" val="365465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B791CB-044D-460B-BC4C-B974BC68C99B}" type="datetimeFigureOut">
              <a:rPr lang="en-IN" smtClean="0">
                <a:solidFill>
                  <a:prstClr val="white"/>
                </a:solidFill>
              </a:rPr>
              <a:pPr/>
              <a:t>27-01-2022</a:t>
            </a:fld>
            <a:endParaRPr lang="en-IN" dirty="0">
              <a:solidFill>
                <a:prstClr val="white"/>
              </a:solidFill>
            </a:endParaRPr>
          </a:p>
        </p:txBody>
      </p:sp>
      <p:sp>
        <p:nvSpPr>
          <p:cNvPr id="6" name="Footer Placeholder 5"/>
          <p:cNvSpPr>
            <a:spLocks noGrp="1"/>
          </p:cNvSpPr>
          <p:nvPr>
            <p:ph type="ftr" sz="quarter" idx="11"/>
          </p:nvPr>
        </p:nvSpPr>
        <p:spPr/>
        <p:txBody>
          <a:bodyPr/>
          <a:lstStyle/>
          <a:p>
            <a:endParaRPr lang="en-IN" dirty="0">
              <a:solidFill>
                <a:prstClr val="white"/>
              </a:solidFill>
            </a:endParaRPr>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32D8E33-C4AE-4232-B165-597F43DE4B97}" type="slidenum">
              <a:rPr lang="en-IN" smtClean="0">
                <a:solidFill>
                  <a:prstClr val="white"/>
                </a:solidFill>
              </a:rPr>
              <a:pPr/>
              <a:t>‹#›</a:t>
            </a:fld>
            <a:endParaRPr lang="en-IN" dirty="0">
              <a:solidFill>
                <a:prstClr val="white"/>
              </a:solidFill>
            </a:endParaRPr>
          </a:p>
        </p:txBody>
      </p:sp>
    </p:spTree>
    <p:extLst>
      <p:ext uri="{BB962C8B-B14F-4D97-AF65-F5344CB8AC3E}">
        <p14:creationId xmlns:p14="http://schemas.microsoft.com/office/powerpoint/2010/main" val="753265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B791CB-044D-460B-BC4C-B974BC68C99B}" type="datetimeFigureOut">
              <a:rPr lang="en-IN" smtClean="0">
                <a:solidFill>
                  <a:prstClr val="black"/>
                </a:solidFill>
              </a:rPr>
              <a:pPr/>
              <a:t>27-01-2022</a:t>
            </a:fld>
            <a:endParaRPr lang="en-IN" dirty="0">
              <a:solidFill>
                <a:prstClr val="black"/>
              </a:solidFill>
            </a:endParaRPr>
          </a:p>
        </p:txBody>
      </p:sp>
      <p:sp>
        <p:nvSpPr>
          <p:cNvPr id="8" name="Footer Placeholder 7"/>
          <p:cNvSpPr>
            <a:spLocks noGrp="1"/>
          </p:cNvSpPr>
          <p:nvPr>
            <p:ph type="ftr" sz="quarter" idx="11"/>
          </p:nvPr>
        </p:nvSpPr>
        <p:spPr/>
        <p:txBody>
          <a:bodyPr/>
          <a:lstStyle/>
          <a:p>
            <a:endParaRPr lang="en-IN" dirty="0">
              <a:solidFill>
                <a:prstClr val="black"/>
              </a:solidFill>
            </a:endParaRPr>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32D8E33-C4AE-4232-B165-597F43DE4B97}"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1944257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B791CB-044D-460B-BC4C-B974BC68C99B}" type="datetimeFigureOut">
              <a:rPr lang="en-IN" smtClean="0">
                <a:solidFill>
                  <a:prstClr val="white"/>
                </a:solidFill>
              </a:rPr>
              <a:pPr/>
              <a:t>27-01-2022</a:t>
            </a:fld>
            <a:endParaRPr lang="en-IN" dirty="0">
              <a:solidFill>
                <a:prstClr val="white"/>
              </a:solidFill>
            </a:endParaRPr>
          </a:p>
        </p:txBody>
      </p:sp>
      <p:sp>
        <p:nvSpPr>
          <p:cNvPr id="4" name="Footer Placeholder 3"/>
          <p:cNvSpPr>
            <a:spLocks noGrp="1"/>
          </p:cNvSpPr>
          <p:nvPr>
            <p:ph type="ftr" sz="quarter" idx="11"/>
          </p:nvPr>
        </p:nvSpPr>
        <p:spPr/>
        <p:txBody>
          <a:bodyPr/>
          <a:lstStyle/>
          <a:p>
            <a:endParaRPr lang="en-IN" dirty="0">
              <a:solidFill>
                <a:prstClr val="white"/>
              </a:solidFill>
            </a:endParaRPr>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32D8E33-C4AE-4232-B165-597F43DE4B97}" type="slidenum">
              <a:rPr lang="en-IN" smtClean="0">
                <a:solidFill>
                  <a:prstClr val="white"/>
                </a:solidFill>
              </a:rPr>
              <a:pPr/>
              <a:t>‹#›</a:t>
            </a:fld>
            <a:endParaRPr lang="en-IN" dirty="0">
              <a:solidFill>
                <a:prstClr val="white"/>
              </a:solidFill>
            </a:endParaRPr>
          </a:p>
        </p:txBody>
      </p:sp>
    </p:spTree>
    <p:extLst>
      <p:ext uri="{BB962C8B-B14F-4D97-AF65-F5344CB8AC3E}">
        <p14:creationId xmlns:p14="http://schemas.microsoft.com/office/powerpoint/2010/main" val="421561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D9B791CB-044D-460B-BC4C-B974BC68C99B}" type="datetimeFigureOut">
              <a:rPr lang="en-IN" smtClean="0">
                <a:solidFill>
                  <a:prstClr val="black"/>
                </a:solidFill>
              </a:rPr>
              <a:pPr/>
              <a:t>27-01-2022</a:t>
            </a:fld>
            <a:endParaRPr lang="en-IN" dirty="0">
              <a:solidFill>
                <a:prstClr val="black"/>
              </a:solidFill>
            </a:endParaRPr>
          </a:p>
        </p:txBody>
      </p:sp>
      <p:sp>
        <p:nvSpPr>
          <p:cNvPr id="3" name="Footer Placeholder 2"/>
          <p:cNvSpPr>
            <a:spLocks noGrp="1"/>
          </p:cNvSpPr>
          <p:nvPr>
            <p:ph type="ftr" sz="quarter" idx="11"/>
          </p:nvPr>
        </p:nvSpPr>
        <p:spPr/>
        <p:txBody>
          <a:bodyPr/>
          <a:lstStyle/>
          <a:p>
            <a:endParaRPr lang="en-IN" dirty="0">
              <a:solidFill>
                <a:prstClr val="black"/>
              </a:solidFill>
            </a:endParaRPr>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B32D8E33-C4AE-4232-B165-597F43DE4B97}"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439950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9B791CB-044D-460B-BC4C-B974BC68C99B}" type="datetimeFigureOut">
              <a:rPr lang="en-IN" smtClean="0">
                <a:solidFill>
                  <a:prstClr val="black"/>
                </a:solidFill>
              </a:rPr>
              <a:pPr/>
              <a:t>27-01-2022</a:t>
            </a:fld>
            <a:endParaRPr lang="en-IN" dirty="0">
              <a:solidFill>
                <a:prstClr val="black"/>
              </a:solidFill>
            </a:endParaRPr>
          </a:p>
        </p:txBody>
      </p:sp>
      <p:sp>
        <p:nvSpPr>
          <p:cNvPr id="6" name="Footer Placeholder 5"/>
          <p:cNvSpPr>
            <a:spLocks noGrp="1"/>
          </p:cNvSpPr>
          <p:nvPr>
            <p:ph type="ftr" sz="quarter" idx="11"/>
          </p:nvPr>
        </p:nvSpPr>
        <p:spPr/>
        <p:txBody>
          <a:bodyPr/>
          <a:lstStyle/>
          <a:p>
            <a:endParaRPr lang="en-IN" dirty="0">
              <a:solidFill>
                <a:prstClr val="black"/>
              </a:solidFill>
            </a:endParaRP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32D8E33-C4AE-4232-B165-597F43DE4B97}"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819559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9B791CB-044D-460B-BC4C-B974BC68C99B}" type="datetimeFigureOut">
              <a:rPr lang="en-IN" smtClean="0">
                <a:solidFill>
                  <a:prstClr val="white"/>
                </a:solidFill>
              </a:rPr>
              <a:pPr/>
              <a:t>27-01-2022</a:t>
            </a:fld>
            <a:endParaRPr lang="en-IN" dirty="0">
              <a:solidFill>
                <a:prstClr val="white"/>
              </a:solidFill>
            </a:endParaRPr>
          </a:p>
        </p:txBody>
      </p:sp>
      <p:sp>
        <p:nvSpPr>
          <p:cNvPr id="6" name="Footer Placeholder 5"/>
          <p:cNvSpPr>
            <a:spLocks noGrp="1"/>
          </p:cNvSpPr>
          <p:nvPr>
            <p:ph type="ftr" sz="quarter" idx="11"/>
          </p:nvPr>
        </p:nvSpPr>
        <p:spPr/>
        <p:txBody>
          <a:bodyPr/>
          <a:lstStyle/>
          <a:p>
            <a:endParaRPr lang="en-IN" dirty="0">
              <a:solidFill>
                <a:prstClr val="white"/>
              </a:solidFill>
            </a:endParaRP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32D8E33-C4AE-4232-B165-597F43DE4B97}" type="slidenum">
              <a:rPr lang="en-IN" smtClean="0">
                <a:solidFill>
                  <a:prstClr val="white"/>
                </a:solidFill>
              </a:rPr>
              <a:pPr/>
              <a:t>‹#›</a:t>
            </a:fld>
            <a:endParaRPr lang="en-IN" dirty="0">
              <a:solidFill>
                <a:prstClr val="white"/>
              </a:solidFill>
            </a:endParaRPr>
          </a:p>
        </p:txBody>
      </p:sp>
    </p:spTree>
    <p:extLst>
      <p:ext uri="{BB962C8B-B14F-4D97-AF65-F5344CB8AC3E}">
        <p14:creationId xmlns:p14="http://schemas.microsoft.com/office/powerpoint/2010/main" val="3334898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D9B791CB-044D-460B-BC4C-B974BC68C99B}" type="datetimeFigureOut">
              <a:rPr lang="en-IN" smtClean="0">
                <a:solidFill>
                  <a:prstClr val="black"/>
                </a:solidFill>
              </a:rPr>
              <a:pPr/>
              <a:t>27-01-2022</a:t>
            </a:fld>
            <a:endParaRPr lang="en-IN" dirty="0">
              <a:solidFill>
                <a:prstClr val="black"/>
              </a:solidFill>
            </a:endParaRPr>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IN" dirty="0">
              <a:solidFill>
                <a:prstClr val="black"/>
              </a:solidFill>
            </a:endParaRPr>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B32D8E33-C4AE-4232-B165-597F43DE4B97}" type="slidenum">
              <a:rPr lang="en-IN" smtClean="0">
                <a:solidFill>
                  <a:prstClr val="black"/>
                </a:solidFill>
              </a:rPr>
              <a:pPr/>
              <a:t>‹#›</a:t>
            </a:fld>
            <a:endParaRPr lang="en-IN" dirty="0">
              <a:solidFill>
                <a:prstClr val="black"/>
              </a:solidFill>
            </a:endParaRPr>
          </a:p>
        </p:txBody>
      </p:sp>
    </p:spTree>
    <p:extLst>
      <p:ext uri="{BB962C8B-B14F-4D97-AF65-F5344CB8AC3E}">
        <p14:creationId xmlns:p14="http://schemas.microsoft.com/office/powerpoint/2010/main" val="35315051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55576" y="2348880"/>
            <a:ext cx="7787208" cy="3068961"/>
          </a:xfrm>
          <a:solidFill>
            <a:schemeClr val="bg1"/>
          </a:solidFill>
          <a:ln>
            <a:noFill/>
          </a:ln>
        </p:spPr>
        <p:txBody>
          <a:bodyPr>
            <a:noAutofit/>
          </a:bodyPr>
          <a:lstStyle/>
          <a:p>
            <a:pPr algn="ctr"/>
            <a:r>
              <a:rPr lang="en-US" sz="4800" b="1" u="sng" dirty="0" smtClean="0">
                <a:solidFill>
                  <a:schemeClr val="tx2"/>
                </a:solidFill>
                <a:latin typeface="Calibri" panose="020F0502020204030204" pitchFamily="34" charset="0"/>
                <a:cs typeface="Calibri" panose="020F0502020204030204" pitchFamily="34" charset="0"/>
              </a:rPr>
              <a:t>FLIPROBO TECNOLOGIES</a:t>
            </a:r>
            <a:r>
              <a:rPr lang="en-US" sz="4800" u="sng" dirty="0" smtClean="0">
                <a:solidFill>
                  <a:schemeClr val="tx1"/>
                </a:solidFill>
                <a:latin typeface="Calibri" panose="020F0502020204030204" pitchFamily="34" charset="0"/>
                <a:cs typeface="Calibri" panose="020F0502020204030204" pitchFamily="34" charset="0"/>
              </a:rPr>
              <a:t/>
            </a:r>
            <a:br>
              <a:rPr lang="en-US" sz="4800" u="sng" dirty="0" smtClean="0">
                <a:solidFill>
                  <a:schemeClr val="tx1"/>
                </a:solidFill>
                <a:latin typeface="Calibri" panose="020F0502020204030204" pitchFamily="34" charset="0"/>
                <a:cs typeface="Calibri" panose="020F0502020204030204" pitchFamily="34" charset="0"/>
              </a:rPr>
            </a:br>
            <a:r>
              <a:rPr lang="en-US" sz="4800" u="sng" dirty="0">
                <a:solidFill>
                  <a:schemeClr val="tx1"/>
                </a:solidFill>
                <a:latin typeface="Calibri" panose="020F0502020204030204" pitchFamily="34" charset="0"/>
                <a:cs typeface="Calibri" panose="020F0502020204030204" pitchFamily="34" charset="0"/>
              </a:rPr>
              <a:t/>
            </a:r>
            <a:br>
              <a:rPr lang="en-US" sz="4800" u="sng" dirty="0">
                <a:solidFill>
                  <a:schemeClr val="tx1"/>
                </a:solidFill>
                <a:latin typeface="Calibri" panose="020F0502020204030204" pitchFamily="34" charset="0"/>
                <a:cs typeface="Calibri" panose="020F0502020204030204" pitchFamily="34" charset="0"/>
              </a:rPr>
            </a:br>
            <a:r>
              <a:rPr lang="en-US" sz="4800" u="sng" dirty="0" smtClean="0">
                <a:solidFill>
                  <a:schemeClr val="tx1">
                    <a:lumMod val="95000"/>
                    <a:lumOff val="5000"/>
                  </a:schemeClr>
                </a:solidFill>
                <a:latin typeface="Calibri" panose="020F0502020204030204" pitchFamily="34" charset="0"/>
                <a:cs typeface="Calibri" panose="020F0502020204030204" pitchFamily="34" charset="0"/>
              </a:rPr>
              <a:t>USED </a:t>
            </a:r>
            <a:r>
              <a:rPr lang="en-US" sz="4800" u="sng" dirty="0">
                <a:solidFill>
                  <a:schemeClr val="tx1">
                    <a:lumMod val="95000"/>
                    <a:lumOff val="5000"/>
                  </a:schemeClr>
                </a:solidFill>
                <a:latin typeface="Calibri" panose="020F0502020204030204" pitchFamily="34" charset="0"/>
                <a:cs typeface="Calibri" panose="020F0502020204030204" pitchFamily="34" charset="0"/>
              </a:rPr>
              <a:t>CAR PRICE PREDICTION</a:t>
            </a:r>
            <a:endParaRPr lang="en-IN" sz="4800" u="sng"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8" name="TextBox 7"/>
          <p:cNvSpPr txBox="1"/>
          <p:nvPr/>
        </p:nvSpPr>
        <p:spPr>
          <a:xfrm>
            <a:off x="5190937" y="5473973"/>
            <a:ext cx="3923928" cy="1015663"/>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u="sng" dirty="0" smtClean="0">
                <a:solidFill>
                  <a:srgbClr val="002060"/>
                </a:solidFill>
              </a:rPr>
              <a:t>SUBMITTED BY :-</a:t>
            </a:r>
          </a:p>
          <a:p>
            <a:endParaRPr lang="en-US" sz="2000" b="1" u="sng" dirty="0" smtClean="0">
              <a:solidFill>
                <a:srgbClr val="002060"/>
              </a:solidFill>
            </a:endParaRPr>
          </a:p>
          <a:p>
            <a:pPr algn="ctr"/>
            <a:r>
              <a:rPr lang="en-US" sz="2000" b="1" u="sng" dirty="0" smtClean="0">
                <a:solidFill>
                  <a:srgbClr val="002060"/>
                </a:solidFill>
              </a:rPr>
              <a:t>TANUJ SWARNKAR</a:t>
            </a:r>
            <a:endParaRPr lang="en-IN" sz="2000" b="1" u="sng" dirty="0">
              <a:solidFill>
                <a:srgbClr val="002060"/>
              </a:solidFill>
            </a:endParaRPr>
          </a:p>
        </p:txBody>
      </p:sp>
    </p:spTree>
    <p:extLst>
      <p:ext uri="{BB962C8B-B14F-4D97-AF65-F5344CB8AC3E}">
        <p14:creationId xmlns:p14="http://schemas.microsoft.com/office/powerpoint/2010/main" val="1110248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u="sng" dirty="0" smtClean="0"/>
              <a:t>TRANSMISSION VS PRICE</a:t>
            </a:r>
            <a:endParaRPr lang="en-IN" b="1" u="sng" dirty="0"/>
          </a:p>
        </p:txBody>
      </p:sp>
      <p:pic>
        <p:nvPicPr>
          <p:cNvPr id="5" name="Picture 4"/>
          <p:cNvPicPr>
            <a:picLocks noChangeAspect="1"/>
          </p:cNvPicPr>
          <p:nvPr/>
        </p:nvPicPr>
        <p:blipFill>
          <a:blip r:embed="rId2"/>
          <a:stretch>
            <a:fillRect/>
          </a:stretch>
        </p:blipFill>
        <p:spPr>
          <a:xfrm>
            <a:off x="971600" y="2204864"/>
            <a:ext cx="7013491" cy="3888432"/>
          </a:xfrm>
          <a:prstGeom prst="rect">
            <a:avLst/>
          </a:prstGeom>
        </p:spPr>
      </p:pic>
      <p:sp>
        <p:nvSpPr>
          <p:cNvPr id="6" name="TextBox 5"/>
          <p:cNvSpPr txBox="1"/>
          <p:nvPr/>
        </p:nvSpPr>
        <p:spPr>
          <a:xfrm>
            <a:off x="838439" y="5968501"/>
            <a:ext cx="7632848"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tx1">
                    <a:lumMod val="75000"/>
                    <a:lumOff val="25000"/>
                  </a:schemeClr>
                </a:solidFill>
                <a:latin typeface="Times New Roman" pitchFamily="18" charset="0"/>
                <a:cs typeface="Times New Roman" pitchFamily="18" charset="0"/>
              </a:rPr>
              <a:t>Automatic cars are pricey when compare to manual</a:t>
            </a:r>
          </a:p>
        </p:txBody>
      </p:sp>
    </p:spTree>
    <p:extLst>
      <p:ext uri="{BB962C8B-B14F-4D97-AF65-F5344CB8AC3E}">
        <p14:creationId xmlns:p14="http://schemas.microsoft.com/office/powerpoint/2010/main" val="245541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u="sng" dirty="0" smtClean="0"/>
              <a:t>FUEL VS PRICE</a:t>
            </a:r>
            <a:endParaRPr lang="en-IN" b="1" u="sng" dirty="0"/>
          </a:p>
        </p:txBody>
      </p:sp>
      <p:pic>
        <p:nvPicPr>
          <p:cNvPr id="5" name="Picture 4"/>
          <p:cNvPicPr>
            <a:picLocks noChangeAspect="1"/>
          </p:cNvPicPr>
          <p:nvPr/>
        </p:nvPicPr>
        <p:blipFill>
          <a:blip r:embed="rId2"/>
          <a:stretch>
            <a:fillRect/>
          </a:stretch>
        </p:blipFill>
        <p:spPr>
          <a:xfrm>
            <a:off x="0" y="2276872"/>
            <a:ext cx="9267825" cy="3867150"/>
          </a:xfrm>
          <a:prstGeom prst="rect">
            <a:avLst/>
          </a:prstGeom>
        </p:spPr>
      </p:pic>
      <p:sp>
        <p:nvSpPr>
          <p:cNvPr id="6" name="TextBox 5"/>
          <p:cNvSpPr txBox="1"/>
          <p:nvPr/>
        </p:nvSpPr>
        <p:spPr>
          <a:xfrm>
            <a:off x="107504" y="6309320"/>
            <a:ext cx="8928992"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chemeClr val="tx1">
                    <a:lumMod val="75000"/>
                    <a:lumOff val="25000"/>
                  </a:schemeClr>
                </a:solidFill>
                <a:latin typeface="Times New Roman" pitchFamily="18" charset="0"/>
                <a:cs typeface="Times New Roman" pitchFamily="18" charset="0"/>
              </a:rPr>
              <a:t>Diesel cars and electric cars are high pricey than other fuel emissioned cars</a:t>
            </a:r>
          </a:p>
        </p:txBody>
      </p:sp>
    </p:spTree>
    <p:extLst>
      <p:ext uri="{BB962C8B-B14F-4D97-AF65-F5344CB8AC3E}">
        <p14:creationId xmlns:p14="http://schemas.microsoft.com/office/powerpoint/2010/main" val="22962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u="sng" dirty="0" smtClean="0"/>
              <a:t>OWNER </a:t>
            </a:r>
            <a:r>
              <a:rPr lang="en-IN" sz="2800" b="1" u="sng" dirty="0" smtClean="0"/>
              <a:t>VS </a:t>
            </a:r>
            <a:r>
              <a:rPr lang="en-IN" b="1" u="sng" dirty="0" smtClean="0"/>
              <a:t>PRICE</a:t>
            </a:r>
            <a:endParaRPr lang="en-IN" b="1" u="sng" dirty="0"/>
          </a:p>
        </p:txBody>
      </p:sp>
      <p:pic>
        <p:nvPicPr>
          <p:cNvPr id="5" name="Picture 4"/>
          <p:cNvPicPr>
            <a:picLocks noChangeAspect="1"/>
          </p:cNvPicPr>
          <p:nvPr/>
        </p:nvPicPr>
        <p:blipFill>
          <a:blip r:embed="rId3"/>
          <a:stretch>
            <a:fillRect/>
          </a:stretch>
        </p:blipFill>
        <p:spPr>
          <a:xfrm>
            <a:off x="1259632" y="2276872"/>
            <a:ext cx="6480720" cy="3502207"/>
          </a:xfrm>
          <a:prstGeom prst="rect">
            <a:avLst/>
          </a:prstGeom>
        </p:spPr>
      </p:pic>
      <p:sp>
        <p:nvSpPr>
          <p:cNvPr id="6" name="TextBox 5"/>
          <p:cNvSpPr txBox="1"/>
          <p:nvPr/>
        </p:nvSpPr>
        <p:spPr>
          <a:xfrm>
            <a:off x="683568" y="5949280"/>
            <a:ext cx="7704856"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tx1">
                    <a:lumMod val="75000"/>
                    <a:lumOff val="25000"/>
                  </a:schemeClr>
                </a:solidFill>
                <a:latin typeface="Times New Roman" pitchFamily="18" charset="0"/>
                <a:cs typeface="Times New Roman" pitchFamily="18" charset="0"/>
              </a:rPr>
              <a:t>I</a:t>
            </a:r>
            <a:r>
              <a:rPr lang="en-US" sz="2400" dirty="0">
                <a:solidFill>
                  <a:schemeClr val="tx1">
                    <a:lumMod val="75000"/>
                    <a:lumOff val="25000"/>
                  </a:schemeClr>
                </a:solidFill>
                <a:latin typeface="Times New Roman" pitchFamily="18" charset="0"/>
                <a:cs typeface="Times New Roman" pitchFamily="18" charset="0"/>
              </a:rPr>
              <a:t>f </a:t>
            </a:r>
            <a:r>
              <a:rPr lang="en-US" sz="2400" dirty="0">
                <a:solidFill>
                  <a:schemeClr val="tx1">
                    <a:lumMod val="75000"/>
                    <a:lumOff val="25000"/>
                  </a:schemeClr>
                </a:solidFill>
                <a:latin typeface="Times New Roman" pitchFamily="18" charset="0"/>
                <a:cs typeface="Times New Roman" pitchFamily="18" charset="0"/>
              </a:rPr>
              <a:t>the car is from first owner it has high value</a:t>
            </a:r>
          </a:p>
        </p:txBody>
      </p:sp>
    </p:spTree>
    <p:extLst>
      <p:ext uri="{BB962C8B-B14F-4D97-AF65-F5344CB8AC3E}">
        <p14:creationId xmlns:p14="http://schemas.microsoft.com/office/powerpoint/2010/main" val="1191876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u="sng" dirty="0" smtClean="0"/>
              <a:t>CORRELATION MATRIX</a:t>
            </a:r>
            <a:endParaRPr lang="en-IN" b="1" u="sng" dirty="0"/>
          </a:p>
        </p:txBody>
      </p:sp>
      <p:sp>
        <p:nvSpPr>
          <p:cNvPr id="2" name="Content Placeholder 1"/>
          <p:cNvSpPr>
            <a:spLocks noGrp="1"/>
          </p:cNvSpPr>
          <p:nvPr>
            <p:ph idx="1"/>
          </p:nvPr>
        </p:nvSpPr>
        <p:spPr>
          <a:xfrm>
            <a:off x="5697474" y="2581466"/>
            <a:ext cx="3024336" cy="3511830"/>
          </a:xfrm>
        </p:spPr>
        <p:txBody>
          <a:bodyPr>
            <a:noAutofit/>
          </a:bodyPr>
          <a:lstStyle/>
          <a:p>
            <a:r>
              <a:rPr lang="en-US" sz="2400" dirty="0">
                <a:latin typeface="Times New Roman" pitchFamily="18" charset="0"/>
                <a:cs typeface="Times New Roman" pitchFamily="18" charset="0"/>
              </a:rPr>
              <a:t>Transmission is negatively </a:t>
            </a:r>
            <a:r>
              <a:rPr lang="en-US" sz="2400" dirty="0" smtClean="0">
                <a:latin typeface="Times New Roman" pitchFamily="18" charset="0"/>
                <a:cs typeface="Times New Roman" pitchFamily="18" charset="0"/>
              </a:rPr>
              <a:t>correlated </a:t>
            </a:r>
            <a:r>
              <a:rPr lang="en-US" sz="2400" dirty="0">
                <a:latin typeface="Times New Roman" pitchFamily="18" charset="0"/>
                <a:cs typeface="Times New Roman" pitchFamily="18" charset="0"/>
              </a:rPr>
              <a:t>to price</a:t>
            </a:r>
          </a:p>
          <a:p>
            <a:r>
              <a:rPr lang="en-US" sz="2400" dirty="0">
                <a:latin typeface="Times New Roman" pitchFamily="18" charset="0"/>
                <a:cs typeface="Times New Roman" pitchFamily="18" charset="0"/>
              </a:rPr>
              <a:t>Year is negatively </a:t>
            </a:r>
            <a:r>
              <a:rPr lang="en-US" sz="2400" dirty="0" smtClean="0">
                <a:latin typeface="Times New Roman" pitchFamily="18" charset="0"/>
                <a:cs typeface="Times New Roman" pitchFamily="18" charset="0"/>
              </a:rPr>
              <a:t>correlated </a:t>
            </a: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Num_of</a:t>
            </a:r>
            <a:r>
              <a:rPr lang="en-US" sz="2400" dirty="0">
                <a:latin typeface="Times New Roman" pitchFamily="18" charset="0"/>
                <a:cs typeface="Times New Roman" pitchFamily="18" charset="0"/>
              </a:rPr>
              <a:t>_</a:t>
            </a:r>
            <a:r>
              <a:rPr lang="en-US" sz="2400" dirty="0" smtClean="0">
                <a:latin typeface="Times New Roman" pitchFamily="18" charset="0"/>
                <a:cs typeface="Times New Roman" pitchFamily="18" charset="0"/>
              </a:rPr>
              <a:t>owner</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year is positively </a:t>
            </a:r>
            <a:r>
              <a:rPr lang="en-US" sz="2400" dirty="0" smtClean="0">
                <a:latin typeface="Times New Roman" pitchFamily="18" charset="0"/>
                <a:cs typeface="Times New Roman" pitchFamily="18" charset="0"/>
              </a:rPr>
              <a:t>correlated </a:t>
            </a:r>
            <a:r>
              <a:rPr lang="en-US" sz="2400" dirty="0">
                <a:latin typeface="Times New Roman" pitchFamily="18" charset="0"/>
                <a:cs typeface="Times New Roman" pitchFamily="18" charset="0"/>
              </a:rPr>
              <a:t>to price</a:t>
            </a:r>
          </a:p>
        </p:txBody>
      </p:sp>
      <p:pic>
        <p:nvPicPr>
          <p:cNvPr id="5" name="Picture 4"/>
          <p:cNvPicPr>
            <a:picLocks noChangeAspect="1"/>
          </p:cNvPicPr>
          <p:nvPr/>
        </p:nvPicPr>
        <p:blipFill>
          <a:blip r:embed="rId2"/>
          <a:stretch>
            <a:fillRect/>
          </a:stretch>
        </p:blipFill>
        <p:spPr>
          <a:xfrm>
            <a:off x="28956" y="2285152"/>
            <a:ext cx="5668518" cy="4483111"/>
          </a:xfrm>
          <a:prstGeom prst="rect">
            <a:avLst/>
          </a:prstGeom>
        </p:spPr>
      </p:pic>
    </p:spTree>
    <p:extLst>
      <p:ext uri="{BB962C8B-B14F-4D97-AF65-F5344CB8AC3E}">
        <p14:creationId xmlns:p14="http://schemas.microsoft.com/office/powerpoint/2010/main" val="1649973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lvl="0"/>
            <a:r>
              <a:rPr lang="en-US" b="1" u="sng" dirty="0" smtClean="0"/>
              <a:t>LABEL ENCODING</a:t>
            </a:r>
            <a:endParaRPr lang="en-IN" b="1" u="sng" dirty="0"/>
          </a:p>
        </p:txBody>
      </p:sp>
      <p:sp>
        <p:nvSpPr>
          <p:cNvPr id="2" name="Content Placeholder 1"/>
          <p:cNvSpPr>
            <a:spLocks noGrp="1"/>
          </p:cNvSpPr>
          <p:nvPr>
            <p:ph idx="1"/>
          </p:nvPr>
        </p:nvSpPr>
        <p:spPr>
          <a:xfrm>
            <a:off x="865970" y="3140968"/>
            <a:ext cx="7378438" cy="2448272"/>
          </a:xfrm>
        </p:spPr>
        <p:txBody>
          <a:bodyPr>
            <a:normAutofit/>
          </a:bodyPr>
          <a:lstStyle/>
          <a:p>
            <a:r>
              <a:rPr lang="en-US" sz="2800" dirty="0" smtClean="0">
                <a:latin typeface="Times New Roman" pitchFamily="18" charset="0"/>
                <a:cs typeface="Times New Roman" pitchFamily="18" charset="0"/>
              </a:rPr>
              <a:t>Label Encoder </a:t>
            </a:r>
            <a:r>
              <a:rPr lang="en-US" sz="2800" dirty="0">
                <a:latin typeface="Times New Roman" pitchFamily="18" charset="0"/>
                <a:cs typeface="Times New Roman" pitchFamily="18" charset="0"/>
              </a:rPr>
              <a:t>can be used to normalize </a:t>
            </a:r>
            <a:r>
              <a:rPr lang="en-US" sz="2800" dirty="0">
                <a:latin typeface="Times New Roman" pitchFamily="18" charset="0"/>
                <a:cs typeface="Times New Roman" pitchFamily="18" charset="0"/>
              </a:rPr>
              <a:t>labels</a:t>
            </a:r>
          </a:p>
          <a:p>
            <a:pPr marL="109728" indent="0">
              <a:buNone/>
            </a:pPr>
            <a:r>
              <a:rPr lang="en-US" sz="2800"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converting </a:t>
            </a:r>
            <a:r>
              <a:rPr lang="en-US" sz="2800" dirty="0">
                <a:latin typeface="Times New Roman" pitchFamily="18" charset="0"/>
                <a:cs typeface="Times New Roman" pitchFamily="18" charset="0"/>
              </a:rPr>
              <a:t>the categorical data into a numeric data using label encoding </a:t>
            </a:r>
            <a:r>
              <a:rPr lang="en-US" sz="2800" dirty="0">
                <a:latin typeface="Times New Roman" pitchFamily="18" charset="0"/>
                <a:cs typeface="Times New Roman" pitchFamily="18" charset="0"/>
              </a:rPr>
              <a:t>technique</a:t>
            </a:r>
          </a:p>
        </p:txBody>
      </p:sp>
    </p:spTree>
    <p:extLst>
      <p:ext uri="{BB962C8B-B14F-4D97-AF65-F5344CB8AC3E}">
        <p14:creationId xmlns:p14="http://schemas.microsoft.com/office/powerpoint/2010/main" val="1072634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t>FEATURE SCALING</a:t>
            </a:r>
            <a:endParaRPr lang="en-IN" b="1" u="sng" dirty="0"/>
          </a:p>
        </p:txBody>
      </p:sp>
      <p:sp>
        <p:nvSpPr>
          <p:cNvPr id="2" name="Content Placeholder 1"/>
          <p:cNvSpPr>
            <a:spLocks noGrp="1"/>
          </p:cNvSpPr>
          <p:nvPr>
            <p:ph idx="1"/>
          </p:nvPr>
        </p:nvSpPr>
        <p:spPr/>
        <p:txBody>
          <a:bodyPr>
            <a:normAutofit lnSpcReduction="10000"/>
          </a:bodyPr>
          <a:lstStyle/>
          <a:p>
            <a:r>
              <a:rPr lang="en-US" sz="2800" dirty="0">
                <a:latin typeface="Times New Roman" pitchFamily="18" charset="0"/>
                <a:cs typeface="Times New Roman" pitchFamily="18" charset="0"/>
              </a:rPr>
              <a:t>Transforming un scaled data to scaled data using </a:t>
            </a:r>
            <a:r>
              <a:rPr lang="en-US" sz="2800" dirty="0" smtClean="0">
                <a:latin typeface="Times New Roman" pitchFamily="18" charset="0"/>
                <a:cs typeface="Times New Roman" pitchFamily="18" charset="0"/>
              </a:rPr>
              <a:t>Min max scalar</a:t>
            </a:r>
            <a:endParaRPr lang="en-US" dirty="0"/>
          </a:p>
          <a:p>
            <a:endParaRPr lang="en-US" dirty="0"/>
          </a:p>
          <a:p>
            <a:r>
              <a:rPr lang="en-US" sz="2800" dirty="0">
                <a:latin typeface="Times New Roman" pitchFamily="18" charset="0"/>
                <a:cs typeface="Times New Roman" pitchFamily="18" charset="0"/>
              </a:rPr>
              <a:t>MinMaxScaler</a:t>
            </a:r>
            <a:r>
              <a:rPr lang="en-US" sz="2800" dirty="0">
                <a:latin typeface="Times New Roman" pitchFamily="18" charset="0"/>
                <a:cs typeface="Times New Roman" pitchFamily="18" charset="0"/>
              </a:rPr>
              <a:t> subtracts the minimum value in the feature and then divides by the range. The range is the difference between the original maximum and original minimum</a:t>
            </a:r>
            <a:r>
              <a:rPr lang="en-US" sz="2800" dirty="0"/>
              <a:t>. </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11694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latin typeface="Times New Roman" pitchFamily="18" charset="0"/>
                <a:cs typeface="Times New Roman" pitchFamily="18" charset="0"/>
              </a:rPr>
              <a:t>INTERPRETATION OF DATA</a:t>
            </a:r>
            <a:endParaRPr lang="en-IN" b="1" u="sng" dirty="0"/>
          </a:p>
        </p:txBody>
      </p:sp>
      <p:sp>
        <p:nvSpPr>
          <p:cNvPr id="2" name="Content Placeholder 1"/>
          <p:cNvSpPr>
            <a:spLocks noGrp="1"/>
          </p:cNvSpPr>
          <p:nvPr>
            <p:ph idx="1"/>
          </p:nvPr>
        </p:nvSpPr>
        <p:spPr>
          <a:xfrm>
            <a:off x="864382" y="2489200"/>
            <a:ext cx="7884082" cy="3820120"/>
          </a:xfrm>
        </p:spPr>
        <p:txBody>
          <a:bodyPr>
            <a:normAutofit fontScale="92500" lnSpcReduction="10000"/>
          </a:bodyPr>
          <a:lstStyle/>
          <a:p>
            <a:pPr lvl="0"/>
            <a:r>
              <a:rPr lang="en-IN" sz="2800" dirty="0">
                <a:latin typeface="Times New Roman" pitchFamily="18" charset="0"/>
                <a:cs typeface="Times New Roman" pitchFamily="18" charset="0"/>
              </a:rPr>
              <a:t>Most of the owners are first owner</a:t>
            </a:r>
          </a:p>
          <a:p>
            <a:pPr lvl="0"/>
            <a:r>
              <a:rPr lang="en-IN" sz="2800" dirty="0">
                <a:latin typeface="Times New Roman" pitchFamily="18" charset="0"/>
                <a:cs typeface="Times New Roman" pitchFamily="18" charset="0"/>
              </a:rPr>
              <a:t>Most of the cars are manual car</a:t>
            </a:r>
          </a:p>
          <a:p>
            <a:pPr lvl="0"/>
            <a:r>
              <a:rPr lang="en-IN" sz="2800" dirty="0">
                <a:latin typeface="Times New Roman" pitchFamily="18" charset="0"/>
                <a:cs typeface="Times New Roman" pitchFamily="18" charset="0"/>
              </a:rPr>
              <a:t>Almost equal number of petrol and diesel cars are available</a:t>
            </a:r>
          </a:p>
          <a:p>
            <a:pPr lvl="0"/>
            <a:r>
              <a:rPr lang="en-IN" sz="2800" dirty="0">
                <a:latin typeface="Times New Roman" pitchFamily="18" charset="0"/>
                <a:cs typeface="Times New Roman" pitchFamily="18" charset="0"/>
              </a:rPr>
              <a:t>Recently </a:t>
            </a:r>
            <a:r>
              <a:rPr lang="en-IN" sz="2800" dirty="0">
                <a:latin typeface="Times New Roman" pitchFamily="18" charset="0"/>
                <a:cs typeface="Times New Roman" pitchFamily="18" charset="0"/>
              </a:rPr>
              <a:t>bought car has high price compare to others</a:t>
            </a:r>
          </a:p>
          <a:p>
            <a:pPr lvl="0"/>
            <a:r>
              <a:rPr lang="en-IN" sz="2800" dirty="0">
                <a:latin typeface="Times New Roman" pitchFamily="18" charset="0"/>
                <a:cs typeface="Times New Roman" pitchFamily="18" charset="0"/>
              </a:rPr>
              <a:t>The cars which has less kilometres driven has high value in the market</a:t>
            </a:r>
          </a:p>
          <a:p>
            <a:pPr lvl="0"/>
            <a:r>
              <a:rPr lang="en-IN" sz="2800" dirty="0">
                <a:latin typeface="Times New Roman" pitchFamily="18" charset="0"/>
                <a:cs typeface="Times New Roman" pitchFamily="18" charset="0"/>
              </a:rPr>
              <a:t>Diesel </a:t>
            </a:r>
            <a:r>
              <a:rPr lang="en-IN" sz="2800" dirty="0">
                <a:latin typeface="Times New Roman" pitchFamily="18" charset="0"/>
                <a:cs typeface="Times New Roman" pitchFamily="18" charset="0"/>
              </a:rPr>
              <a:t>cars are high pricey than petrol cars</a:t>
            </a:r>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endParaRPr lang="en-IN" dirty="0"/>
          </a:p>
        </p:txBody>
      </p:sp>
    </p:spTree>
    <p:extLst>
      <p:ext uri="{BB962C8B-B14F-4D97-AF65-F5344CB8AC3E}">
        <p14:creationId xmlns:p14="http://schemas.microsoft.com/office/powerpoint/2010/main" val="9689156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latin typeface="Times New Roman" pitchFamily="18" charset="0"/>
                <a:cs typeface="Times New Roman" pitchFamily="18" charset="0"/>
              </a:rPr>
              <a:t>INTERPRETATION OF DATA</a:t>
            </a:r>
            <a:endParaRPr lang="en-IN" b="1" u="sng" dirty="0"/>
          </a:p>
        </p:txBody>
      </p:sp>
      <p:sp>
        <p:nvSpPr>
          <p:cNvPr id="2" name="Content Placeholder 1"/>
          <p:cNvSpPr>
            <a:spLocks noGrp="1"/>
          </p:cNvSpPr>
          <p:nvPr>
            <p:ph idx="1"/>
          </p:nvPr>
        </p:nvSpPr>
        <p:spPr>
          <a:xfrm>
            <a:off x="864382" y="2489200"/>
            <a:ext cx="7812074" cy="4036144"/>
          </a:xfrm>
        </p:spPr>
        <p:txBody>
          <a:bodyPr>
            <a:normAutofit fontScale="92500" lnSpcReduction="20000"/>
          </a:bodyPr>
          <a:lstStyle/>
          <a:p>
            <a:r>
              <a:rPr lang="en-IN" sz="3300" dirty="0">
                <a:latin typeface="Times New Roman" pitchFamily="18" charset="0"/>
                <a:cs typeface="Times New Roman" pitchFamily="18" charset="0"/>
              </a:rPr>
              <a:t>New </a:t>
            </a:r>
            <a:r>
              <a:rPr lang="en-IN" sz="3300" dirty="0" smtClean="0">
                <a:latin typeface="Times New Roman" pitchFamily="18" charset="0"/>
                <a:cs typeface="Times New Roman" pitchFamily="18" charset="0"/>
              </a:rPr>
              <a:t>car </a:t>
            </a:r>
            <a:r>
              <a:rPr lang="en-IN" sz="3300" dirty="0">
                <a:latin typeface="Times New Roman" pitchFamily="18" charset="0"/>
                <a:cs typeface="Times New Roman" pitchFamily="18" charset="0"/>
              </a:rPr>
              <a:t>is more pricey than old </a:t>
            </a:r>
            <a:r>
              <a:rPr lang="en-IN" sz="3300" dirty="0" smtClean="0">
                <a:latin typeface="Times New Roman" pitchFamily="18" charset="0"/>
                <a:cs typeface="Times New Roman" pitchFamily="18" charset="0"/>
              </a:rPr>
              <a:t>car. In the plot </a:t>
            </a:r>
            <a:r>
              <a:rPr lang="en-IN" sz="3300" dirty="0">
                <a:latin typeface="Times New Roman" pitchFamily="18" charset="0"/>
                <a:cs typeface="Times New Roman" pitchFamily="18" charset="0"/>
              </a:rPr>
              <a:t>it is apparent that price is positively correlated with year data. In the above representation </a:t>
            </a:r>
            <a:r>
              <a:rPr lang="en-IN" sz="3300" dirty="0" smtClean="0">
                <a:latin typeface="Times New Roman" pitchFamily="18" charset="0"/>
                <a:cs typeface="Times New Roman" pitchFamily="18" charset="0"/>
              </a:rPr>
              <a:t> more </a:t>
            </a:r>
            <a:r>
              <a:rPr lang="en-IN" sz="3300" dirty="0">
                <a:latin typeface="Times New Roman" pitchFamily="18" charset="0"/>
                <a:cs typeface="Times New Roman" pitchFamily="18" charset="0"/>
              </a:rPr>
              <a:t>points are near to best fit </a:t>
            </a:r>
            <a:r>
              <a:rPr lang="en-IN" sz="3300" dirty="0" smtClean="0">
                <a:latin typeface="Times New Roman" pitchFamily="18" charset="0"/>
                <a:cs typeface="Times New Roman" pitchFamily="18" charset="0"/>
              </a:rPr>
              <a:t>line.</a:t>
            </a:r>
            <a:endParaRPr lang="en-IN" sz="3300" dirty="0">
              <a:latin typeface="Times New Roman" pitchFamily="18" charset="0"/>
              <a:cs typeface="Times New Roman" pitchFamily="18" charset="0"/>
            </a:endParaRPr>
          </a:p>
          <a:p>
            <a:r>
              <a:rPr lang="en-IN" sz="3300" dirty="0">
                <a:latin typeface="Times New Roman" pitchFamily="18" charset="0"/>
                <a:cs typeface="Times New Roman" pitchFamily="18" charset="0"/>
              </a:rPr>
              <a:t>Transmission </a:t>
            </a:r>
            <a:r>
              <a:rPr lang="en-IN" sz="3300" dirty="0">
                <a:latin typeface="Times New Roman" pitchFamily="18" charset="0"/>
                <a:cs typeface="Times New Roman" pitchFamily="18" charset="0"/>
              </a:rPr>
              <a:t>is negatively correlated with price it means less number automatic cars available in market but its </a:t>
            </a:r>
            <a:r>
              <a:rPr lang="en-IN" sz="3300" dirty="0" smtClean="0">
                <a:latin typeface="Times New Roman" pitchFamily="18" charset="0"/>
                <a:cs typeface="Times New Roman" pitchFamily="18" charset="0"/>
              </a:rPr>
              <a:t>costlier </a:t>
            </a:r>
            <a:r>
              <a:rPr lang="en-IN" sz="3300" dirty="0">
                <a:latin typeface="Times New Roman" pitchFamily="18" charset="0"/>
                <a:cs typeface="Times New Roman" pitchFamily="18" charset="0"/>
              </a:rPr>
              <a:t>than manual car</a:t>
            </a:r>
            <a:r>
              <a:rPr lang="en-IN" sz="3400" dirty="0">
                <a:latin typeface="Times New Roman" pitchFamily="18" charset="0"/>
                <a:cs typeface="Times New Roman" pitchFamily="18" charset="0"/>
              </a:rPr>
              <a:t> </a:t>
            </a:r>
          </a:p>
          <a:p>
            <a:endParaRPr lang="en-IN" sz="1800" dirty="0"/>
          </a:p>
        </p:txBody>
      </p:sp>
    </p:spTree>
    <p:extLst>
      <p:ext uri="{BB962C8B-B14F-4D97-AF65-F5344CB8AC3E}">
        <p14:creationId xmlns:p14="http://schemas.microsoft.com/office/powerpoint/2010/main" val="3035757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t>MODEL VS ACCURACY</a:t>
            </a:r>
            <a:endParaRPr lang="en-IN" b="1" u="sng" dirty="0"/>
          </a:p>
        </p:txBody>
      </p:sp>
      <p:sp>
        <p:nvSpPr>
          <p:cNvPr id="5" name="Content Placeholder 4"/>
          <p:cNvSpPr>
            <a:spLocks noGrp="1"/>
          </p:cNvSpPr>
          <p:nvPr>
            <p:ph idx="1"/>
          </p:nvPr>
        </p:nvSpPr>
        <p:spPr>
          <a:xfrm>
            <a:off x="864382" y="2489200"/>
            <a:ext cx="7956090" cy="3530600"/>
          </a:xfrm>
        </p:spPr>
        <p:txBody>
          <a:bodyPr/>
          <a:lstStyle/>
          <a:p>
            <a:r>
              <a:rPr lang="en-US" sz="2900" dirty="0">
                <a:latin typeface="Times New Roman" pitchFamily="18" charset="0"/>
                <a:cs typeface="Times New Roman" pitchFamily="18" charset="0"/>
              </a:rPr>
              <a:t>RandomForestRegressor</a:t>
            </a:r>
            <a:r>
              <a:rPr lang="en-US" sz="2900" dirty="0">
                <a:latin typeface="Times New Roman" pitchFamily="18" charset="0"/>
                <a:cs typeface="Times New Roman" pitchFamily="18" charset="0"/>
              </a:rPr>
              <a:t> has high accuracy </a:t>
            </a:r>
            <a:r>
              <a:rPr lang="en-US" sz="2900" dirty="0" smtClean="0">
                <a:latin typeface="Times New Roman" pitchFamily="18" charset="0"/>
                <a:cs typeface="Times New Roman" pitchFamily="18" charset="0"/>
              </a:rPr>
              <a:t>70.7%</a:t>
            </a:r>
            <a:endParaRPr lang="en-US" sz="2900" dirty="0">
              <a:latin typeface="Times New Roman" pitchFamily="18" charset="0"/>
              <a:cs typeface="Times New Roman" pitchFamily="18" charset="0"/>
            </a:endParaRPr>
          </a:p>
          <a:p>
            <a:endParaRPr lang="en-IN" dirty="0"/>
          </a:p>
        </p:txBody>
      </p:sp>
      <p:pic>
        <p:nvPicPr>
          <p:cNvPr id="4" name="Picture 3"/>
          <p:cNvPicPr>
            <a:picLocks noChangeAspect="1"/>
          </p:cNvPicPr>
          <p:nvPr/>
        </p:nvPicPr>
        <p:blipFill>
          <a:blip r:embed="rId3"/>
          <a:stretch>
            <a:fillRect/>
          </a:stretch>
        </p:blipFill>
        <p:spPr>
          <a:xfrm>
            <a:off x="0" y="3212976"/>
            <a:ext cx="4211959" cy="3495675"/>
          </a:xfrm>
          <a:prstGeom prst="rect">
            <a:avLst/>
          </a:prstGeom>
        </p:spPr>
      </p:pic>
      <p:pic>
        <p:nvPicPr>
          <p:cNvPr id="7" name="Picture 6"/>
          <p:cNvPicPr>
            <a:picLocks noChangeAspect="1"/>
          </p:cNvPicPr>
          <p:nvPr/>
        </p:nvPicPr>
        <p:blipFill>
          <a:blip r:embed="rId4"/>
          <a:stretch>
            <a:fillRect/>
          </a:stretch>
        </p:blipFill>
        <p:spPr>
          <a:xfrm>
            <a:off x="3131840" y="3212976"/>
            <a:ext cx="5929511" cy="3495675"/>
          </a:xfrm>
          <a:prstGeom prst="rect">
            <a:avLst/>
          </a:prstGeom>
        </p:spPr>
      </p:pic>
    </p:spTree>
    <p:extLst>
      <p:ext uri="{BB962C8B-B14F-4D97-AF65-F5344CB8AC3E}">
        <p14:creationId xmlns:p14="http://schemas.microsoft.com/office/powerpoint/2010/main" val="16337540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7584" y="596929"/>
            <a:ext cx="6343672" cy="709865"/>
          </a:xfrm>
        </p:spPr>
        <p:txBody>
          <a:bodyPr/>
          <a:lstStyle/>
          <a:p>
            <a:r>
              <a:rPr lang="en-US" b="1" u="sng" dirty="0" smtClean="0"/>
              <a:t>PREDICTED MODEL VS CV</a:t>
            </a:r>
            <a:endParaRPr lang="en-IN" b="1" u="sng" dirty="0"/>
          </a:p>
        </p:txBody>
      </p:sp>
      <p:pic>
        <p:nvPicPr>
          <p:cNvPr id="2" name="Picture 1"/>
          <p:cNvPicPr>
            <a:picLocks noChangeAspect="1"/>
          </p:cNvPicPr>
          <p:nvPr/>
        </p:nvPicPr>
        <p:blipFill>
          <a:blip r:embed="rId2"/>
          <a:stretch>
            <a:fillRect/>
          </a:stretch>
        </p:blipFill>
        <p:spPr>
          <a:xfrm>
            <a:off x="0" y="1306794"/>
            <a:ext cx="9144000" cy="2986302"/>
          </a:xfrm>
          <a:prstGeom prst="rect">
            <a:avLst/>
          </a:prstGeom>
        </p:spPr>
      </p:pic>
      <p:pic>
        <p:nvPicPr>
          <p:cNvPr id="4" name="Picture 3"/>
          <p:cNvPicPr>
            <a:picLocks noChangeAspect="1"/>
          </p:cNvPicPr>
          <p:nvPr/>
        </p:nvPicPr>
        <p:blipFill>
          <a:blip r:embed="rId3"/>
          <a:stretch>
            <a:fillRect/>
          </a:stretch>
        </p:blipFill>
        <p:spPr>
          <a:xfrm>
            <a:off x="0" y="4293096"/>
            <a:ext cx="9144000" cy="2652017"/>
          </a:xfrm>
          <a:prstGeom prst="rect">
            <a:avLst/>
          </a:prstGeom>
        </p:spPr>
      </p:pic>
      <p:sp>
        <p:nvSpPr>
          <p:cNvPr id="7" name="TextBox 6"/>
          <p:cNvSpPr txBox="1"/>
          <p:nvPr/>
        </p:nvSpPr>
        <p:spPr>
          <a:xfrm>
            <a:off x="4572000" y="3800653"/>
            <a:ext cx="4392488" cy="984885"/>
          </a:xfrm>
          <a:prstGeom prst="rect">
            <a:avLst/>
          </a:prstGeom>
          <a:noFill/>
        </p:spPr>
        <p:txBody>
          <a:bodyPr wrap="square" rtlCol="0">
            <a:spAutoFit/>
          </a:bodyPr>
          <a:lstStyle/>
          <a:p>
            <a:pPr marL="457200" indent="-457200">
              <a:buFont typeface="Wingdings" panose="05000000000000000000" pitchFamily="2" charset="2"/>
              <a:buChar char="Ø"/>
            </a:pPr>
            <a:r>
              <a:rPr lang="en-US" sz="2900" dirty="0">
                <a:solidFill>
                  <a:schemeClr val="tx1">
                    <a:lumMod val="75000"/>
                    <a:lumOff val="25000"/>
                  </a:schemeClr>
                </a:solidFill>
                <a:latin typeface="Times New Roman" pitchFamily="18" charset="0"/>
                <a:cs typeface="Times New Roman" pitchFamily="18" charset="0"/>
              </a:rPr>
              <a:t>RandomForestRegressor has least difference</a:t>
            </a:r>
          </a:p>
        </p:txBody>
      </p:sp>
    </p:spTree>
    <p:extLst>
      <p:ext uri="{BB962C8B-B14F-4D97-AF65-F5344CB8AC3E}">
        <p14:creationId xmlns:p14="http://schemas.microsoft.com/office/powerpoint/2010/main" val="3702447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t>INTRODUCTION</a:t>
            </a:r>
            <a:endParaRPr lang="en-IN" b="1" u="sng" dirty="0"/>
          </a:p>
        </p:txBody>
      </p:sp>
      <p:sp>
        <p:nvSpPr>
          <p:cNvPr id="2" name="Content Placeholder 1"/>
          <p:cNvSpPr>
            <a:spLocks noGrp="1"/>
          </p:cNvSpPr>
          <p:nvPr>
            <p:ph idx="1"/>
          </p:nvPr>
        </p:nvSpPr>
        <p:spPr>
          <a:xfrm>
            <a:off x="539552" y="2492896"/>
            <a:ext cx="8352928" cy="4032448"/>
          </a:xfrm>
        </p:spPr>
        <p:txBody>
          <a:bodyPr>
            <a:normAutofit/>
          </a:bodyPr>
          <a:lstStyle/>
          <a:p>
            <a:pPr indent="457200" algn="just">
              <a:lnSpc>
                <a:spcPct val="107000"/>
              </a:lnSpc>
              <a:spcAft>
                <a:spcPts val="800"/>
              </a:spcAft>
            </a:pPr>
            <a:r>
              <a:rPr lang="en-IN" sz="2400" dirty="0">
                <a:latin typeface="Times New Roman" pitchFamily="18" charset="0"/>
                <a:cs typeface="Times New Roman" pitchFamily="18" charset="0"/>
              </a:rPr>
              <a:t>Even before coronavirus had paralysed the country, personal mobility had become vital to people in India. </a:t>
            </a:r>
            <a:endParaRPr lang="en-IN" sz="2400" dirty="0">
              <a:latin typeface="Times New Roman" pitchFamily="18" charset="0"/>
              <a:cs typeface="Times New Roman" pitchFamily="18" charset="0"/>
            </a:endParaRPr>
          </a:p>
          <a:p>
            <a:pPr indent="457200" algn="just">
              <a:lnSpc>
                <a:spcPct val="107000"/>
              </a:lnSpc>
              <a:spcAft>
                <a:spcPts val="800"/>
              </a:spcAft>
            </a:pPr>
            <a:r>
              <a:rPr lang="en-IN" sz="2400" dirty="0">
                <a:latin typeface="Times New Roman" pitchFamily="18" charset="0"/>
                <a:cs typeface="Times New Roman" pitchFamily="18" charset="0"/>
              </a:rPr>
              <a:t>Urbanisation </a:t>
            </a:r>
            <a:r>
              <a:rPr lang="en-IN" sz="2400" dirty="0">
                <a:latin typeface="Times New Roman" pitchFamily="18" charset="0"/>
                <a:cs typeface="Times New Roman" pitchFamily="18" charset="0"/>
              </a:rPr>
              <a:t>and connectivity had a significant effect on the way we perceived cars, creating a niche in the market for used cars. </a:t>
            </a:r>
            <a:endParaRPr lang="en-IN" sz="2400" dirty="0">
              <a:latin typeface="Times New Roman" pitchFamily="18" charset="0"/>
              <a:cs typeface="Times New Roman" pitchFamily="18" charset="0"/>
            </a:endParaRPr>
          </a:p>
          <a:p>
            <a:pPr indent="457200" algn="just">
              <a:lnSpc>
                <a:spcPct val="107000"/>
              </a:lnSpc>
              <a:spcAft>
                <a:spcPts val="800"/>
              </a:spcAft>
            </a:pPr>
            <a:r>
              <a:rPr lang="en-IN" sz="2400" dirty="0">
                <a:latin typeface="Times New Roman" pitchFamily="18" charset="0"/>
                <a:cs typeface="Times New Roman" pitchFamily="18" charset="0"/>
              </a:rPr>
              <a:t>Today</a:t>
            </a:r>
            <a:r>
              <a:rPr lang="en-IN" sz="2400" dirty="0">
                <a:latin typeface="Times New Roman" pitchFamily="18" charset="0"/>
                <a:cs typeface="Times New Roman" pitchFamily="18" charset="0"/>
              </a:rPr>
              <a:t>, with a population of 136.64 Cr, India pushes approximately 2.9 million used cars into the market annually</a:t>
            </a:r>
            <a:r>
              <a:rPr lang="en-IN" sz="2400" dirty="0">
                <a:latin typeface="Times New Roman" pitchFamily="18" charset="0"/>
                <a:cs typeface="Times New Roman" pitchFamily="18" charset="0"/>
              </a:rPr>
              <a:t>.</a:t>
            </a:r>
          </a:p>
          <a:p>
            <a:endParaRPr lang="en-IN" sz="2400" dirty="0">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7506152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764704"/>
            <a:ext cx="8229600" cy="922114"/>
          </a:xfrm>
        </p:spPr>
        <p:txBody>
          <a:bodyPr/>
          <a:lstStyle/>
          <a:p>
            <a:r>
              <a:rPr lang="en-US" b="1" u="sng" dirty="0" smtClean="0"/>
              <a:t>HYPER PARAMETER TUNING</a:t>
            </a:r>
            <a:endParaRPr lang="en-IN" b="1" u="sng" dirty="0"/>
          </a:p>
        </p:txBody>
      </p:sp>
      <p:pic>
        <p:nvPicPr>
          <p:cNvPr id="5" name="Picture 4"/>
          <p:cNvPicPr>
            <a:picLocks noChangeAspect="1"/>
          </p:cNvPicPr>
          <p:nvPr/>
        </p:nvPicPr>
        <p:blipFill>
          <a:blip r:embed="rId2"/>
          <a:stretch>
            <a:fillRect/>
          </a:stretch>
        </p:blipFill>
        <p:spPr>
          <a:xfrm>
            <a:off x="0" y="1686818"/>
            <a:ext cx="9117657" cy="3448050"/>
          </a:xfrm>
          <a:prstGeom prst="rect">
            <a:avLst/>
          </a:prstGeom>
        </p:spPr>
      </p:pic>
      <p:sp>
        <p:nvSpPr>
          <p:cNvPr id="8" name="TextBox 7"/>
          <p:cNvSpPr txBox="1"/>
          <p:nvPr/>
        </p:nvSpPr>
        <p:spPr>
          <a:xfrm>
            <a:off x="369903" y="5564539"/>
            <a:ext cx="8568952" cy="984885"/>
          </a:xfrm>
          <a:prstGeom prst="rect">
            <a:avLst/>
          </a:prstGeom>
          <a:noFill/>
        </p:spPr>
        <p:txBody>
          <a:bodyPr wrap="square" rtlCol="0">
            <a:spAutoFit/>
          </a:bodyPr>
          <a:lstStyle/>
          <a:p>
            <a:pPr marL="285750" indent="-285750">
              <a:buFont typeface="Wingdings" panose="05000000000000000000" pitchFamily="2" charset="2"/>
              <a:buChar char="Ø"/>
            </a:pPr>
            <a:r>
              <a:rPr lang="en-US" sz="2900" dirty="0" smtClean="0">
                <a:solidFill>
                  <a:schemeClr val="tx1">
                    <a:lumMod val="75000"/>
                    <a:lumOff val="25000"/>
                  </a:schemeClr>
                </a:solidFill>
                <a:latin typeface="Times New Roman" pitchFamily="18" charset="0"/>
                <a:cs typeface="Times New Roman" pitchFamily="18" charset="0"/>
              </a:rPr>
              <a:t> Hyper </a:t>
            </a:r>
            <a:r>
              <a:rPr lang="en-US" sz="2900" dirty="0">
                <a:solidFill>
                  <a:schemeClr val="tx1">
                    <a:lumMod val="75000"/>
                    <a:lumOff val="25000"/>
                  </a:schemeClr>
                </a:solidFill>
                <a:latin typeface="Times New Roman" pitchFamily="18" charset="0"/>
                <a:cs typeface="Times New Roman" pitchFamily="18" charset="0"/>
              </a:rPr>
              <a:t>parameter tuning with best parameter to get the </a:t>
            </a:r>
            <a:r>
              <a:rPr lang="en-US" sz="2900" dirty="0" smtClean="0">
                <a:solidFill>
                  <a:schemeClr val="tx1">
                    <a:lumMod val="75000"/>
                    <a:lumOff val="25000"/>
                  </a:schemeClr>
                </a:solidFill>
                <a:latin typeface="Times New Roman" pitchFamily="18" charset="0"/>
                <a:cs typeface="Times New Roman" pitchFamily="18" charset="0"/>
              </a:rPr>
              <a:t> best </a:t>
            </a:r>
            <a:r>
              <a:rPr lang="en-US" sz="2900" dirty="0">
                <a:solidFill>
                  <a:schemeClr val="tx1">
                    <a:lumMod val="75000"/>
                    <a:lumOff val="25000"/>
                  </a:schemeClr>
                </a:solidFill>
                <a:latin typeface="Times New Roman" pitchFamily="18" charset="0"/>
                <a:cs typeface="Times New Roman" pitchFamily="18" charset="0"/>
              </a:rPr>
              <a:t>result and accuracy</a:t>
            </a:r>
            <a:endParaRPr lang="en-US" sz="29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32277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a:t>HYPER PARAMETER TUNING</a:t>
            </a:r>
            <a:endParaRPr lang="en-IN" dirty="0"/>
          </a:p>
        </p:txBody>
      </p:sp>
      <p:pic>
        <p:nvPicPr>
          <p:cNvPr id="5" name="Picture 4"/>
          <p:cNvPicPr>
            <a:picLocks noChangeAspect="1"/>
          </p:cNvPicPr>
          <p:nvPr/>
        </p:nvPicPr>
        <p:blipFill>
          <a:blip r:embed="rId2"/>
          <a:stretch>
            <a:fillRect/>
          </a:stretch>
        </p:blipFill>
        <p:spPr>
          <a:xfrm>
            <a:off x="19860" y="1772816"/>
            <a:ext cx="9124140" cy="4816373"/>
          </a:xfrm>
          <a:prstGeom prst="rect">
            <a:avLst/>
          </a:prstGeom>
        </p:spPr>
      </p:pic>
    </p:spTree>
    <p:extLst>
      <p:ext uri="{BB962C8B-B14F-4D97-AF65-F5344CB8AC3E}">
        <p14:creationId xmlns:p14="http://schemas.microsoft.com/office/powerpoint/2010/main" val="1389967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t>CONCLUSION</a:t>
            </a:r>
            <a:endParaRPr lang="en-IN" b="1" u="sng" dirty="0"/>
          </a:p>
        </p:txBody>
      </p:sp>
      <p:sp>
        <p:nvSpPr>
          <p:cNvPr id="2" name="Content Placeholder 1"/>
          <p:cNvSpPr>
            <a:spLocks noGrp="1"/>
          </p:cNvSpPr>
          <p:nvPr>
            <p:ph idx="1"/>
          </p:nvPr>
        </p:nvSpPr>
        <p:spPr>
          <a:xfrm>
            <a:off x="28244" y="2348880"/>
            <a:ext cx="9008252" cy="3744416"/>
          </a:xfrm>
        </p:spPr>
        <p:txBody>
          <a:bodyPr>
            <a:noAutofit/>
          </a:bodyPr>
          <a:lstStyle/>
          <a:p>
            <a:pPr marL="685800">
              <a:spcAft>
                <a:spcPts val="800"/>
              </a:spcAft>
              <a:buFont typeface="Wingdings" panose="05000000000000000000" pitchFamily="2" charset="2"/>
              <a:buChar char="Ø"/>
            </a:pPr>
            <a:r>
              <a:rPr lang="en-IN" sz="2400" dirty="0">
                <a:latin typeface="Times New Roman" pitchFamily="18" charset="0"/>
                <a:cs typeface="Times New Roman" pitchFamily="18" charset="0"/>
              </a:rPr>
              <a:t>According to the interpretation  and modelling </a:t>
            </a:r>
            <a:r>
              <a:rPr lang="en-IN" sz="2400" dirty="0">
                <a:latin typeface="Times New Roman" pitchFamily="18" charset="0"/>
                <a:cs typeface="Times New Roman" pitchFamily="18" charset="0"/>
              </a:rPr>
              <a:t>RandomForest Regressor  </a:t>
            </a:r>
            <a:r>
              <a:rPr lang="en-IN" sz="2400" dirty="0">
                <a:latin typeface="Times New Roman" pitchFamily="18" charset="0"/>
                <a:cs typeface="Times New Roman" pitchFamily="18" charset="0"/>
              </a:rPr>
              <a:t>is best </a:t>
            </a:r>
            <a:r>
              <a:rPr lang="en-IN" sz="2400" dirty="0">
                <a:latin typeface="Times New Roman" pitchFamily="18" charset="0"/>
                <a:cs typeface="Times New Roman" pitchFamily="18" charset="0"/>
              </a:rPr>
              <a:t>model</a:t>
            </a:r>
          </a:p>
          <a:p>
            <a:pPr marL="685800">
              <a:spcAft>
                <a:spcPts val="800"/>
              </a:spcAft>
              <a:buFont typeface="Wingdings" panose="05000000000000000000" pitchFamily="2" charset="2"/>
              <a:buChar char="Ø"/>
            </a:pPr>
            <a:r>
              <a:rPr lang="en-IN" sz="2400" dirty="0">
                <a:latin typeface="Times New Roman" pitchFamily="18" charset="0"/>
                <a:cs typeface="Times New Roman" pitchFamily="18" charset="0"/>
              </a:rPr>
              <a:t>Before </a:t>
            </a:r>
            <a:r>
              <a:rPr lang="en-IN" sz="2400" dirty="0">
                <a:latin typeface="Times New Roman" pitchFamily="18" charset="0"/>
                <a:cs typeface="Times New Roman" pitchFamily="18" charset="0"/>
              </a:rPr>
              <a:t>hyper tuning the model predicted with accuracy </a:t>
            </a:r>
            <a:r>
              <a:rPr lang="en-IN" sz="2400" dirty="0">
                <a:latin typeface="Times New Roman" pitchFamily="18" charset="0"/>
                <a:cs typeface="Times New Roman" pitchFamily="18" charset="0"/>
              </a:rPr>
              <a:t>70.7%</a:t>
            </a:r>
            <a:r>
              <a:rPr lang="en-IN" sz="2400" dirty="0">
                <a:latin typeface="Times New Roman" pitchFamily="18" charset="0"/>
                <a:cs typeface="Times New Roman" pitchFamily="18" charset="0"/>
              </a:rPr>
              <a:t>  Best parameters are </a:t>
            </a:r>
            <a:r>
              <a:rPr lang="en-IN" sz="2400" dirty="0">
                <a:latin typeface="Times New Roman" pitchFamily="18" charset="0"/>
                <a:cs typeface="Times New Roman" pitchFamily="18" charset="0"/>
              </a:rPr>
              <a:t>{‘bootstrap’: True, ‘max_depth</a:t>
            </a:r>
            <a:r>
              <a:rPr lang="en-IN" sz="2400" dirty="0" smtClean="0">
                <a:latin typeface="Times New Roman" pitchFamily="18" charset="0"/>
                <a:cs typeface="Times New Roman" pitchFamily="18" charset="0"/>
              </a:rPr>
              <a:t>’: 45</a:t>
            </a:r>
            <a:r>
              <a:rPr lang="en-IN" sz="2400" dirty="0">
                <a:latin typeface="Times New Roman" pitchFamily="18" charset="0"/>
                <a:cs typeface="Times New Roman" pitchFamily="18" charset="0"/>
              </a:rPr>
              <a:t>, ‘</a:t>
            </a:r>
            <a:r>
              <a:rPr lang="en-IN" sz="2400" dirty="0">
                <a:latin typeface="Times New Roman" pitchFamily="18" charset="0"/>
                <a:cs typeface="Times New Roman" pitchFamily="18" charset="0"/>
              </a:rPr>
              <a:t>max_features’: ‘log2’, ‘min_samples_split’: 5, ‘n_estimators’: 500} </a:t>
            </a:r>
          </a:p>
          <a:p>
            <a:pPr marL="685800">
              <a:spcAft>
                <a:spcPts val="800"/>
              </a:spcAft>
              <a:buFont typeface="Wingdings" panose="05000000000000000000" pitchFamily="2" charset="2"/>
              <a:buChar char="Ø"/>
            </a:pPr>
            <a:r>
              <a:rPr lang="en-IN" sz="2400" dirty="0">
                <a:latin typeface="Times New Roman" pitchFamily="18" charset="0"/>
                <a:cs typeface="Times New Roman" pitchFamily="18" charset="0"/>
              </a:rPr>
              <a:t>After </a:t>
            </a:r>
            <a:r>
              <a:rPr lang="en-IN" sz="2400" dirty="0">
                <a:latin typeface="Times New Roman" pitchFamily="18" charset="0"/>
                <a:cs typeface="Times New Roman" pitchFamily="18" charset="0"/>
              </a:rPr>
              <a:t>hyper tuning the model predicted with accuracy is </a:t>
            </a:r>
            <a:r>
              <a:rPr lang="en-IN" sz="2400" dirty="0">
                <a:latin typeface="Times New Roman" pitchFamily="18" charset="0"/>
                <a:cs typeface="Times New Roman" pitchFamily="18" charset="0"/>
              </a:rPr>
              <a:t>73%</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4392123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79712" y="3717032"/>
            <a:ext cx="5688631" cy="9233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91440" tIns="45720" rIns="91440" bIns="45720">
            <a:spAutoFit/>
          </a:bodyPr>
          <a:lstStyle/>
          <a:p>
            <a:pPr algn="ctr"/>
            <a:r>
              <a:rPr lang="en-US" sz="5400" b="1" cap="all" dirty="0">
                <a:ln w="9000" cmpd="sng">
                  <a:solidFill>
                    <a:srgbClr val="39639D">
                      <a:shade val="50000"/>
                      <a:satMod val="120000"/>
                    </a:srgbClr>
                  </a:solidFill>
                  <a:prstDash val="solid"/>
                </a:ln>
                <a:gradFill>
                  <a:gsLst>
                    <a:gs pos="0">
                      <a:srgbClr val="39639D">
                        <a:shade val="20000"/>
                        <a:satMod val="245000"/>
                      </a:srgbClr>
                    </a:gs>
                    <a:gs pos="43000">
                      <a:srgbClr val="39639D">
                        <a:satMod val="255000"/>
                      </a:srgbClr>
                    </a:gs>
                    <a:gs pos="48000">
                      <a:srgbClr val="39639D">
                        <a:shade val="85000"/>
                        <a:satMod val="255000"/>
                      </a:srgbClr>
                    </a:gs>
                    <a:gs pos="100000">
                      <a:srgbClr val="39639D">
                        <a:shade val="20000"/>
                        <a:satMod val="245000"/>
                      </a:srgbClr>
                    </a:gs>
                  </a:gsLst>
                  <a:lin ang="5400000"/>
                </a:gradFill>
                <a:effectLst>
                  <a:reflection blurRad="12700" stA="28000" endPos="45000" dist="1000" dir="5400000" sy="-100000" algn="bl" rotWithShape="0"/>
                </a:effectLst>
              </a:rPr>
              <a:t>Thank you</a:t>
            </a:r>
          </a:p>
        </p:txBody>
      </p:sp>
    </p:spTree>
    <p:extLst>
      <p:ext uri="{BB962C8B-B14F-4D97-AF65-F5344CB8AC3E}">
        <p14:creationId xmlns:p14="http://schemas.microsoft.com/office/powerpoint/2010/main" val="1958966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t>ABSTRACT</a:t>
            </a:r>
            <a:endParaRPr lang="en-IN" b="1" u="sng" dirty="0"/>
          </a:p>
        </p:txBody>
      </p:sp>
      <p:sp>
        <p:nvSpPr>
          <p:cNvPr id="2" name="Content Placeholder 1"/>
          <p:cNvSpPr>
            <a:spLocks noGrp="1"/>
          </p:cNvSpPr>
          <p:nvPr>
            <p:ph idx="1"/>
          </p:nvPr>
        </p:nvSpPr>
        <p:spPr>
          <a:xfrm>
            <a:off x="323528" y="2232154"/>
            <a:ext cx="8604448" cy="4608512"/>
          </a:xfrm>
        </p:spPr>
        <p:txBody>
          <a:bodyPr>
            <a:noAutofit/>
          </a:bodyPr>
          <a:lstStyle/>
          <a:p>
            <a:pPr algn="just">
              <a:lnSpc>
                <a:spcPct val="107000"/>
              </a:lnSpc>
              <a:spcAft>
                <a:spcPts val="800"/>
              </a:spcAft>
            </a:pPr>
            <a:r>
              <a:rPr lang="en-IN" sz="2400" dirty="0">
                <a:latin typeface="Times New Roman" pitchFamily="18" charset="0"/>
                <a:cs typeface="Times New Roman" pitchFamily="18" charset="0"/>
              </a:rPr>
              <a:t>Due to pandemic situation in (2019 to 2021), we have seen abundant changes in the car sales. Now some cars are in demand hence making them costly and some are not in demand hence cheaper. </a:t>
            </a:r>
          </a:p>
          <a:p>
            <a:pPr algn="just">
              <a:lnSpc>
                <a:spcPct val="107000"/>
              </a:lnSpc>
              <a:spcAft>
                <a:spcPts val="800"/>
              </a:spcAft>
            </a:pPr>
            <a:r>
              <a:rPr lang="en-IN" sz="2400" dirty="0">
                <a:latin typeface="Times New Roman" pitchFamily="18" charset="0"/>
                <a:cs typeface="Times New Roman" pitchFamily="18" charset="0"/>
              </a:rPr>
              <a:t>One of our clients works with small traders, who sell used cars. With the change in market due to covid 19 impact, our client is facing problems with their previous car price valuation machine learning models. </a:t>
            </a:r>
          </a:p>
          <a:p>
            <a:pPr algn="just">
              <a:lnSpc>
                <a:spcPct val="107000"/>
              </a:lnSpc>
              <a:spcAft>
                <a:spcPts val="800"/>
              </a:spcAft>
            </a:pPr>
            <a:r>
              <a:rPr lang="en-IN" sz="2400" dirty="0">
                <a:latin typeface="Times New Roman" pitchFamily="18" charset="0"/>
                <a:cs typeface="Times New Roman" pitchFamily="18" charset="0"/>
              </a:rPr>
              <a:t>To build a model, which is used to predict car price using features like km driven</a:t>
            </a:r>
            <a:r>
              <a:rPr lang="en-IN" sz="24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Num_of_owner</a:t>
            </a:r>
            <a:r>
              <a:rPr lang="en-IN" sz="2400" dirty="0" smtClean="0">
                <a:latin typeface="Times New Roman" pitchFamily="18" charset="0"/>
                <a:cs typeface="Times New Roman" pitchFamily="18" charset="0"/>
              </a:rPr>
              <a:t>, year, Transmission, etc.</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519810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908720"/>
            <a:ext cx="8219256" cy="706090"/>
          </a:xfrm>
        </p:spPr>
        <p:txBody>
          <a:bodyPr>
            <a:normAutofit/>
          </a:bodyPr>
          <a:lstStyle/>
          <a:p>
            <a:r>
              <a:rPr lang="en-US" b="1" u="sng" dirty="0" smtClean="0"/>
              <a:t>DATA PREPROCESSING</a:t>
            </a:r>
            <a:endParaRPr lang="en-IN"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9160365"/>
              </p:ext>
            </p:extLst>
          </p:nvPr>
        </p:nvGraphicFramePr>
        <p:xfrm>
          <a:off x="395536" y="2348880"/>
          <a:ext cx="8280920"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1387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1560" y="620688"/>
            <a:ext cx="8229600" cy="1143000"/>
          </a:xfrm>
        </p:spPr>
        <p:txBody>
          <a:bodyPr>
            <a:noAutofit/>
          </a:bodyPr>
          <a:lstStyle/>
          <a:p>
            <a:pPr lvl="0"/>
            <a:r>
              <a:rPr lang="en-IN" sz="3600" b="1" u="sng" dirty="0" smtClean="0"/>
              <a:t>HANDLING NULL VALUES</a:t>
            </a:r>
            <a:endParaRPr lang="en-IN" sz="3600" b="1" u="sng" dirty="0"/>
          </a:p>
        </p:txBody>
      </p:sp>
      <p:sp>
        <p:nvSpPr>
          <p:cNvPr id="2" name="Content Placeholder 1"/>
          <p:cNvSpPr>
            <a:spLocks noGrp="1"/>
          </p:cNvSpPr>
          <p:nvPr>
            <p:ph idx="1"/>
          </p:nvPr>
        </p:nvSpPr>
        <p:spPr>
          <a:xfrm>
            <a:off x="193901" y="2348880"/>
            <a:ext cx="8647259" cy="4032448"/>
          </a:xfrm>
        </p:spPr>
        <p:txBody>
          <a:bodyPr>
            <a:normAutofit/>
          </a:bodyPr>
          <a:lstStyle/>
          <a:p>
            <a:pPr lvl="0" algn="just">
              <a:lnSpc>
                <a:spcPct val="107000"/>
              </a:lnSpc>
              <a:buFont typeface="Wingdings" panose="05000000000000000000" pitchFamily="2" charset="2"/>
              <a:buChar char="Ø"/>
            </a:pPr>
            <a:r>
              <a:rPr lang="en-IN" sz="2600" dirty="0" smtClean="0">
                <a:latin typeface="Times New Roman" pitchFamily="18" charset="0"/>
                <a:cs typeface="Times New Roman" pitchFamily="18" charset="0"/>
              </a:rPr>
              <a:t>The features </a:t>
            </a:r>
            <a:r>
              <a:rPr lang="en-IN" sz="2600" dirty="0">
                <a:latin typeface="Times New Roman" pitchFamily="18" charset="0"/>
                <a:cs typeface="Times New Roman" pitchFamily="18" charset="0"/>
              </a:rPr>
              <a:t>Fuel, </a:t>
            </a:r>
            <a:r>
              <a:rPr lang="en-IN" sz="2600" dirty="0" smtClean="0">
                <a:latin typeface="Times New Roman" pitchFamily="18" charset="0"/>
                <a:cs typeface="Times New Roman" pitchFamily="18" charset="0"/>
              </a:rPr>
              <a:t>Driven_kilometers, Num_of_owners</a:t>
            </a:r>
            <a:r>
              <a:rPr lang="en-IN" sz="2600" dirty="0">
                <a:latin typeface="Times New Roman" pitchFamily="18" charset="0"/>
                <a:cs typeface="Times New Roman" pitchFamily="18" charset="0"/>
              </a:rPr>
              <a:t>, Transmission  and Price1 </a:t>
            </a:r>
            <a:r>
              <a:rPr lang="en-IN" sz="2600" dirty="0">
                <a:latin typeface="Times New Roman" pitchFamily="18" charset="0"/>
                <a:cs typeface="Times New Roman" pitchFamily="18" charset="0"/>
              </a:rPr>
              <a:t>having null values </a:t>
            </a:r>
          </a:p>
          <a:p>
            <a:pPr marL="0" lvl="0" indent="0" algn="just">
              <a:lnSpc>
                <a:spcPct val="107000"/>
              </a:lnSpc>
              <a:spcAft>
                <a:spcPts val="800"/>
              </a:spcAft>
              <a:buNone/>
            </a:pPr>
            <a:endParaRPr lang="en-IN" sz="2600" dirty="0">
              <a:latin typeface="Times New Roman" pitchFamily="18" charset="0"/>
              <a:cs typeface="Times New Roman" pitchFamily="18" charset="0"/>
            </a:endParaRPr>
          </a:p>
          <a:p>
            <a:pPr lvl="0" algn="just">
              <a:lnSpc>
                <a:spcPct val="107000"/>
              </a:lnSpc>
              <a:spcAft>
                <a:spcPts val="800"/>
              </a:spcAft>
              <a:buFont typeface="Wingdings" panose="05000000000000000000" pitchFamily="2" charset="2"/>
              <a:buChar char="Ø"/>
            </a:pPr>
            <a:r>
              <a:rPr lang="en-IN" sz="2600" dirty="0">
                <a:latin typeface="Times New Roman" pitchFamily="18" charset="0"/>
                <a:cs typeface="Times New Roman" pitchFamily="18" charset="0"/>
              </a:rPr>
              <a:t> </a:t>
            </a:r>
            <a:r>
              <a:rPr lang="en-IN" sz="2600" dirty="0">
                <a:latin typeface="Times New Roman" pitchFamily="18" charset="0"/>
                <a:cs typeface="Times New Roman" pitchFamily="18" charset="0"/>
              </a:rPr>
              <a:t>The features </a:t>
            </a:r>
            <a:r>
              <a:rPr lang="en-IN" sz="2600" dirty="0">
                <a:latin typeface="Times New Roman" pitchFamily="18" charset="0"/>
                <a:cs typeface="Times New Roman" pitchFamily="18" charset="0"/>
              </a:rPr>
              <a:t>Transmission, Location having </a:t>
            </a:r>
            <a:r>
              <a:rPr lang="en-IN" sz="2600" dirty="0">
                <a:latin typeface="Times New Roman" pitchFamily="18" charset="0"/>
                <a:cs typeface="Times New Roman" pitchFamily="18" charset="0"/>
              </a:rPr>
              <a:t>null </a:t>
            </a:r>
            <a:r>
              <a:rPr lang="en-IN" sz="2600" dirty="0">
                <a:latin typeface="Times New Roman" pitchFamily="18" charset="0"/>
                <a:cs typeface="Times New Roman" pitchFamily="18" charset="0"/>
              </a:rPr>
              <a:t>values so </a:t>
            </a:r>
            <a:r>
              <a:rPr lang="en-IN" sz="2600" dirty="0">
                <a:latin typeface="Times New Roman" pitchFamily="18" charset="0"/>
                <a:cs typeface="Times New Roman" pitchFamily="18" charset="0"/>
              </a:rPr>
              <a:t>I have used mode value to replace null </a:t>
            </a:r>
            <a:r>
              <a:rPr lang="en-IN" sz="2600" dirty="0">
                <a:latin typeface="Times New Roman" pitchFamily="18" charset="0"/>
                <a:cs typeface="Times New Roman" pitchFamily="18" charset="0"/>
              </a:rPr>
              <a:t>value. The </a:t>
            </a:r>
            <a:r>
              <a:rPr lang="en-IN" sz="2600" dirty="0">
                <a:latin typeface="Times New Roman" pitchFamily="18" charset="0"/>
                <a:cs typeface="Times New Roman" pitchFamily="18" charset="0"/>
              </a:rPr>
              <a:t>features having null values are string type so I have replaced with mode value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505947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vl="0"/>
            <a:r>
              <a:rPr lang="en-US" b="1" u="sng" dirty="0" smtClean="0"/>
              <a:t>IDENTIFY &amp; REMOVE OUTLIERS</a:t>
            </a:r>
            <a:r>
              <a:rPr lang="en-IN" b="1" u="sng" dirty="0" smtClean="0"/>
              <a:t/>
            </a:r>
            <a:br>
              <a:rPr lang="en-IN" b="1" u="sng" dirty="0" smtClean="0"/>
            </a:br>
            <a:endParaRPr lang="en-IN" b="1" u="sng" dirty="0"/>
          </a:p>
        </p:txBody>
      </p:sp>
      <p:sp>
        <p:nvSpPr>
          <p:cNvPr id="2" name="Content Placeholder 1"/>
          <p:cNvSpPr>
            <a:spLocks noGrp="1"/>
          </p:cNvSpPr>
          <p:nvPr>
            <p:ph idx="1"/>
          </p:nvPr>
        </p:nvSpPr>
        <p:spPr>
          <a:xfrm>
            <a:off x="395536" y="2276872"/>
            <a:ext cx="5976664" cy="1659880"/>
          </a:xfrm>
        </p:spPr>
        <p:txBody>
          <a:bodyPr>
            <a:noAutofit/>
          </a:bodyPr>
          <a:lstStyle/>
          <a:p>
            <a:pPr lvl="0"/>
            <a:r>
              <a:rPr lang="en-IN" sz="2400" dirty="0">
                <a:latin typeface="Times New Roman" pitchFamily="18" charset="0"/>
                <a:cs typeface="Times New Roman" pitchFamily="18" charset="0"/>
              </a:rPr>
              <a:t>Outliers are identified and removed using zscore</a:t>
            </a:r>
          </a:p>
          <a:p>
            <a:pPr lvl="0"/>
            <a:r>
              <a:rPr lang="en-US" sz="2400" dirty="0">
                <a:latin typeface="Times New Roman" pitchFamily="18" charset="0"/>
                <a:cs typeface="Times New Roman" pitchFamily="18" charset="0"/>
              </a:rPr>
              <a:t>After using zscore</a:t>
            </a:r>
            <a:r>
              <a:rPr lang="en-US" sz="2400" dirty="0">
                <a:latin typeface="Times New Roman" pitchFamily="18" charset="0"/>
                <a:cs typeface="Times New Roman" pitchFamily="18" charset="0"/>
              </a:rPr>
              <a:t> the data loss </a:t>
            </a:r>
            <a:r>
              <a:rPr lang="en-US" sz="2400" dirty="0">
                <a:latin typeface="Times New Roman" pitchFamily="18" charset="0"/>
                <a:cs typeface="Times New Roman" pitchFamily="18" charset="0"/>
              </a:rPr>
              <a:t>is 2.14% </a:t>
            </a:r>
            <a:endParaRPr lang="en-IN" sz="24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1592816" y="3737662"/>
            <a:ext cx="5616826" cy="3120338"/>
          </a:xfrm>
          <a:prstGeom prst="rect">
            <a:avLst/>
          </a:prstGeom>
        </p:spPr>
      </p:pic>
    </p:spTree>
    <p:extLst>
      <p:ext uri="{BB962C8B-B14F-4D97-AF65-F5344CB8AC3E}">
        <p14:creationId xmlns:p14="http://schemas.microsoft.com/office/powerpoint/2010/main" val="3397251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0"/>
            <a:r>
              <a:rPr lang="en-US" sz="4400" b="1" u="sng" dirty="0" smtClean="0"/>
              <a:t>VISUALIZATION</a:t>
            </a:r>
            <a:endParaRPr lang="en-IN" b="1" u="sng" dirty="0"/>
          </a:p>
        </p:txBody>
      </p:sp>
      <p:sp>
        <p:nvSpPr>
          <p:cNvPr id="2" name="Content Placeholder 1"/>
          <p:cNvSpPr>
            <a:spLocks noGrp="1"/>
          </p:cNvSpPr>
          <p:nvPr>
            <p:ph idx="1"/>
          </p:nvPr>
        </p:nvSpPr>
        <p:spPr/>
        <p:txBody>
          <a:bodyPr/>
          <a:lstStyle/>
          <a:p>
            <a:endParaRPr lang="en-US" dirty="0" smtClean="0"/>
          </a:p>
          <a:p>
            <a:endParaRPr lang="en-IN" dirty="0"/>
          </a:p>
        </p:txBody>
      </p:sp>
      <p:pic>
        <p:nvPicPr>
          <p:cNvPr id="4" name="Picture 3"/>
          <p:cNvPicPr>
            <a:picLocks noChangeAspect="1"/>
          </p:cNvPicPr>
          <p:nvPr/>
        </p:nvPicPr>
        <p:blipFill>
          <a:blip r:embed="rId2"/>
          <a:stretch>
            <a:fillRect/>
          </a:stretch>
        </p:blipFill>
        <p:spPr>
          <a:xfrm>
            <a:off x="1259632" y="2489200"/>
            <a:ext cx="6451253" cy="3802015"/>
          </a:xfrm>
          <a:prstGeom prst="rect">
            <a:avLst/>
          </a:prstGeom>
        </p:spPr>
      </p:pic>
    </p:spTree>
    <p:extLst>
      <p:ext uri="{BB962C8B-B14F-4D97-AF65-F5344CB8AC3E}">
        <p14:creationId xmlns:p14="http://schemas.microsoft.com/office/powerpoint/2010/main" val="15407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b="1" u="sng" dirty="0"/>
              <a:t>VISUALIZATION</a:t>
            </a:r>
            <a:endParaRPr lang="en-IN" sz="4000" dirty="0"/>
          </a:p>
        </p:txBody>
      </p:sp>
      <p:pic>
        <p:nvPicPr>
          <p:cNvPr id="6" name="Picture 5"/>
          <p:cNvPicPr>
            <a:picLocks noChangeAspect="1"/>
          </p:cNvPicPr>
          <p:nvPr/>
        </p:nvPicPr>
        <p:blipFill>
          <a:blip r:embed="rId2"/>
          <a:stretch>
            <a:fillRect/>
          </a:stretch>
        </p:blipFill>
        <p:spPr>
          <a:xfrm>
            <a:off x="539552" y="2204864"/>
            <a:ext cx="7864007" cy="3633961"/>
          </a:xfrm>
          <a:prstGeom prst="rect">
            <a:avLst/>
          </a:prstGeom>
        </p:spPr>
      </p:pic>
      <p:sp>
        <p:nvSpPr>
          <p:cNvPr id="7" name="TextBox 6"/>
          <p:cNvSpPr txBox="1"/>
          <p:nvPr/>
        </p:nvSpPr>
        <p:spPr>
          <a:xfrm>
            <a:off x="539552" y="5945061"/>
            <a:ext cx="7809476" cy="954107"/>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solidFill>
                  <a:schemeClr val="tx1">
                    <a:lumMod val="75000"/>
                    <a:lumOff val="25000"/>
                  </a:schemeClr>
                </a:solidFill>
                <a:latin typeface="Times New Roman" pitchFamily="18" charset="0"/>
                <a:cs typeface="Times New Roman" pitchFamily="18" charset="0"/>
              </a:rPr>
              <a:t>Recently bought cars has </a:t>
            </a:r>
            <a:r>
              <a:rPr lang="en-US" sz="2800" dirty="0" smtClean="0">
                <a:solidFill>
                  <a:schemeClr val="tx1">
                    <a:lumMod val="75000"/>
                    <a:lumOff val="25000"/>
                  </a:schemeClr>
                </a:solidFill>
                <a:latin typeface="Times New Roman" pitchFamily="18" charset="0"/>
                <a:cs typeface="Times New Roman" pitchFamily="18" charset="0"/>
              </a:rPr>
              <a:t>the </a:t>
            </a:r>
            <a:r>
              <a:rPr lang="en-US" sz="2800" dirty="0">
                <a:solidFill>
                  <a:schemeClr val="tx1">
                    <a:lumMod val="75000"/>
                    <a:lumOff val="25000"/>
                  </a:schemeClr>
                </a:solidFill>
                <a:latin typeface="Times New Roman" pitchFamily="18" charset="0"/>
                <a:cs typeface="Times New Roman" pitchFamily="18" charset="0"/>
              </a:rPr>
              <a:t>high price compare to others</a:t>
            </a:r>
            <a:endParaRPr lang="en-US" sz="2800" dirty="0">
              <a:solidFill>
                <a:schemeClr val="tx1">
                  <a:lumMod val="75000"/>
                  <a:lumOff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27098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u="sng" dirty="0" smtClean="0"/>
              <a:t>KILOMETERS DRIVEN VS PRICE</a:t>
            </a:r>
            <a:endParaRPr lang="en-IN" b="1" u="sng" dirty="0"/>
          </a:p>
        </p:txBody>
      </p:sp>
      <p:pic>
        <p:nvPicPr>
          <p:cNvPr id="5" name="Picture 4"/>
          <p:cNvPicPr>
            <a:picLocks noChangeAspect="1"/>
          </p:cNvPicPr>
          <p:nvPr/>
        </p:nvPicPr>
        <p:blipFill>
          <a:blip r:embed="rId2"/>
          <a:stretch>
            <a:fillRect/>
          </a:stretch>
        </p:blipFill>
        <p:spPr>
          <a:xfrm>
            <a:off x="755576" y="2049626"/>
            <a:ext cx="7848872" cy="4275529"/>
          </a:xfrm>
          <a:prstGeom prst="rect">
            <a:avLst/>
          </a:prstGeom>
        </p:spPr>
      </p:pic>
      <p:sp>
        <p:nvSpPr>
          <p:cNvPr id="6" name="TextBox 5"/>
          <p:cNvSpPr txBox="1"/>
          <p:nvPr/>
        </p:nvSpPr>
        <p:spPr>
          <a:xfrm>
            <a:off x="395536" y="6305861"/>
            <a:ext cx="8568952"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chemeClr val="tx1">
                    <a:lumMod val="75000"/>
                    <a:lumOff val="25000"/>
                  </a:schemeClr>
                </a:solidFill>
                <a:latin typeface="Times New Roman" pitchFamily="18" charset="0"/>
                <a:cs typeface="Times New Roman" pitchFamily="18" charset="0"/>
              </a:rPr>
              <a:t>The cars which has less kilometers driven has high value in the market</a:t>
            </a:r>
          </a:p>
        </p:txBody>
      </p:sp>
    </p:spTree>
    <p:extLst>
      <p:ext uri="{BB962C8B-B14F-4D97-AF65-F5344CB8AC3E}">
        <p14:creationId xmlns:p14="http://schemas.microsoft.com/office/powerpoint/2010/main" val="3480673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222</TotalTime>
  <Words>526</Words>
  <Application>Microsoft Office PowerPoint</Application>
  <PresentationFormat>On-screen Show (4:3)</PresentationFormat>
  <Paragraphs>82</Paragraphs>
  <Slides>23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Times New Roman</vt:lpstr>
      <vt:lpstr>Wingdings</vt:lpstr>
      <vt:lpstr>Wingdings 3</vt:lpstr>
      <vt:lpstr>Ion Boardroom</vt:lpstr>
      <vt:lpstr>FLIPROBO TECNOLOGIES  USED CAR PRICE PREDICTION</vt:lpstr>
      <vt:lpstr>INTRODUCTION</vt:lpstr>
      <vt:lpstr>ABSTRACT</vt:lpstr>
      <vt:lpstr>DATA PREPROCESSING</vt:lpstr>
      <vt:lpstr>HANDLING NULL VALUES</vt:lpstr>
      <vt:lpstr>IDENTIFY &amp; REMOVE OUTLIERS </vt:lpstr>
      <vt:lpstr>VISUALIZATION</vt:lpstr>
      <vt:lpstr>VISUALIZATION</vt:lpstr>
      <vt:lpstr>KILOMETERS DRIVEN VS PRICE</vt:lpstr>
      <vt:lpstr>TRANSMISSION VS PRICE</vt:lpstr>
      <vt:lpstr>FUEL VS PRICE</vt:lpstr>
      <vt:lpstr>OWNER VS PRICE</vt:lpstr>
      <vt:lpstr>CORRELATION MATRIX</vt:lpstr>
      <vt:lpstr>LABEL ENCODING</vt:lpstr>
      <vt:lpstr>FEATURE SCALING</vt:lpstr>
      <vt:lpstr>INTERPRETATION OF DATA</vt:lpstr>
      <vt:lpstr>INTERPRETATION OF DATA</vt:lpstr>
      <vt:lpstr>MODEL VS ACCURACY</vt:lpstr>
      <vt:lpstr>PREDICTED MODEL VS CV</vt:lpstr>
      <vt:lpstr>HYPER PARAMETER TUNING</vt:lpstr>
      <vt:lpstr>HYPER PARAMETER TUNING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pc</dc:creator>
  <cp:lastModifiedBy>WIN-10</cp:lastModifiedBy>
  <cp:revision>21</cp:revision>
  <dcterms:created xsi:type="dcterms:W3CDTF">2021-11-15T10:10:10Z</dcterms:created>
  <dcterms:modified xsi:type="dcterms:W3CDTF">2022-01-27T11:55:32Z</dcterms:modified>
</cp:coreProperties>
</file>