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handoutMasterIdLst>
    <p:handoutMasterId r:id="rId23"/>
  </p:handoutMasterIdLst>
  <p:sldIdLst>
    <p:sldId id="380" r:id="rId2"/>
    <p:sldId id="339" r:id="rId3"/>
    <p:sldId id="340" r:id="rId4"/>
    <p:sldId id="343" r:id="rId5"/>
    <p:sldId id="344" r:id="rId6"/>
    <p:sldId id="341" r:id="rId7"/>
    <p:sldId id="345" r:id="rId8"/>
    <p:sldId id="347" r:id="rId9"/>
    <p:sldId id="349" r:id="rId10"/>
    <p:sldId id="350" r:id="rId11"/>
    <p:sldId id="351" r:id="rId12"/>
    <p:sldId id="354" r:id="rId13"/>
    <p:sldId id="364" r:id="rId14"/>
    <p:sldId id="365" r:id="rId15"/>
    <p:sldId id="366" r:id="rId16"/>
    <p:sldId id="381" r:id="rId17"/>
    <p:sldId id="372" r:id="rId18"/>
    <p:sldId id="373" r:id="rId19"/>
    <p:sldId id="375" r:id="rId20"/>
    <p:sldId id="376" r:id="rId21"/>
  </p:sldIdLst>
  <p:sldSz cx="12188825"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618"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2/23/2022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5923F103-BC34-4FE4-A40E-EDDEECFDA5D0}" type="datetimeFigureOut">
              <a:rPr lang="en-US" smtClean="0"/>
              <a:pPr/>
              <a:t>2/23/2022</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57F1E4F-1CFF-5643-939E-217C01CDF565}" type="slidenum">
              <a:rPr lang="en-US" smtClean="0"/>
              <a:pPr/>
              <a:t>‹#›</a:t>
            </a:fld>
            <a:endParaRPr lang="en-US" dirty="0"/>
          </a:p>
        </p:txBody>
      </p:sp>
      <p:grpSp>
        <p:nvGrpSpPr>
          <p:cNvPr id="13" name="Group 12"/>
          <p:cNvGrpSpPr/>
          <p:nvPr userDrawn="1"/>
        </p:nvGrpSpPr>
        <p:grpSpPr>
          <a:xfrm>
            <a:off x="7923213" y="0"/>
            <a:ext cx="4265612" cy="6858000"/>
            <a:chOff x="7923213" y="0"/>
            <a:chExt cx="4265612" cy="685800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5" name="Rectangle 14"/>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99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2/23/2022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8531490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8261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9719693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232027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F41C87-7AD9-4845-A077-840E4A0F3F06}" type="datetimeFigureOut">
              <a:rPr lang="en-US" smtClean="0"/>
              <a:pPr/>
              <a:t>2/23/2022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26290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F41C87-7AD9-4845-A077-840E4A0F3F06}" type="datetimeFigureOut">
              <a:rPr lang="en-US" smtClean="0"/>
              <a:pPr/>
              <a:t>2/23/2022</a:t>
            </a:fld>
            <a:endParaRPr lang="en-US"/>
          </a:p>
        </p:txBody>
      </p:sp>
      <p:sp>
        <p:nvSpPr>
          <p:cNvPr id="8" name="Footer Placeholder 7"/>
          <p:cNvSpPr>
            <a:spLocks noGrp="1"/>
          </p:cNvSpPr>
          <p:nvPr>
            <p:ph type="ftr" sz="quarter" idx="11"/>
          </p:nvPr>
        </p:nvSpPr>
        <p:spPr>
          <a:xfrm>
            <a:off x="560965" y="6391839"/>
            <a:ext cx="3643333" cy="304801"/>
          </a:xfrm>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2662481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03F41C87-7AD9-4845-A077-840E4A0F3F06}" type="datetimeFigureOut">
              <a:rPr lang="en-US" smtClean="0"/>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6059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03F41C87-7AD9-4845-A077-840E4A0F3F06}" type="datetimeFigureOut">
              <a:rPr lang="en-US" smtClean="0"/>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651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5395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2/23/2022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grpSp>
        <p:nvGrpSpPr>
          <p:cNvPr id="22" name="Group 21"/>
          <p:cNvGrpSpPr/>
          <p:nvPr userDrawn="1"/>
        </p:nvGrpSpPr>
        <p:grpSpPr>
          <a:xfrm>
            <a:off x="11123611" y="0"/>
            <a:ext cx="1065214" cy="6868886"/>
            <a:chOff x="11123611" y="0"/>
            <a:chExt cx="1065214" cy="6868886"/>
          </a:xfrm>
        </p:grpSpPr>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24" name="Rectangle 23"/>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8292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2/23/2022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2737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2/23/2022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6053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2/23/2022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6010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2/23/2022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2391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2/23/2022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81811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2/23/2022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7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03F41C87-7AD9-4845-A077-840E4A0F3F06}" type="datetimeFigureOut">
              <a:rPr lang="en-US" smtClean="0"/>
              <a:pPr/>
              <a:t>2/23/2022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Add a footer</a:t>
            </a:r>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670553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9916" y="2348880"/>
            <a:ext cx="8706230" cy="2585323"/>
          </a:xfrm>
          <a:prstGeom prst="rect">
            <a:avLst/>
          </a:prstGeom>
          <a:noFill/>
        </p:spPr>
        <p:txBody>
          <a:bodyPr wrap="none" lIns="91440" tIns="45720" rIns="91440" bIns="45720">
            <a:spAutoFit/>
          </a:bodyPr>
          <a:lstStyle/>
          <a:p>
            <a:pPr algn="ctr"/>
            <a:r>
              <a:rPr lang="en-US" sz="5400" b="1" u="sng" dirty="0" smtClean="0">
                <a:ln w="0"/>
                <a:effectLst>
                  <a:outerShdw blurRad="38100" dist="19050" dir="2700000" algn="tl" rotWithShape="0">
                    <a:schemeClr val="dk1">
                      <a:alpha val="40000"/>
                    </a:schemeClr>
                  </a:outerShdw>
                </a:effectLst>
              </a:rPr>
              <a:t>FLIPROBO TECHNOLOGIES</a:t>
            </a:r>
          </a:p>
          <a:p>
            <a:pPr algn="ctr"/>
            <a:endParaRPr lang="en-US" sz="5400" b="1" u="sng" dirty="0" smtClean="0">
              <a:ln w="0"/>
              <a:effectLst>
                <a:outerShdw blurRad="38100" dist="19050" dir="2700000" algn="tl" rotWithShape="0">
                  <a:schemeClr val="dk1">
                    <a:alpha val="40000"/>
                  </a:schemeClr>
                </a:outerShdw>
              </a:effectLst>
            </a:endParaRPr>
          </a:p>
          <a:p>
            <a:pPr algn="ctr"/>
            <a:r>
              <a:rPr lang="en-US" sz="5400" b="1" u="sng" cap="none" spc="-300" dirty="0" smtClean="0">
                <a:ln w="0"/>
                <a:solidFill>
                  <a:schemeClr val="tx1"/>
                </a:solidFill>
                <a:effectLst>
                  <a:outerShdw blurRad="38100" dist="19050" dir="2700000" algn="tl" rotWithShape="0">
                    <a:schemeClr val="dk1">
                      <a:alpha val="40000"/>
                    </a:schemeClr>
                  </a:outerShdw>
                </a:effectLst>
              </a:rPr>
              <a:t>FLIGHT PRICE PREDICTION</a:t>
            </a:r>
            <a:endParaRPr lang="en-US" sz="5400" b="1" u="sng" cap="none" spc="-30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8542684" y="5733256"/>
            <a:ext cx="3312368" cy="1015663"/>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SUBMITTED BY:- </a:t>
            </a:r>
          </a:p>
          <a:p>
            <a:pPr algn="r"/>
            <a:endParaRPr lang="en-US" sz="2000" b="1" dirty="0" smtClean="0">
              <a:latin typeface="Arial" panose="020B0604020202020204" pitchFamily="34" charset="0"/>
              <a:cs typeface="Arial" panose="020B0604020202020204" pitchFamily="34" charset="0"/>
            </a:endParaRPr>
          </a:p>
          <a:p>
            <a:pPr algn="r"/>
            <a:r>
              <a:rPr lang="en-US" sz="2000" b="1" dirty="0" smtClean="0">
                <a:latin typeface="Arial" panose="020B0604020202020204" pitchFamily="34" charset="0"/>
                <a:cs typeface="Arial" panose="020B0604020202020204" pitchFamily="34" charset="0"/>
              </a:rPr>
              <a:t>TANUJ SWARNKAR</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4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053852" y="980728"/>
            <a:ext cx="9829799" cy="576064"/>
          </a:xfrm>
        </p:spPr>
        <p:txBody>
          <a:bodyPr>
            <a:noAutofit/>
          </a:bodyPr>
          <a:lstStyle/>
          <a:p>
            <a:r>
              <a:rPr lang="en-IN" sz="3600" b="1" u="sng" dirty="0" smtClean="0">
                <a:solidFill>
                  <a:schemeClr val="tx1"/>
                </a:solidFill>
              </a:rPr>
              <a:t>OBSERVATIONS:</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053852" y="2348880"/>
            <a:ext cx="9829799" cy="4176464"/>
          </a:xfrm>
        </p:spPr>
        <p:txBody>
          <a:bodyPr>
            <a:noAutofit/>
          </a:bodyPr>
          <a:lstStyle/>
          <a:p>
            <a:pPr marL="0" lvl="0" indent="0">
              <a:lnSpc>
                <a:spcPct val="107000"/>
              </a:lnSpc>
              <a:spcAft>
                <a:spcPts val="800"/>
              </a:spcAft>
              <a:buNone/>
            </a:pPr>
            <a:r>
              <a:rPr lang="en-IN" sz="2400" b="1" u="sng"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There is no skewness in any of the numerical columns. </a:t>
            </a:r>
          </a:p>
          <a:p>
            <a:pPr marL="0" indent="0">
              <a:lnSpc>
                <a:spcPct val="107000"/>
              </a:lnSpc>
              <a:spcAft>
                <a:spcPts val="800"/>
              </a:spcAft>
              <a:buNone/>
            </a:pPr>
            <a:r>
              <a:rPr lang="en-IN" sz="2400" b="1" u="sng" dirty="0">
                <a:solidFill>
                  <a:srgbClr val="000000"/>
                </a:solidFill>
                <a:latin typeface="Century" panose="02040604050505020304" pitchFamily="18" charset="0"/>
                <a:ea typeface="Times New Roman" panose="02020603050405020304" pitchFamily="18" charset="0"/>
                <a:cs typeface="Calibri" panose="020F0502020204030204" pitchFamily="34" charset="0"/>
              </a:rPr>
              <a:t>Univariate categorical columns:</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Indigo has maximum count which means most of the passengers preferred Indigo for there travelling.</a:t>
            </a:r>
          </a:p>
          <a:p>
            <a:pPr marL="342900" indent="-342900">
              <a:lnSpc>
                <a:spcPct val="107000"/>
              </a:lnSpc>
              <a:spcAft>
                <a:spcPts val="800"/>
              </a:spcAft>
              <a:buFont typeface="Wingdings" panose="05000000000000000000" pitchFamily="2" charset="2"/>
              <a:buChar char=""/>
            </a:pPr>
            <a:r>
              <a:rPr lang="en-IN" sz="2000" dirty="0" err="1">
                <a:latin typeface="Century" panose="02040604050505020304" pitchFamily="18" charset="0"/>
                <a:ea typeface="Calibri" panose="020F0502020204030204" pitchFamily="34" charset="0"/>
                <a:cs typeface="Times New Roman" panose="02020603050405020304" pitchFamily="18" charset="0"/>
              </a:rPr>
              <a:t>tirupati</a:t>
            </a: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has maximum count for source which means maximum passengers are choosing </a:t>
            </a:r>
            <a:r>
              <a:rPr lang="en-IN" sz="2000" dirty="0" err="1">
                <a:latin typeface="Century" panose="02040604050505020304" pitchFamily="18" charset="0"/>
                <a:ea typeface="Calibri" panose="020F0502020204030204" pitchFamily="34" charset="0"/>
                <a:cs typeface="Times New Roman" panose="02020603050405020304" pitchFamily="18" charset="0"/>
              </a:rPr>
              <a:t>Tirupati</a:t>
            </a: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as there source.</a:t>
            </a:r>
          </a:p>
          <a:p>
            <a:pPr marL="342900" indent="-342900">
              <a:lnSpc>
                <a:spcPct val="107000"/>
              </a:lnSpc>
              <a:spcAft>
                <a:spcPts val="800"/>
              </a:spcAft>
              <a:buFont typeface="Wingdings" panose="05000000000000000000" pitchFamily="2" charset="2"/>
              <a:buChar char=""/>
            </a:pPr>
            <a:r>
              <a:rPr lang="en-IN" sz="2000" dirty="0" err="1">
                <a:latin typeface="Century" panose="02040604050505020304" pitchFamily="18" charset="0"/>
                <a:ea typeface="Calibri" panose="020F0502020204030204" pitchFamily="34" charset="0"/>
                <a:cs typeface="Times New Roman" panose="02020603050405020304" pitchFamily="18" charset="0"/>
              </a:rPr>
              <a:t>Tirupati</a:t>
            </a: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has maximum count for Destination which means maximum passengers are choosing </a:t>
            </a:r>
            <a:r>
              <a:rPr lang="en-IN" sz="2000" dirty="0" err="1">
                <a:latin typeface="Century" panose="02040604050505020304" pitchFamily="18" charset="0"/>
                <a:ea typeface="Calibri" panose="020F0502020204030204" pitchFamily="34" charset="0"/>
                <a:cs typeface="Times New Roman" panose="02020603050405020304" pitchFamily="18" charset="0"/>
              </a:rPr>
              <a:t>Tirupati</a:t>
            </a: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as there Destination.</a:t>
            </a: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981844" y="908720"/>
            <a:ext cx="9829799" cy="576064"/>
          </a:xfrm>
        </p:spPr>
        <p:txBody>
          <a:bodyPr>
            <a:noAutofit/>
          </a:bodyPr>
          <a:lstStyle/>
          <a:p>
            <a:r>
              <a:rPr lang="en-IN" sz="3600" b="1" u="sng" dirty="0" smtClean="0">
                <a:solidFill>
                  <a:schemeClr val="tx1"/>
                </a:solidFill>
              </a:rPr>
              <a:t>BIVARIATE VIZUALIZATION</a:t>
            </a:r>
            <a:endParaRPr lang="en-IN" sz="3600" b="1" u="sng" dirty="0">
              <a:solidFill>
                <a:schemeClr val="tx1"/>
              </a:solidFill>
            </a:endParaRPr>
          </a:p>
        </p:txBody>
      </p:sp>
      <p:pic>
        <p:nvPicPr>
          <p:cNvPr id="3" name="Picture 2"/>
          <p:cNvPicPr>
            <a:picLocks noChangeAspect="1"/>
          </p:cNvPicPr>
          <p:nvPr/>
        </p:nvPicPr>
        <p:blipFill>
          <a:blip r:embed="rId2"/>
          <a:stretch>
            <a:fillRect/>
          </a:stretch>
        </p:blipFill>
        <p:spPr>
          <a:xfrm>
            <a:off x="981844" y="1700808"/>
            <a:ext cx="10513168" cy="4876800"/>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269876" y="980728"/>
            <a:ext cx="9829799" cy="720080"/>
          </a:xfrm>
        </p:spPr>
        <p:txBody>
          <a:bodyPr/>
          <a:lstStyle/>
          <a:p>
            <a:r>
              <a:rPr lang="en-IN" sz="3600" b="1" u="sng" dirty="0" smtClean="0">
                <a:solidFill>
                  <a:schemeClr val="tx1"/>
                </a:solidFill>
              </a:rPr>
              <a:t>OBSERVATIONS:</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125860" y="2276872"/>
            <a:ext cx="9829799" cy="4176464"/>
          </a:xfrm>
        </p:spPr>
        <p:txBody>
          <a:bodyPr>
            <a:normAutofit/>
          </a:bodyPr>
          <a:lstStyle/>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Flights with </a:t>
            </a:r>
            <a:r>
              <a:rPr lang="en-IN" sz="2000" dirty="0">
                <a:latin typeface="Century" panose="02040604050505020304" pitchFamily="18" charset="0"/>
                <a:ea typeface="Calibri" panose="020F0502020204030204" pitchFamily="34" charset="0"/>
                <a:cs typeface="Times New Roman" panose="02020603050405020304" pitchFamily="18" charset="0"/>
              </a:rPr>
              <a:t>1 </a:t>
            </a:r>
            <a:r>
              <a:rPr lang="en-IN" sz="2000" dirty="0">
                <a:latin typeface="Century" panose="02040604050505020304" pitchFamily="18" charset="0"/>
                <a:ea typeface="Calibri" panose="020F0502020204030204" pitchFamily="34" charset="0"/>
                <a:cs typeface="Times New Roman" panose="02020603050405020304" pitchFamily="18" charset="0"/>
              </a:rPr>
              <a:t>stops costs more price compared to other flights.</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In all the dates the price is almost same.</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At 2PM departure time of every day the flight Prices are high so it looks good to book flights rather than this departure time.</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Departure minute has less relation with target Price.</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At 7AM to 1PM Arrival time of every day the flight Prices are high so it looks good to book flights rather than this arrival time.</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Arrival minute has less relation with target Price.</a:t>
            </a: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1341884" y="980728"/>
            <a:ext cx="8759131" cy="706964"/>
          </a:xfrm>
        </p:spPr>
        <p:txBody>
          <a:bodyPr/>
          <a:lstStyle/>
          <a:p>
            <a:r>
              <a:rPr lang="en-IN" sz="3600" b="1" u="sng" dirty="0" smtClean="0">
                <a:solidFill>
                  <a:schemeClr val="tx1"/>
                </a:solidFill>
              </a:rPr>
              <a:t>ANALYSIS:</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154654" y="2603500"/>
            <a:ext cx="10484374" cy="3416300"/>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latin typeface="Century" panose="02040604050505020304" pitchFamily="18" charset="0"/>
                <a:ea typeface="Calibri" panose="020F0502020204030204" pitchFamily="34" charset="0"/>
                <a:cs typeface="Times New Roman" panose="02020603050405020304" pitchFamily="18" charset="0"/>
              </a:rPr>
              <a:t> plot to check the skewness in numerical columns. </a:t>
            </a:r>
          </a:p>
          <a:p>
            <a:pPr marL="342900" lvl="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flight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strip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Flight Price.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sz="3600" b="1" u="sng" dirty="0" smtClean="0">
                <a:solidFill>
                  <a:schemeClr val="tx1"/>
                </a:solidFill>
              </a:rPr>
              <a:t>DATA CLEANING STEPS:</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Data has been scrapped from </a:t>
            </a:r>
            <a:r>
              <a:rPr lang="en-IN" sz="2000" dirty="0" err="1">
                <a:latin typeface="Century" panose="02040604050505020304" pitchFamily="18" charset="0"/>
                <a:ea typeface="Calibri" panose="020F0502020204030204" pitchFamily="34" charset="0"/>
                <a:cs typeface="Times New Roman" panose="02020603050405020304" pitchFamily="18" charset="0"/>
              </a:rPr>
              <a:t>makemytrip</a:t>
            </a:r>
            <a:r>
              <a:rPr lang="en-IN" sz="2000" dirty="0">
                <a:latin typeface="Century" panose="02040604050505020304" pitchFamily="18" charset="0"/>
                <a:ea typeface="Calibri" panose="020F0502020204030204" pitchFamily="34" charset="0"/>
                <a:cs typeface="Times New Roman" panose="02020603050405020304" pitchFamily="18" charset="0"/>
              </a:rPr>
              <a:t> website so we have to clean it for our convenience.</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In my datasets I found there is no null values,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sz="3600" b="1" u="sng" dirty="0" smtClean="0">
                <a:solidFill>
                  <a:schemeClr val="tx1"/>
                </a:solidFill>
              </a:rPr>
              <a:t>MODEL BUILDING:</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981844" y="2276872"/>
            <a:ext cx="10441160" cy="4320480"/>
          </a:xfrm>
        </p:spPr>
        <p:txBody>
          <a:bodyPr>
            <a:noAutofit/>
          </a:bodyPr>
          <a:lstStyle/>
          <a:p>
            <a:pPr>
              <a:lnSpc>
                <a:spcPct val="107000"/>
              </a:lnSpc>
              <a:spcAft>
                <a:spcPts val="8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with improper format which has to be changed to continuous float datatype column, so this perticular problem was Regression problem. And I have used all Regression algorithms to build my model. By looking into the r2 score and error values I found Random Forest  as a best model with highest r2_score and least error values.  Also to get the best model we have to run through multiple. Below are the list of Regression algorithms I have used in my project.</a:t>
            </a:r>
          </a:p>
          <a:p>
            <a:pPr>
              <a:lnSpc>
                <a:spcPct val="107000"/>
              </a:lnSpc>
              <a:spcAft>
                <a:spcPts val="800"/>
              </a:spcAft>
              <a:buFont typeface="Wingdings" panose="05000000000000000000" pitchFamily="2" charset="2"/>
              <a:buChar char="Ø"/>
            </a:pPr>
            <a:r>
              <a:rPr lang="en-IN" sz="1550" dirty="0">
                <a:latin typeface="Century" panose="02040604050505020304" pitchFamily="18" charset="0"/>
                <a:ea typeface="Calibri" panose="020F0502020204030204" pitchFamily="34" charset="0"/>
                <a:cs typeface="Times New Roman" panose="02020603050405020304" pitchFamily="18" charset="0"/>
              </a:rPr>
              <a:t>KNN</a:t>
            </a:r>
          </a:p>
          <a:p>
            <a:pPr marL="342900" lvl="0" indent="-342900">
              <a:lnSpc>
                <a:spcPct val="107000"/>
              </a:lnSpc>
              <a:spcBef>
                <a:spcPts val="300"/>
              </a:spcBef>
              <a:spcAft>
                <a:spcPts val="300"/>
              </a:spcAft>
              <a:buFont typeface="Wingdings" panose="05000000000000000000" pitchFamily="2" charset="2"/>
              <a:buChar char=""/>
            </a:pPr>
            <a:r>
              <a:rPr lang="en-IN" sz="1550" dirty="0">
                <a:latin typeface="Century" panose="02040604050505020304" pitchFamily="18" charset="0"/>
                <a:ea typeface="Calibri" panose="020F0502020204030204" pitchFamily="34" charset="0"/>
                <a:cs typeface="Times New Roman" panose="02020603050405020304" pitchFamily="18" charset="0"/>
              </a:rPr>
              <a:t>SVR</a:t>
            </a:r>
          </a:p>
          <a:p>
            <a:pPr marL="342900" indent="-342900">
              <a:lnSpc>
                <a:spcPct val="107000"/>
              </a:lnSpc>
              <a:spcBef>
                <a:spcPts val="300"/>
              </a:spcBef>
              <a:spcAft>
                <a:spcPts val="300"/>
              </a:spcAft>
              <a:buFont typeface="Wingdings" panose="05000000000000000000" pitchFamily="2" charset="2"/>
              <a:buChar char=""/>
            </a:pPr>
            <a:r>
              <a:rPr lang="en-IN" sz="1550"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55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550" dirty="0">
                <a:latin typeface="Century" panose="02040604050505020304" pitchFamily="18" charset="0"/>
                <a:ea typeface="Calibri" panose="020F0502020204030204" pitchFamily="34" charset="0"/>
                <a:cs typeface="Times New Roman" panose="02020603050405020304" pitchFamily="18" charset="0"/>
              </a:rPr>
              <a:t>Linear Regression</a:t>
            </a:r>
          </a:p>
          <a:p>
            <a:pPr marL="342900" lvl="0" indent="-342900">
              <a:lnSpc>
                <a:spcPct val="107000"/>
              </a:lnSpc>
              <a:spcBef>
                <a:spcPts val="300"/>
              </a:spcBef>
              <a:spcAft>
                <a:spcPts val="300"/>
              </a:spcAft>
              <a:buFont typeface="Wingdings" panose="05000000000000000000" pitchFamily="2" charset="2"/>
              <a:buChar char=""/>
            </a:pPr>
            <a:r>
              <a:rPr lang="en-IN" sz="1550" dirty="0">
                <a:latin typeface="Century" panose="02040604050505020304" pitchFamily="18" charset="0"/>
                <a:ea typeface="Calibri" panose="020F0502020204030204" pitchFamily="34" charset="0"/>
                <a:cs typeface="Times New Roman" panose="02020603050405020304" pitchFamily="18" charset="0"/>
              </a:rPr>
              <a:t>Lasso</a:t>
            </a:r>
          </a:p>
          <a:p>
            <a:pPr marL="342900" lvl="0" indent="-342900">
              <a:lnSpc>
                <a:spcPct val="107000"/>
              </a:lnSpc>
              <a:spcBef>
                <a:spcPts val="300"/>
              </a:spcBef>
              <a:spcAft>
                <a:spcPts val="300"/>
              </a:spcAft>
              <a:buFont typeface="Wingdings" panose="05000000000000000000" pitchFamily="2" charset="2"/>
              <a:buChar char=""/>
            </a:pPr>
            <a:r>
              <a:rPr lang="en-IN" sz="1550" dirty="0">
                <a:latin typeface="Century" panose="02040604050505020304" pitchFamily="18" charset="0"/>
                <a:ea typeface="Calibri" panose="020F0502020204030204" pitchFamily="34" charset="0"/>
                <a:cs typeface="Times New Roman" panose="02020603050405020304" pitchFamily="18" charset="0"/>
              </a:rPr>
              <a:t>Random Forest</a:t>
            </a:r>
          </a:p>
          <a:p>
            <a:pPr marL="342900" lvl="0" indent="-342900">
              <a:lnSpc>
                <a:spcPct val="107000"/>
              </a:lnSpc>
              <a:spcBef>
                <a:spcPts val="300"/>
              </a:spcBef>
              <a:spcAft>
                <a:spcPts val="300"/>
              </a:spcAft>
              <a:buFont typeface="Wingdings" panose="05000000000000000000" pitchFamily="2" charset="2"/>
              <a:buChar char=""/>
            </a:pPr>
            <a:r>
              <a:rPr lang="en-IN" sz="1550" dirty="0">
                <a:latin typeface="Century" panose="02040604050505020304" pitchFamily="18" charset="0"/>
                <a:ea typeface="Calibri" panose="020F0502020204030204" pitchFamily="34" charset="0"/>
                <a:cs typeface="Times New Roman" panose="02020603050405020304" pitchFamily="18" charset="0"/>
              </a:rPr>
              <a:t>Gradient Boosting</a:t>
            </a: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rPr>
              <a:t>MODEL DEPLOYEMENT</a:t>
            </a:r>
            <a:endParaRPr lang="en-US" sz="3600" b="1" u="sng" dirty="0">
              <a:solidFill>
                <a:schemeClr val="tx1"/>
              </a:solidFill>
            </a:endParaRPr>
          </a:p>
        </p:txBody>
      </p:sp>
      <p:pic>
        <p:nvPicPr>
          <p:cNvPr id="3" name="Picture 2"/>
          <p:cNvPicPr>
            <a:picLocks noChangeAspect="1"/>
          </p:cNvPicPr>
          <p:nvPr/>
        </p:nvPicPr>
        <p:blipFill>
          <a:blip r:embed="rId2"/>
          <a:stretch>
            <a:fillRect/>
          </a:stretch>
        </p:blipFill>
        <p:spPr>
          <a:xfrm>
            <a:off x="1163284" y="3360425"/>
            <a:ext cx="10747737" cy="3380943"/>
          </a:xfrm>
          <a:prstGeom prst="rect">
            <a:avLst/>
          </a:prstGeom>
        </p:spPr>
      </p:pic>
      <p:pic>
        <p:nvPicPr>
          <p:cNvPr id="4" name="Picture 3"/>
          <p:cNvPicPr>
            <a:picLocks noChangeAspect="1"/>
          </p:cNvPicPr>
          <p:nvPr/>
        </p:nvPicPr>
        <p:blipFill>
          <a:blip r:embed="rId3"/>
          <a:stretch>
            <a:fillRect/>
          </a:stretch>
        </p:blipFill>
        <p:spPr>
          <a:xfrm>
            <a:off x="1154654" y="1772816"/>
            <a:ext cx="7362825" cy="1495425"/>
          </a:xfrm>
          <a:prstGeom prst="rect">
            <a:avLst/>
          </a:prstGeom>
        </p:spPr>
      </p:pic>
    </p:spTree>
    <p:extLst>
      <p:ext uri="{BB962C8B-B14F-4D97-AF65-F5344CB8AC3E}">
        <p14:creationId xmlns:p14="http://schemas.microsoft.com/office/powerpoint/2010/main" val="328128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981844" y="980728"/>
            <a:ext cx="8759131" cy="706964"/>
          </a:xfrm>
        </p:spPr>
        <p:txBody>
          <a:bodyPr/>
          <a:lstStyle/>
          <a:p>
            <a:r>
              <a:rPr lang="en-IN" sz="3600" b="1" u="sng" dirty="0" smtClean="0">
                <a:solidFill>
                  <a:schemeClr val="tx1"/>
                </a:solidFill>
              </a:rPr>
              <a:t>HYPER PARAMETER TUNNING:</a:t>
            </a:r>
            <a:endParaRPr lang="en-IN" sz="3600" b="1" u="sng" dirty="0">
              <a:solidFill>
                <a:schemeClr val="tx1"/>
              </a:solidFill>
            </a:endParaRPr>
          </a:p>
        </p:txBody>
      </p:sp>
      <p:pic>
        <p:nvPicPr>
          <p:cNvPr id="3" name="Picture 2"/>
          <p:cNvPicPr>
            <a:picLocks noChangeAspect="1"/>
          </p:cNvPicPr>
          <p:nvPr/>
        </p:nvPicPr>
        <p:blipFill>
          <a:blip r:embed="rId2"/>
          <a:stretch>
            <a:fillRect/>
          </a:stretch>
        </p:blipFill>
        <p:spPr>
          <a:xfrm>
            <a:off x="837828" y="2492896"/>
            <a:ext cx="10416500" cy="3456384"/>
          </a:xfrm>
          <a:prstGeom prst="rect">
            <a:avLst/>
          </a:prstGeo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p:txBody>
          <a:bodyPr/>
          <a:lstStyle/>
          <a:p>
            <a:r>
              <a:rPr lang="en-IN" sz="3600" b="1" u="sng" dirty="0" smtClean="0">
                <a:solidFill>
                  <a:schemeClr val="tx1"/>
                </a:solidFill>
              </a:rPr>
              <a:t>HYPER PARAMETER TUNNING:</a:t>
            </a:r>
            <a:endParaRPr lang="en-IN" sz="3600" b="1" u="sng" dirty="0">
              <a:solidFill>
                <a:schemeClr val="tx1"/>
              </a:solidFill>
            </a:endParaRPr>
          </a:p>
        </p:txBody>
      </p:sp>
      <p:sp>
        <p:nvSpPr>
          <p:cNvPr id="9" name="TextBox 8">
            <a:extLst>
              <a:ext uri="{FF2B5EF4-FFF2-40B4-BE49-F238E27FC236}">
                <a16:creationId xmlns:a16="http://schemas.microsoft.com/office/drawing/2014/main" id="{33005269-F727-4362-A92C-06D6E19E5867}"/>
              </a:ext>
            </a:extLst>
          </p:cNvPr>
          <p:cNvSpPr txBox="1"/>
          <p:nvPr/>
        </p:nvSpPr>
        <p:spPr>
          <a:xfrm>
            <a:off x="1269876" y="5598423"/>
            <a:ext cx="9900591" cy="75097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000" b="1" dirty="0">
                <a:effectLst/>
                <a:latin typeface="Century" panose="02040604050505020304" pitchFamily="18" charset="0"/>
                <a:ea typeface="Calibri" panose="020F0502020204030204" pitchFamily="34" charset="0"/>
                <a:cs typeface="Times New Roman" panose="02020603050405020304" pitchFamily="18" charset="0"/>
              </a:rPr>
              <a:t>I have choosed all parameters of </a:t>
            </a:r>
            <a:r>
              <a:rPr lang="en-IN" sz="2000" b="1" dirty="0" err="1" smtClean="0">
                <a:latin typeface="Century" panose="02040604050505020304" pitchFamily="18" charset="0"/>
                <a:ea typeface="Calibri" panose="020F0502020204030204" pitchFamily="34" charset="0"/>
                <a:cs typeface="Times New Roman" panose="02020603050405020304" pitchFamily="18" charset="0"/>
              </a:rPr>
              <a:t>RandomForest</a:t>
            </a:r>
            <a:r>
              <a:rPr lang="en-IN" sz="2000" b="1" dirty="0" smtClean="0">
                <a:latin typeface="Century" panose="02040604050505020304" pitchFamily="18" charset="0"/>
                <a:ea typeface="Calibri" panose="020F0502020204030204" pitchFamily="34" charset="0"/>
                <a:cs typeface="Times New Roman" panose="02020603050405020304" pitchFamily="18" charset="0"/>
              </a:rPr>
              <a:t> </a:t>
            </a:r>
            <a:r>
              <a:rPr lang="en-IN" sz="2000" b="1" dirty="0" smtClean="0">
                <a:effectLst/>
                <a:latin typeface="Century" panose="02040604050505020304" pitchFamily="18" charset="0"/>
                <a:ea typeface="Calibri" panose="020F0502020204030204" pitchFamily="34" charset="0"/>
                <a:cs typeface="Times New Roman" panose="02020603050405020304" pitchFamily="18" charset="0"/>
              </a:rPr>
              <a:t>, </a:t>
            </a:r>
            <a:r>
              <a:rPr lang="en-IN" sz="2000" b="1" dirty="0">
                <a:effectLst/>
                <a:latin typeface="Century" panose="02040604050505020304" pitchFamily="18" charset="0"/>
                <a:ea typeface="Calibri" panose="020F0502020204030204" pitchFamily="34" charset="0"/>
                <a:cs typeface="Times New Roman" panose="02020603050405020304" pitchFamily="18" charset="0"/>
              </a:rPr>
              <a:t>after tunning the model with best parameters I have </a:t>
            </a:r>
            <a:r>
              <a:rPr lang="en-IN" sz="2000" b="1" dirty="0" err="1">
                <a:effectLst/>
                <a:latin typeface="Century" panose="02040604050505020304" pitchFamily="18" charset="0"/>
                <a:ea typeface="Calibri" panose="020F0502020204030204" pitchFamily="34" charset="0"/>
                <a:cs typeface="Times New Roman" panose="02020603050405020304" pitchFamily="18" charset="0"/>
              </a:rPr>
              <a:t>incresed</a:t>
            </a:r>
            <a:r>
              <a:rPr lang="en-IN" sz="2000" b="1" dirty="0">
                <a:effectLst/>
                <a:latin typeface="Century" panose="02040604050505020304" pitchFamily="18" charset="0"/>
                <a:ea typeface="Calibri" panose="020F0502020204030204" pitchFamily="34" charset="0"/>
                <a:cs typeface="Times New Roman" panose="02020603050405020304" pitchFamily="18" charset="0"/>
              </a:rPr>
              <a:t> my model accuracy from </a:t>
            </a:r>
            <a:r>
              <a:rPr lang="en-IN" sz="2000" b="1" dirty="0" smtClean="0">
                <a:latin typeface="Century" panose="02040604050505020304" pitchFamily="18" charset="0"/>
                <a:ea typeface="Calibri" panose="020F0502020204030204" pitchFamily="34" charset="0"/>
                <a:cs typeface="Times New Roman" panose="02020603050405020304" pitchFamily="18" charset="0"/>
              </a:rPr>
              <a:t>63</a:t>
            </a:r>
            <a:r>
              <a:rPr lang="en-IN" sz="2000" b="1" dirty="0" smtClean="0">
                <a:effectLst/>
                <a:latin typeface="Century" panose="02040604050505020304" pitchFamily="18" charset="0"/>
                <a:ea typeface="Calibri" panose="020F0502020204030204" pitchFamily="34" charset="0"/>
                <a:cs typeface="Times New Roman" panose="02020603050405020304" pitchFamily="18" charset="0"/>
              </a:rPr>
              <a:t>% </a:t>
            </a:r>
            <a:r>
              <a:rPr lang="en-IN" sz="2000" b="1" dirty="0">
                <a:effectLst/>
                <a:latin typeface="Century" panose="02040604050505020304" pitchFamily="18" charset="0"/>
                <a:ea typeface="Calibri" panose="020F0502020204030204" pitchFamily="34" charset="0"/>
                <a:cs typeface="Times New Roman" panose="02020603050405020304" pitchFamily="18" charset="0"/>
              </a:rPr>
              <a:t>to </a:t>
            </a:r>
            <a:r>
              <a:rPr lang="en-IN" sz="2000" b="1" dirty="0" smtClean="0">
                <a:latin typeface="Century" panose="02040604050505020304" pitchFamily="18" charset="0"/>
                <a:ea typeface="Calibri" panose="020F0502020204030204" pitchFamily="34" charset="0"/>
                <a:cs typeface="Times New Roman" panose="02020603050405020304" pitchFamily="18" charset="0"/>
              </a:rPr>
              <a:t>66</a:t>
            </a:r>
            <a:r>
              <a:rPr lang="en-IN" sz="2000" b="1" dirty="0" smtClean="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69876" y="1878516"/>
            <a:ext cx="8115300" cy="3505200"/>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381000"/>
            <a:ext cx="9829799" cy="1319808"/>
          </a:xfrm>
        </p:spPr>
        <p:txBody>
          <a:bodyPr/>
          <a:lstStyle/>
          <a:p>
            <a:r>
              <a:rPr lang="en-IN" sz="3600" b="1" u="sng" dirty="0" smtClean="0">
                <a:solidFill>
                  <a:schemeClr val="tx1"/>
                </a:solidFill>
              </a:rPr>
              <a:t>CONCLUSION:</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549796" y="2492896"/>
            <a:ext cx="11161240" cy="4104456"/>
          </a:xfrm>
        </p:spPr>
        <p:txBody>
          <a:bodyPr>
            <a:noAutofit/>
          </a:bodyPr>
          <a:lstStyle/>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flight price. We have mentioned the step by step procedure to </a:t>
            </a:r>
            <a:r>
              <a:rPr lang="en-IN" sz="15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5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a:t>
            </a:r>
            <a:r>
              <a:rPr lang="en-IN" sz="1550" dirty="0">
                <a:latin typeface="Century" panose="02040604050505020304" pitchFamily="18" charset="0"/>
                <a:ea typeface="Calibri" panose="020F0502020204030204" pitchFamily="34" charset="0"/>
                <a:cs typeface="Times New Roman" panose="02020603050405020304" pitchFamily="18" charset="0"/>
              </a:rPr>
              <a:t>seven </a:t>
            </a:r>
            <a:r>
              <a:rPr lang="en-IN" sz="1550" dirty="0">
                <a:effectLst/>
                <a:latin typeface="Century" panose="02040604050505020304" pitchFamily="18" charset="0"/>
                <a:ea typeface="Calibri" panose="020F0502020204030204" pitchFamily="34" charset="0"/>
                <a:cs typeface="Times New Roman" panose="02020603050405020304" pitchFamily="18" charset="0"/>
              </a:rPr>
              <a:t>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55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To </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conclude, the application of machine learning in </a:t>
            </a:r>
            <a:r>
              <a:rPr lang="en-IN" sz="1550" dirty="0">
                <a:solidFill>
                  <a:srgbClr val="333333"/>
                </a:solidFill>
                <a:latin typeface="Century" panose="02040604050505020304" pitchFamily="18" charset="0"/>
                <a:ea typeface="Calibri" panose="020F0502020204030204" pitchFamily="34" charset="0"/>
                <a:cs typeface="Calibri" panose="020F0502020204030204" pitchFamily="34" charset="0"/>
              </a:rPr>
              <a:t>flight</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buFont typeface="Wingdings" panose="05000000000000000000" pitchFamily="2" charset="2"/>
              <a:buChar char="ü"/>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endParaRPr lang="en-IN" sz="155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1125860" y="908720"/>
            <a:ext cx="8759131" cy="706964"/>
          </a:xfrm>
        </p:spPr>
        <p:txBody>
          <a:bodyPr/>
          <a:lstStyle/>
          <a:p>
            <a:r>
              <a:rPr lang="en-IN" b="1" u="sng" dirty="0" smtClean="0">
                <a:solidFill>
                  <a:schemeClr val="tx1"/>
                </a:solidFill>
              </a:rPr>
              <a:t>AGENDA:</a:t>
            </a:r>
            <a:endParaRPr lang="en-IN" b="1" u="sng" dirty="0">
              <a:solidFill>
                <a:schemeClr val="tx1"/>
              </a:solidFill>
            </a:endParaRP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125860" y="2167703"/>
            <a:ext cx="9829799" cy="4680520"/>
          </a:xfrm>
        </p:spPr>
        <p:txBody>
          <a:bodyPr>
            <a:normAutofit fontScale="55000" lnSpcReduction="20000"/>
          </a:bodyPr>
          <a:lstStyle/>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Overview.</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Problem Statement.</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Problem Understanding.</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What is Flight Price Prediction?</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Importance of Flight price prediction.</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Exploratory data analysis.</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Visualizations.</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Analysis.</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Data cleaning steps.</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Model Building.</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Hyper Parameter Tunning.</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sz="2900" dirty="0">
                <a:latin typeface="Century" panose="02040604050505020304" pitchFamily="18" charset="0"/>
                <a:ea typeface="Calibri" panose="020F0502020204030204" pitchFamily="34" charset="0"/>
                <a:cs typeface="Times New Roman" panose="02020603050405020304" pitchFamily="18" charset="0"/>
              </a:rPr>
              <a:t>Conclusion.</a:t>
            </a:r>
          </a:p>
          <a:p>
            <a:endParaRPr lang="en-IN" dirty="0">
              <a:latin typeface="Franklin Gothic Medium" panose="020B0603020102020204" pitchFamily="34" charset="0"/>
            </a:endParaRPr>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5384" y="3284984"/>
            <a:ext cx="5336718" cy="1200329"/>
          </a:xfrm>
          <a:prstGeom prst="rect">
            <a:avLst/>
          </a:prstGeom>
          <a:noFill/>
        </p:spPr>
        <p:txBody>
          <a:bodyPr wrap="none" lIns="91440" tIns="45720" rIns="91440" bIns="45720">
            <a:spAutoFit/>
          </a:bodyPr>
          <a:lstStyle/>
          <a:p>
            <a:pPr algn="ctr"/>
            <a:r>
              <a:rPr lang="en-US" sz="7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b="1" u="sng" dirty="0" smtClean="0">
                <a:solidFill>
                  <a:schemeClr val="tx1"/>
                </a:solidFill>
              </a:rPr>
              <a:t>OVERVIEW:</a:t>
            </a:r>
            <a:endParaRPr lang="en-IN" b="1" u="sng" dirty="0">
              <a:solidFill>
                <a:schemeClr val="tx1"/>
              </a:solidFill>
            </a:endParaRP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000" dirty="0">
                <a:latin typeface="Century" panose="02040604050505020304" pitchFamily="18" charset="0"/>
                <a:ea typeface="Calibri" panose="020F0502020204030204" pitchFamily="34" charset="0"/>
                <a:cs typeface="Times New Roman" panose="02020603050405020304" pitchFamily="18" charset="0"/>
              </a:rPr>
              <a:t>In this particular presentation we will be looking </a:t>
            </a:r>
            <a:r>
              <a:rPr lang="en-US" sz="2000" dirty="0" smtClean="0">
                <a:latin typeface="Century" panose="02040604050505020304" pitchFamily="18" charset="0"/>
                <a:ea typeface="Calibri" panose="020F0502020204030204" pitchFamily="34" charset="0"/>
                <a:cs typeface="Times New Roman" panose="02020603050405020304" pitchFamily="18" charset="0"/>
              </a:rPr>
              <a:t>on :</a:t>
            </a:r>
          </a:p>
          <a:p>
            <a:pPr marL="0" indent="0">
              <a:buNone/>
            </a:pPr>
            <a:endParaRPr lang="en-US" sz="2000" dirty="0">
              <a:latin typeface="Century" panose="02040604050505020304" pitchFamily="18" charset="0"/>
              <a:ea typeface="Calibri" panose="020F0502020204030204" pitchFamily="34" charset="0"/>
              <a:cs typeface="Times New Roman" panose="02020603050405020304" pitchFamily="18" charset="0"/>
            </a:endParaRPr>
          </a:p>
          <a:p>
            <a:pPr lvl="1"/>
            <a:r>
              <a:rPr lang="en-US" sz="2000" dirty="0">
                <a:latin typeface="Century" panose="02040604050505020304" pitchFamily="18" charset="0"/>
                <a:ea typeface="Calibri" panose="020F0502020204030204" pitchFamily="34" charset="0"/>
                <a:cs typeface="Times New Roman" panose="02020603050405020304" pitchFamily="18" charset="0"/>
              </a:rPr>
              <a:t>How to analyze the dataset of Flight Price Prediction.</a:t>
            </a:r>
          </a:p>
          <a:p>
            <a:pPr lvl="1"/>
            <a:r>
              <a:rPr lang="en-US" sz="2000" dirty="0">
                <a:latin typeface="Century" panose="02040604050505020304" pitchFamily="18" charset="0"/>
                <a:ea typeface="Calibri" panose="020F0502020204030204" pitchFamily="34" charset="0"/>
                <a:cs typeface="Times New Roman" panose="02020603050405020304" pitchFamily="18" charset="0"/>
              </a:rPr>
              <a:t>What are the EDA steps in cleaning the dataset.</a:t>
            </a:r>
          </a:p>
          <a:p>
            <a:pPr lvl="1"/>
            <a:r>
              <a:rPr lang="en-US" sz="2000" dirty="0">
                <a:latin typeface="Century" panose="02040604050505020304" pitchFamily="18" charset="0"/>
                <a:ea typeface="Calibri" panose="020F0502020204030204" pitchFamily="34" charset="0"/>
                <a:cs typeface="Times New Roman" panose="02020603050405020304" pitchFamily="18" charset="0"/>
              </a:rPr>
              <a:t>Overall analysis on the problem.</a:t>
            </a:r>
          </a:p>
          <a:p>
            <a:pPr lvl="1"/>
            <a:r>
              <a:rPr lang="en-US" sz="2000" dirty="0">
                <a:latin typeface="Century" panose="02040604050505020304" pitchFamily="18" charset="0"/>
                <a:ea typeface="Calibri" panose="020F0502020204030204" pitchFamily="34" charset="0"/>
                <a:cs typeface="Times New Roman" panose="02020603050405020304" pitchFamily="18" charset="0"/>
              </a:rPr>
              <a:t>Model building from cleaned dataset.</a:t>
            </a:r>
          </a:p>
          <a:p>
            <a:pPr lvl="1"/>
            <a:r>
              <a:rPr lang="en-US" sz="2000" dirty="0">
                <a:latin typeface="Century" panose="02040604050505020304" pitchFamily="18" charset="0"/>
                <a:ea typeface="Calibri" panose="020F0502020204030204" pitchFamily="34" charset="0"/>
                <a:cs typeface="Times New Roman" panose="02020603050405020304" pitchFamily="18" charset="0"/>
              </a:rPr>
              <a:t>Predicting Flight Price for saved best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b="1" u="sng" dirty="0" smtClean="0">
                <a:solidFill>
                  <a:schemeClr val="tx1"/>
                </a:solidFill>
              </a:rPr>
              <a:t>PROBLEM STATEMENT:</a:t>
            </a:r>
            <a:endParaRPr lang="en-IN" b="1" u="sng" dirty="0">
              <a:solidFill>
                <a:schemeClr val="tx1"/>
              </a:solidFill>
            </a:endParaRP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333772" y="2564904"/>
            <a:ext cx="11737304" cy="3744416"/>
          </a:xfrm>
        </p:spPr>
        <p:txBody>
          <a:bodyPr>
            <a:noAutofit/>
          </a:bodyPr>
          <a:lstStyle/>
          <a:p>
            <a:r>
              <a:rPr lang="en-US" sz="2000" dirty="0">
                <a:latin typeface="Century" panose="02040604050505020304" pitchFamily="18"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sz="2000" dirty="0">
                <a:latin typeface="Century" panose="02040604050505020304" pitchFamily="18" charset="0"/>
                <a:ea typeface="Calibri" panose="020F0502020204030204" pitchFamily="34" charset="0"/>
                <a:cs typeface="Times New Roman" panose="02020603050405020304" pitchFamily="18" charset="0"/>
              </a:rPr>
              <a:t> </a:t>
            </a:r>
            <a:r>
              <a:rPr lang="en-US" sz="2000" dirty="0">
                <a:latin typeface="Century" panose="02040604050505020304" pitchFamily="18" charset="0"/>
                <a:ea typeface="Calibri" panose="020F0502020204030204" pitchFamily="34" charset="0"/>
                <a:cs typeface="Times New Roman" panose="02020603050405020304" pitchFamily="18" charset="0"/>
              </a:rPr>
              <a:t>           1</a:t>
            </a:r>
            <a:r>
              <a:rPr lang="en-US" sz="2000" dirty="0">
                <a:latin typeface="Century" panose="02040604050505020304" pitchFamily="18" charset="0"/>
                <a:ea typeface="Calibri" panose="020F0502020204030204" pitchFamily="34" charset="0"/>
                <a:cs typeface="Times New Roman" panose="02020603050405020304" pitchFamily="18" charset="0"/>
              </a:rPr>
              <a:t>. </a:t>
            </a:r>
            <a:r>
              <a:rPr lang="en-US" sz="2000" dirty="0">
                <a:latin typeface="Century" panose="02040604050505020304" pitchFamily="18" charset="0"/>
                <a:ea typeface="Calibri" panose="020F0502020204030204" pitchFamily="34" charset="0"/>
                <a:cs typeface="Times New Roman" panose="02020603050405020304" pitchFamily="18" charset="0"/>
              </a:rPr>
              <a:t> Time </a:t>
            </a:r>
            <a:r>
              <a:rPr lang="en-US" sz="2000" dirty="0">
                <a:latin typeface="Century" panose="02040604050505020304" pitchFamily="18" charset="0"/>
                <a:ea typeface="Calibri" panose="020F0502020204030204" pitchFamily="34" charset="0"/>
                <a:cs typeface="Times New Roman" panose="02020603050405020304" pitchFamily="18" charset="0"/>
              </a:rPr>
              <a:t>of purchase patterns (making sure last-minute purchases are expensive) </a:t>
            </a:r>
          </a:p>
          <a:p>
            <a:pPr marL="0" indent="0">
              <a:buNone/>
            </a:pPr>
            <a:r>
              <a:rPr lang="en-US" sz="2000" dirty="0">
                <a:latin typeface="Century" panose="02040604050505020304" pitchFamily="18" charset="0"/>
                <a:ea typeface="Calibri" panose="020F0502020204030204" pitchFamily="34" charset="0"/>
                <a:cs typeface="Times New Roman" panose="02020603050405020304" pitchFamily="18" charset="0"/>
              </a:rPr>
              <a:t>            2</a:t>
            </a:r>
            <a:r>
              <a:rPr lang="en-US" sz="2000" dirty="0">
                <a:latin typeface="Century" panose="02040604050505020304" pitchFamily="18" charset="0"/>
                <a:ea typeface="Calibri" panose="020F0502020204030204" pitchFamily="34" charset="0"/>
                <a:cs typeface="Times New Roman" panose="02020603050405020304" pitchFamily="18" charset="0"/>
              </a:rPr>
              <a:t>. </a:t>
            </a:r>
            <a:r>
              <a:rPr lang="en-US" sz="2000" dirty="0">
                <a:latin typeface="Century" panose="02040604050505020304" pitchFamily="18" charset="0"/>
                <a:ea typeface="Calibri" panose="020F0502020204030204" pitchFamily="34" charset="0"/>
                <a:cs typeface="Times New Roman" panose="02020603050405020304" pitchFamily="18" charset="0"/>
              </a:rPr>
              <a:t>Keeping the flight as full as they want it (raising prices on a flight which is filling up </a:t>
            </a:r>
            <a:r>
              <a:rPr lang="en-US" sz="2000" dirty="0">
                <a:latin typeface="Century" panose="02040604050505020304" pitchFamily="18" charset="0"/>
                <a:ea typeface="Calibri" panose="020F0502020204030204" pitchFamily="34" charset="0"/>
                <a:cs typeface="Times New Roman" panose="02020603050405020304" pitchFamily="18" charset="0"/>
              </a:rPr>
              <a:t>in </a:t>
            </a:r>
            <a:r>
              <a:rPr lang="en-US" sz="2000" dirty="0" smtClean="0">
                <a:latin typeface="Century" panose="02040604050505020304" pitchFamily="18" charset="0"/>
                <a:ea typeface="Calibri" panose="020F0502020204030204" pitchFamily="34" charset="0"/>
                <a:cs typeface="Times New Roman" panose="02020603050405020304" pitchFamily="18" charset="0"/>
              </a:rPr>
              <a:t>			   order </a:t>
            </a:r>
            <a:r>
              <a:rPr lang="en-US" sz="2000" dirty="0">
                <a:latin typeface="Century" panose="02040604050505020304" pitchFamily="18" charset="0"/>
                <a:ea typeface="Calibri" panose="020F0502020204030204" pitchFamily="34" charset="0"/>
                <a:cs typeface="Times New Roman" panose="02020603050405020304" pitchFamily="18" charset="0"/>
              </a:rPr>
              <a:t>to </a:t>
            </a:r>
            <a:r>
              <a:rPr lang="en-US" sz="2000" dirty="0" smtClean="0">
                <a:latin typeface="Century" panose="02040604050505020304" pitchFamily="18" charset="0"/>
                <a:ea typeface="Calibri" panose="020F0502020204030204" pitchFamily="34" charset="0"/>
                <a:cs typeface="Times New Roman" panose="02020603050405020304" pitchFamily="18" charset="0"/>
              </a:rPr>
              <a:t>reduce </a:t>
            </a:r>
            <a:r>
              <a:rPr lang="en-US" sz="2000" dirty="0">
                <a:latin typeface="Century" panose="02040604050505020304" pitchFamily="18" charset="0"/>
                <a:ea typeface="Calibri" panose="020F0502020204030204" pitchFamily="34" charset="0"/>
                <a:cs typeface="Times New Roman" panose="02020603050405020304" pitchFamily="18" charset="0"/>
              </a:rPr>
              <a:t>sales and hold back inventory for those expensive last-minute expensive </a:t>
            </a:r>
            <a:r>
              <a:rPr lang="en-US" sz="2000" dirty="0" smtClean="0">
                <a:latin typeface="Century" panose="02040604050505020304" pitchFamily="18" charset="0"/>
                <a:ea typeface="Calibri" panose="020F0502020204030204" pitchFamily="34" charset="0"/>
                <a:cs typeface="Times New Roman" panose="02020603050405020304" pitchFamily="18" charset="0"/>
              </a:rPr>
              <a:t>		   purchases</a:t>
            </a:r>
            <a:r>
              <a:rPr lang="en-US" sz="2000" dirty="0">
                <a:latin typeface="Century" panose="02040604050505020304" pitchFamily="18" charset="0"/>
                <a:ea typeface="Calibri" panose="020F0502020204030204" pitchFamily="34" charset="0"/>
                <a:cs typeface="Times New Roman" panose="02020603050405020304" pitchFamily="18" charset="0"/>
              </a:rPr>
              <a:t>) </a:t>
            </a:r>
          </a:p>
          <a:p>
            <a:pPr marL="0" indent="0">
              <a:buNone/>
            </a:pPr>
            <a:r>
              <a:rPr lang="en-US" sz="2000" dirty="0">
                <a:latin typeface="Century" panose="02040604050505020304" pitchFamily="18" charset="0"/>
                <a:ea typeface="Calibri" panose="020F0502020204030204" pitchFamily="34" charset="0"/>
                <a:cs typeface="Times New Roman" panose="02020603050405020304" pitchFamily="18" charset="0"/>
              </a:rPr>
              <a:t>	So</a:t>
            </a:r>
            <a:r>
              <a:rPr lang="en-US" sz="2000" dirty="0">
                <a:latin typeface="Century" panose="02040604050505020304" pitchFamily="18" charset="0"/>
                <a:ea typeface="Calibri" panose="020F0502020204030204" pitchFamily="34" charset="0"/>
                <a:cs typeface="Times New Roman" panose="02020603050405020304" pitchFamily="18" charset="0"/>
              </a:rPr>
              <a:t>, you have to work on a project where you collect data of flight fares with other features and work </a:t>
            </a:r>
            <a:r>
              <a:rPr lang="en-US" sz="2000" dirty="0" smtClean="0">
                <a:latin typeface="Century" panose="02040604050505020304" pitchFamily="18" charset="0"/>
                <a:ea typeface="Calibri" panose="020F0502020204030204" pitchFamily="34" charset="0"/>
                <a:cs typeface="Times New Roman" panose="02020603050405020304" pitchFamily="18" charset="0"/>
              </a:rPr>
              <a:t>to make </a:t>
            </a:r>
            <a:r>
              <a:rPr lang="en-US" sz="2000" dirty="0">
                <a:latin typeface="Century" panose="02040604050505020304" pitchFamily="18" charset="0"/>
                <a:ea typeface="Calibri" panose="020F0502020204030204" pitchFamily="34" charset="0"/>
                <a:cs typeface="Times New Roman" panose="02020603050405020304" pitchFamily="18" charset="0"/>
              </a:rPr>
              <a:t>a model to predict fares of flights.</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b="1" u="sng" dirty="0" smtClean="0">
                <a:solidFill>
                  <a:schemeClr val="tx1"/>
                </a:solidFill>
              </a:rPr>
              <a:t>PROBLEM UNDERSTANDING:</a:t>
            </a:r>
            <a:endParaRPr lang="en-IN" b="1" u="sng" dirty="0">
              <a:solidFill>
                <a:schemeClr val="tx1"/>
              </a:solidFill>
            </a:endParaRP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837828" y="2420888"/>
            <a:ext cx="10556382" cy="3705820"/>
          </a:xfrm>
        </p:spPr>
        <p:txBody>
          <a:bodyPr>
            <a:normAutofit/>
          </a:bodyPr>
          <a:lstStyle/>
          <a:p>
            <a:pPr>
              <a:lnSpc>
                <a:spcPct val="107000"/>
              </a:lnSpc>
              <a:spcAft>
                <a:spcPts val="800"/>
              </a:spcAft>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p>
          <a:p>
            <a:pPr>
              <a:lnSpc>
                <a:spcPct val="107000"/>
              </a:lnSpc>
              <a:spcAft>
                <a:spcPts val="800"/>
              </a:spcAft>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But now the question is how to know proper Flight price, for that I have built a Machine learning model which can predict the Flight price. Using various features like Airline, Source, Destination, Arrival time, Departure time, Stops, Travelling date and the Price for the same travel. So using all these previously known information and analysing the data I have achieved a good model that has </a:t>
            </a:r>
            <a:r>
              <a:rPr lang="en-IN" sz="2000" dirty="0">
                <a:latin typeface="Century" panose="02040604050505020304" pitchFamily="18" charset="0"/>
                <a:ea typeface="Calibri" panose="020F0502020204030204" pitchFamily="34" charset="0"/>
                <a:cs typeface="Times New Roman" panose="02020603050405020304" pitchFamily="18" charset="0"/>
              </a:rPr>
              <a:t>66% </a:t>
            </a:r>
            <a:r>
              <a:rPr lang="en-IN" sz="2000" dirty="0">
                <a:latin typeface="Century" panose="02040604050505020304" pitchFamily="18" charset="0"/>
                <a:ea typeface="Calibri" panose="020F0502020204030204" pitchFamily="34" charset="0"/>
                <a:cs typeface="Times New Roman" panose="02020603050405020304" pitchFamily="18" charset="0"/>
              </a:rPr>
              <a:t>accuracy. So let’s understand what all the steps we did to reach this good accuracy.</a:t>
            </a:r>
          </a:p>
          <a:p>
            <a:pPr marL="0" indent="0">
              <a:lnSpc>
                <a:spcPct val="107000"/>
              </a:lnSpc>
              <a:spcAft>
                <a:spcPts val="800"/>
              </a:spcAft>
              <a:buNone/>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053852" y="620688"/>
            <a:ext cx="9829798" cy="1296144"/>
          </a:xfrm>
        </p:spPr>
        <p:txBody>
          <a:bodyPr/>
          <a:lstStyle/>
          <a:p>
            <a:r>
              <a:rPr lang="en-IN" b="1" u="sng" dirty="0" smtClean="0">
                <a:solidFill>
                  <a:schemeClr val="tx1"/>
                </a:solidFill>
              </a:rPr>
              <a:t>WHAT IS FLIGHT PRICE PREDICTION?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708920"/>
            <a:ext cx="10585176" cy="2304256"/>
          </a:xfrm>
        </p:spPr>
        <p:txBody>
          <a:bodyPr>
            <a:normAutofit/>
          </a:bodyPr>
          <a:lstStyle/>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 </a:t>
            </a:r>
            <a:r>
              <a:rPr lang="en-US" sz="2000" dirty="0">
                <a:latin typeface="Century" panose="02040604050505020304" pitchFamily="18" charset="0"/>
                <a:ea typeface="Calibri" panose="020F0502020204030204" pitchFamily="34" charset="0"/>
                <a:cs typeface="Times New Roman" panose="020206030504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sz="20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b="1" u="sng" dirty="0" smtClean="0">
                <a:solidFill>
                  <a:schemeClr val="tx1"/>
                </a:solidFill>
              </a:rPr>
              <a:t>EXPLORATORY DATA ANALYSIS:</a:t>
            </a:r>
            <a:endParaRPr lang="en-IN" b="1" u="sng" dirty="0">
              <a:solidFill>
                <a:schemeClr val="tx1"/>
              </a:solidFill>
            </a:endParaRP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909836" y="2132856"/>
            <a:ext cx="9684567" cy="4581128"/>
          </a:xfrm>
        </p:spPr>
        <p:txBody>
          <a:bodyPr>
            <a:noAutofit/>
          </a:bodyPr>
          <a:lstStyle/>
          <a:p>
            <a:pPr marL="342900" lvl="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As a first step I have scrapped the required data using selenium from </a:t>
            </a:r>
            <a:r>
              <a:rPr lang="en-IN" sz="1800" dirty="0" err="1">
                <a:latin typeface="Century" panose="02040604050505020304" pitchFamily="18" charset="0"/>
                <a:ea typeface="Calibri" panose="020F0502020204030204" pitchFamily="34" charset="0"/>
                <a:cs typeface="Times New Roman" panose="02020603050405020304" pitchFamily="18" charset="0"/>
              </a:rPr>
              <a:t>makemytrip</a:t>
            </a:r>
            <a:r>
              <a:rPr lang="en-IN" sz="1800" dirty="0">
                <a:latin typeface="Century" panose="02040604050505020304" pitchFamily="18" charset="0"/>
                <a:ea typeface="Calibri" panose="020F0502020204030204" pitchFamily="34" charset="0"/>
                <a:cs typeface="Times New Roman" panose="02020603050405020304" pitchFamily="18" charset="0"/>
              </a:rPr>
              <a:t> website.</a:t>
            </a:r>
          </a:p>
          <a:p>
            <a:pPr marL="342900" lvl="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And I have imported required libraries and I have imported the dataset which was in csv format. </a:t>
            </a:r>
          </a:p>
          <a:p>
            <a:pPr marL="342900" lvl="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Then I did all the statistical analysis like checking shape, </a:t>
            </a:r>
            <a:r>
              <a:rPr lang="en-IN" sz="1800" dirty="0" err="1">
                <a:latin typeface="Century" panose="02040604050505020304" pitchFamily="18" charset="0"/>
                <a:ea typeface="Calibri" panose="020F0502020204030204" pitchFamily="34" charset="0"/>
                <a:cs typeface="Times New Roman" panose="02020603050405020304" pitchFamily="18" charset="0"/>
              </a:rPr>
              <a:t>nunique</a:t>
            </a:r>
            <a:r>
              <a:rPr lang="en-IN" sz="1800" dirty="0">
                <a:latin typeface="Century" panose="02040604050505020304" pitchFamily="18" charset="0"/>
                <a:ea typeface="Calibri" panose="020F0502020204030204" pitchFamily="34" charset="0"/>
                <a:cs typeface="Times New Roman" panose="02020603050405020304" pitchFamily="18" charset="0"/>
              </a:rPr>
              <a:t>, value counts, info etc….. </a:t>
            </a:r>
          </a:p>
          <a:p>
            <a:pPr marL="342900" lvl="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While checking for null values I found there was a row full of null values in the dataset and I dropped that row as it will not help our analysis.</a:t>
            </a:r>
          </a:p>
          <a:p>
            <a:pPr marL="342900" lvl="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I have also </a:t>
            </a:r>
            <a:r>
              <a:rPr lang="en-IN" sz="1800" dirty="0" err="1">
                <a:latin typeface="Century" panose="02040604050505020304" pitchFamily="18" charset="0"/>
                <a:ea typeface="Calibri" panose="020F0502020204030204" pitchFamily="34" charset="0"/>
                <a:cs typeface="Times New Roman" panose="02020603050405020304" pitchFamily="18" charset="0"/>
              </a:rPr>
              <a:t>droped</a:t>
            </a:r>
            <a:r>
              <a:rPr lang="en-IN" sz="1800" dirty="0">
                <a:latin typeface="Century" panose="02040604050505020304" pitchFamily="18" charset="0"/>
                <a:ea typeface="Calibri" panose="020F0502020204030204" pitchFamily="34" charset="0"/>
                <a:cs typeface="Times New Roman" panose="02020603050405020304" pitchFamily="18" charset="0"/>
              </a:rPr>
              <a:t> Unnamed:0 column as I found it was the index column of csv file.</a:t>
            </a:r>
          </a:p>
          <a:p>
            <a:pPr marL="342900" lvl="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Next as a part of feature extraction I converted the data types of datetime columns and I have extracted </a:t>
            </a:r>
            <a:r>
              <a:rPr lang="en-IN" sz="1800" dirty="0" err="1">
                <a:latin typeface="Century" panose="02040604050505020304" pitchFamily="18" charset="0"/>
                <a:ea typeface="Calibri" panose="020F0502020204030204" pitchFamily="34" charset="0"/>
                <a:cs typeface="Times New Roman" panose="02020603050405020304" pitchFamily="18" charset="0"/>
              </a:rPr>
              <a:t>usefull</a:t>
            </a:r>
            <a:r>
              <a:rPr lang="en-IN" sz="1800" dirty="0">
                <a:latin typeface="Century" panose="02040604050505020304" pitchFamily="18" charset="0"/>
                <a:ea typeface="Calibri" panose="020F0502020204030204" pitchFamily="34" charset="0"/>
                <a:cs typeface="Times New Roman" panose="02020603050405020304" pitchFamily="18" charset="0"/>
              </a:rPr>
              <a:t> information from the raw dataset. Thinking that this data will help us more than raw data.</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053852" y="836712"/>
            <a:ext cx="9829799" cy="648072"/>
          </a:xfrm>
        </p:spPr>
        <p:txBody>
          <a:bodyPr>
            <a:noAutofit/>
          </a:bodyPr>
          <a:lstStyle/>
          <a:p>
            <a:r>
              <a:rPr lang="en-IN" sz="3600" b="1" u="sng" dirty="0" smtClean="0">
                <a:solidFill>
                  <a:schemeClr val="tx1"/>
                </a:solidFill>
              </a:rPr>
              <a:t>UNIVARIATE VISUALIZATION</a:t>
            </a:r>
            <a:endParaRPr lang="en-IN" sz="3600" b="1" u="sng" dirty="0">
              <a:solidFill>
                <a:schemeClr val="tx1"/>
              </a:solidFill>
            </a:endParaRPr>
          </a:p>
        </p:txBody>
      </p:sp>
      <p:pic>
        <p:nvPicPr>
          <p:cNvPr id="3" name="Picture 2"/>
          <p:cNvPicPr>
            <a:picLocks noChangeAspect="1"/>
          </p:cNvPicPr>
          <p:nvPr/>
        </p:nvPicPr>
        <p:blipFill>
          <a:blip r:embed="rId2"/>
          <a:stretch>
            <a:fillRect/>
          </a:stretch>
        </p:blipFill>
        <p:spPr>
          <a:xfrm>
            <a:off x="1781050" y="2348880"/>
            <a:ext cx="8375402" cy="4231968"/>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053852" y="692696"/>
            <a:ext cx="8712968" cy="1224136"/>
          </a:xfrm>
        </p:spPr>
        <p:txBody>
          <a:bodyPr>
            <a:normAutofit/>
          </a:bodyPr>
          <a:lstStyle/>
          <a:p>
            <a:r>
              <a:rPr lang="en-IN" sz="3600" b="1" u="sng" dirty="0" smtClean="0">
                <a:solidFill>
                  <a:schemeClr val="tx1"/>
                </a:solidFill>
              </a:rPr>
              <a:t>UNIVARIATE VIZUALIZATION</a:t>
            </a:r>
            <a:endParaRPr lang="en-IN" sz="3600" b="1" u="sng" dirty="0">
              <a:solidFill>
                <a:schemeClr val="tx1"/>
              </a:solidFill>
            </a:endParaRPr>
          </a:p>
        </p:txBody>
      </p:sp>
      <p:pic>
        <p:nvPicPr>
          <p:cNvPr id="4" name="Picture 3"/>
          <p:cNvPicPr>
            <a:picLocks noChangeAspect="1"/>
          </p:cNvPicPr>
          <p:nvPr/>
        </p:nvPicPr>
        <p:blipFill>
          <a:blip r:embed="rId2"/>
          <a:stretch>
            <a:fillRect/>
          </a:stretch>
        </p:blipFill>
        <p:spPr>
          <a:xfrm>
            <a:off x="1053852" y="2275411"/>
            <a:ext cx="9145016" cy="4582589"/>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617</TotalTime>
  <Words>1276</Words>
  <Application>Microsoft Office PowerPoint</Application>
  <PresentationFormat>Custom</PresentationFormat>
  <Paragraphs>94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Cambria</vt:lpstr>
      <vt:lpstr>Century</vt:lpstr>
      <vt:lpstr>Century Gothic</vt:lpstr>
      <vt:lpstr>Franklin Gothic Medium</vt:lpstr>
      <vt:lpstr>Symbol</vt:lpstr>
      <vt:lpstr>Times New Roman</vt:lpstr>
      <vt:lpstr>Wingdings</vt:lpstr>
      <vt:lpstr>Wingdings 3</vt:lpstr>
      <vt:lpstr>Ion Boardroom</vt:lpstr>
      <vt:lpstr>PowerPoint Presentation</vt:lpstr>
      <vt:lpstr>AGENDA:</vt:lpstr>
      <vt:lpstr>OVERVIEW:</vt:lpstr>
      <vt:lpstr>PROBLEM STATEMENT:</vt:lpstr>
      <vt:lpstr>PROBLEM UNDERSTANDING:</vt:lpstr>
      <vt:lpstr>WHAT IS FLIGHT PRICE PREDICTION?</vt:lpstr>
      <vt:lpstr>EXPLORATORY DATA ANALYSIS:</vt:lpstr>
      <vt:lpstr>UNIVARIATE VISUALIZATION</vt:lpstr>
      <vt:lpstr>UNIVARIATE VIZUALIZATION</vt:lpstr>
      <vt:lpstr>OBSERVATIONS:</vt:lpstr>
      <vt:lpstr>BIVARIATE VIZUALIZATION</vt:lpstr>
      <vt:lpstr>OBSERVATIONS:</vt:lpstr>
      <vt:lpstr>ANALYSIS:</vt:lpstr>
      <vt:lpstr>DATA CLEANING STEPS:</vt:lpstr>
      <vt:lpstr>MODEL BUILDING:</vt:lpstr>
      <vt:lpstr>MODEL DEPLOYEMENT</vt:lpstr>
      <vt:lpstr>HYPER PARAMETER TUNNING:</vt:lpstr>
      <vt:lpstr>HYPER PARAMETER TUNNING: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WIN-10</cp:lastModifiedBy>
  <cp:revision>15</cp:revision>
  <dcterms:created xsi:type="dcterms:W3CDTF">2021-10-01T13:22:47Z</dcterms:created>
  <dcterms:modified xsi:type="dcterms:W3CDTF">2022-02-23T11:50:54Z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