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7" r:id="rId13"/>
    <p:sldId id="278" r:id="rId14"/>
    <p:sldId id="279" r:id="rId15"/>
    <p:sldId id="280" r:id="rId16"/>
    <p:sldId id="266" r:id="rId17"/>
    <p:sldId id="271" r:id="rId18"/>
    <p:sldId id="272" r:id="rId19"/>
    <p:sldId id="281" r:id="rId20"/>
    <p:sldId id="282" r:id="rId21"/>
    <p:sldId id="270" r:id="rId22"/>
    <p:sldId id="274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DFBEF-692E-497A-9E0E-9925DA0D26A9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4FAD845C-D1AF-472C-9269-5EC3C66EA275}">
      <dgm:prSet phldrT="[Text]" custT="1"/>
      <dgm:spPr/>
      <dgm:t>
        <a:bodyPr/>
        <a:lstStyle/>
        <a:p>
          <a:r>
            <a:rPr lang="en-IN" sz="2000" b="1" i="0" u="sng" kern="1200" dirty="0" smtClean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rPr>
            <a:t>Handling missing values in </a:t>
          </a:r>
        </a:p>
        <a:p>
          <a:r>
            <a:rPr lang="en-IN" sz="2000" b="1" i="0" u="sng" kern="1200" dirty="0" smtClean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rPr>
            <a:t>Numerical data</a:t>
          </a:r>
          <a:endParaRPr lang="en-IN" sz="2000" b="1" i="0" u="sng" kern="1200" dirty="0">
            <a:solidFill>
              <a:schemeClr val="tx1"/>
            </a:solidFill>
            <a:latin typeface="Bookman Old Style" panose="02050604050505020204" pitchFamily="18" charset="0"/>
            <a:ea typeface="+mj-ea"/>
            <a:cs typeface="+mj-cs"/>
          </a:endParaRPr>
        </a:p>
      </dgm:t>
    </dgm:pt>
    <dgm:pt modelId="{CCC2E317-86F9-4E66-B4E1-9CC5E9FBD016}" type="parTrans" cxnId="{D5776D3A-BCA0-46BB-AD00-B1E5BB02DB8F}">
      <dgm:prSet/>
      <dgm:spPr/>
      <dgm:t>
        <a:bodyPr/>
        <a:lstStyle/>
        <a:p>
          <a:endParaRPr lang="en-IN"/>
        </a:p>
      </dgm:t>
    </dgm:pt>
    <dgm:pt modelId="{92AE158C-3BD4-4E8E-9FC4-502E3D263DFF}" type="sibTrans" cxnId="{D5776D3A-BCA0-46BB-AD00-B1E5BB02DB8F}">
      <dgm:prSet/>
      <dgm:spPr/>
      <dgm:t>
        <a:bodyPr/>
        <a:lstStyle/>
        <a:p>
          <a:endParaRPr lang="en-IN"/>
        </a:p>
      </dgm:t>
    </dgm:pt>
    <dgm:pt modelId="{88477DF9-A572-4BF1-9B3F-635AFD09AC93}">
      <dgm:prSet phldrT="[Text]" custT="1"/>
      <dgm:spPr/>
      <dgm:t>
        <a:bodyPr/>
        <a:lstStyle/>
        <a:p>
          <a:r>
            <a:rPr lang="en-US" sz="2400" b="1" i="0" u="sng" kern="1200" dirty="0" smtClean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rPr>
            <a:t>Label Encoding</a:t>
          </a:r>
          <a:endParaRPr lang="en-IN" sz="2400" b="1" i="0" u="sng" kern="1200" dirty="0">
            <a:solidFill>
              <a:schemeClr val="tx1"/>
            </a:solidFill>
            <a:latin typeface="Bookman Old Style" panose="02050604050505020204" pitchFamily="18" charset="0"/>
            <a:ea typeface="+mj-ea"/>
            <a:cs typeface="+mj-cs"/>
          </a:endParaRPr>
        </a:p>
      </dgm:t>
    </dgm:pt>
    <dgm:pt modelId="{13F2F9E2-BE2A-40EE-9A01-6976D0B89D1E}" type="parTrans" cxnId="{3617C25F-3D9F-45A1-8FAE-B52D79F11A7D}">
      <dgm:prSet/>
      <dgm:spPr/>
      <dgm:t>
        <a:bodyPr/>
        <a:lstStyle/>
        <a:p>
          <a:endParaRPr lang="en-IN"/>
        </a:p>
      </dgm:t>
    </dgm:pt>
    <dgm:pt modelId="{CA68A892-8190-4C28-BE80-B75EC7E2E9E2}" type="sibTrans" cxnId="{3617C25F-3D9F-45A1-8FAE-B52D79F11A7D}">
      <dgm:prSet/>
      <dgm:spPr/>
      <dgm:t>
        <a:bodyPr/>
        <a:lstStyle/>
        <a:p>
          <a:endParaRPr lang="en-IN"/>
        </a:p>
      </dgm:t>
    </dgm:pt>
    <dgm:pt modelId="{80B2CEAD-CA2C-4065-B8BF-935B944841E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IN" sz="2400" b="1" i="0" u="sng" kern="1200" dirty="0" smtClean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rPr>
            <a:t>Feature scaling</a:t>
          </a:r>
          <a:endParaRPr lang="en-IN" sz="2400" b="1" i="0" u="sng" kern="1200" dirty="0">
            <a:solidFill>
              <a:schemeClr val="tx1"/>
            </a:solidFill>
            <a:latin typeface="Bookman Old Style" panose="02050604050505020204" pitchFamily="18" charset="0"/>
            <a:ea typeface="+mj-ea"/>
            <a:cs typeface="+mj-cs"/>
          </a:endParaRPr>
        </a:p>
      </dgm:t>
    </dgm:pt>
    <dgm:pt modelId="{7498A97B-B35F-4F1B-A346-D2CECBDED5AD}" type="parTrans" cxnId="{2863B045-1D01-4A83-8E4D-16AAD44EDF18}">
      <dgm:prSet/>
      <dgm:spPr/>
      <dgm:t>
        <a:bodyPr/>
        <a:lstStyle/>
        <a:p>
          <a:endParaRPr lang="en-IN"/>
        </a:p>
      </dgm:t>
    </dgm:pt>
    <dgm:pt modelId="{A0D5970C-98AB-4836-AE49-2EA3857EB7D3}" type="sibTrans" cxnId="{2863B045-1D01-4A83-8E4D-16AAD44EDF18}">
      <dgm:prSet/>
      <dgm:spPr/>
      <dgm:t>
        <a:bodyPr/>
        <a:lstStyle/>
        <a:p>
          <a:endParaRPr lang="en-IN"/>
        </a:p>
      </dgm:t>
    </dgm:pt>
    <dgm:pt modelId="{E28BB986-329C-4718-A3A0-F2DA54FA858E}">
      <dgm:prSet custT="1"/>
      <dgm:spPr/>
      <dgm:t>
        <a:bodyPr/>
        <a:lstStyle/>
        <a:p>
          <a:r>
            <a:rPr lang="en-IN" sz="2000" b="1" i="0" u="sng" kern="1200" dirty="0" smtClean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rPr>
            <a:t>Handling missing values in</a:t>
          </a:r>
        </a:p>
        <a:p>
          <a:r>
            <a:rPr lang="en-IN" sz="2000" b="1" i="0" u="sng" kern="1200" dirty="0" smtClean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rPr>
            <a:t>Categorical column </a:t>
          </a:r>
        </a:p>
      </dgm:t>
    </dgm:pt>
    <dgm:pt modelId="{8823C0AE-9CF1-4A11-B83B-59298007FA93}" type="parTrans" cxnId="{3CC7875C-75FF-4141-A6E4-918DBC4ECD88}">
      <dgm:prSet/>
      <dgm:spPr/>
      <dgm:t>
        <a:bodyPr/>
        <a:lstStyle/>
        <a:p>
          <a:endParaRPr lang="en-IN"/>
        </a:p>
      </dgm:t>
    </dgm:pt>
    <dgm:pt modelId="{F3413924-6344-48E4-8FDA-CB1FB12454F1}" type="sibTrans" cxnId="{3CC7875C-75FF-4141-A6E4-918DBC4ECD88}">
      <dgm:prSet/>
      <dgm:spPr/>
      <dgm:t>
        <a:bodyPr/>
        <a:lstStyle/>
        <a:p>
          <a:endParaRPr lang="en-IN"/>
        </a:p>
      </dgm:t>
    </dgm:pt>
    <dgm:pt modelId="{369C4451-7448-4535-8122-918D4D53DC47}">
      <dgm:prSet phldrT="[Text]" custT="1"/>
      <dgm:spPr/>
      <dgm:t>
        <a:bodyPr/>
        <a:lstStyle/>
        <a:p>
          <a:r>
            <a:rPr lang="en-IN" sz="2000" b="1" i="0" u="sng" kern="1200" dirty="0" smtClean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rPr>
            <a:t>Dropping inappropriate Columns</a:t>
          </a:r>
          <a:endParaRPr lang="en-IN" sz="2000" b="1" i="0" u="sng" kern="1200" dirty="0">
            <a:solidFill>
              <a:schemeClr val="tx1"/>
            </a:solidFill>
            <a:latin typeface="Bookman Old Style" panose="02050604050505020204" pitchFamily="18" charset="0"/>
            <a:ea typeface="+mj-ea"/>
            <a:cs typeface="+mj-cs"/>
          </a:endParaRPr>
        </a:p>
      </dgm:t>
    </dgm:pt>
    <dgm:pt modelId="{2413FD2F-9548-4CFB-8FE3-E7D2934C9F82}" type="sibTrans" cxnId="{11980067-8852-4EF2-B50E-66393E12D720}">
      <dgm:prSet/>
      <dgm:spPr/>
      <dgm:t>
        <a:bodyPr/>
        <a:lstStyle/>
        <a:p>
          <a:endParaRPr lang="en-IN"/>
        </a:p>
      </dgm:t>
    </dgm:pt>
    <dgm:pt modelId="{9B229883-40DC-4F68-ACE6-FF5D6EA20B79}" type="parTrans" cxnId="{11980067-8852-4EF2-B50E-66393E12D720}">
      <dgm:prSet/>
      <dgm:spPr/>
      <dgm:t>
        <a:bodyPr/>
        <a:lstStyle/>
        <a:p>
          <a:endParaRPr lang="en-IN"/>
        </a:p>
      </dgm:t>
    </dgm:pt>
    <dgm:pt modelId="{98AAABED-62AD-4F42-9C10-96C2C9ECF71D}" type="pres">
      <dgm:prSet presAssocID="{C06DFBEF-692E-497A-9E0E-9925DA0D26A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E8C4615-7203-4FD9-8F8B-EF6882701052}" type="pres">
      <dgm:prSet presAssocID="{4FAD845C-D1AF-472C-9269-5EC3C66EA275}" presName="composite" presStyleCnt="0"/>
      <dgm:spPr/>
    </dgm:pt>
    <dgm:pt modelId="{52B73228-AE4B-4501-81D0-9774C72AE310}" type="pres">
      <dgm:prSet presAssocID="{4FAD845C-D1AF-472C-9269-5EC3C66EA275}" presName="imgShp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D6F3F64-2101-414E-95EC-6F9762D97078}" type="pres">
      <dgm:prSet presAssocID="{4FAD845C-D1AF-472C-9269-5EC3C66EA275}" presName="txShp" presStyleLbl="node1" presStyleIdx="0" presStyleCnt="5" custLinFactNeighborX="615" custLinFactNeighborY="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EC2CE8-0C2E-4239-879F-5F70C7B7E132}" type="pres">
      <dgm:prSet presAssocID="{92AE158C-3BD4-4E8E-9FC4-502E3D263DFF}" presName="spacing" presStyleCnt="0"/>
      <dgm:spPr/>
    </dgm:pt>
    <dgm:pt modelId="{AA2692DA-557B-4C64-A010-5DBCDECA8623}" type="pres">
      <dgm:prSet presAssocID="{E28BB986-329C-4718-A3A0-F2DA54FA858E}" presName="composite" presStyleCnt="0"/>
      <dgm:spPr/>
    </dgm:pt>
    <dgm:pt modelId="{70F8ECDD-7A24-48C9-BCC5-5C1D58BB489C}" type="pres">
      <dgm:prSet presAssocID="{E28BB986-329C-4718-A3A0-F2DA54FA858E}" presName="imgShp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586986B2-3392-4D35-94CD-DF37D261FF76}" type="pres">
      <dgm:prSet presAssocID="{E28BB986-329C-4718-A3A0-F2DA54FA858E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CD453-76AB-4E17-8543-AB3E55CB142F}" type="pres">
      <dgm:prSet presAssocID="{F3413924-6344-48E4-8FDA-CB1FB12454F1}" presName="spacing" presStyleCnt="0"/>
      <dgm:spPr/>
    </dgm:pt>
    <dgm:pt modelId="{0B8D5F7B-BE3A-48BC-87C3-ECB655C84D26}" type="pres">
      <dgm:prSet presAssocID="{369C4451-7448-4535-8122-918D4D53DC47}" presName="composite" presStyleCnt="0"/>
      <dgm:spPr/>
    </dgm:pt>
    <dgm:pt modelId="{0C761035-0B41-4D32-82F1-FE9FCD045F11}" type="pres">
      <dgm:prSet presAssocID="{369C4451-7448-4535-8122-918D4D53DC47}" presName="imgShp" presStyleLbl="fgImgPlac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49D45A68-E490-4461-A7F1-CE5BE64359D5}" type="pres">
      <dgm:prSet presAssocID="{369C4451-7448-4535-8122-918D4D53DC4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C67D51-EB87-47FE-96F3-0A24309BE609}" type="pres">
      <dgm:prSet presAssocID="{2413FD2F-9548-4CFB-8FE3-E7D2934C9F82}" presName="spacing" presStyleCnt="0"/>
      <dgm:spPr/>
    </dgm:pt>
    <dgm:pt modelId="{2CED197C-CE4D-44F5-B8B2-1BAEC27D6181}" type="pres">
      <dgm:prSet presAssocID="{88477DF9-A572-4BF1-9B3F-635AFD09AC93}" presName="composite" presStyleCnt="0"/>
      <dgm:spPr/>
    </dgm:pt>
    <dgm:pt modelId="{7ED56D03-3355-4E49-8F58-B16F83862576}" type="pres">
      <dgm:prSet presAssocID="{88477DF9-A572-4BF1-9B3F-635AFD09AC93}" presName="imgShp" presStyleLbl="fgImgPlace1" presStyleIdx="3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A88E9DA7-AAEC-4BCF-BDEF-6E0D9B162A94}" type="pres">
      <dgm:prSet presAssocID="{88477DF9-A572-4BF1-9B3F-635AFD09AC93}" presName="txShp" presStyleLbl="node1" presStyleIdx="3" presStyleCnt="5" custLinFactNeighborX="615" custLinFactNeighborY="-460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77BC53-AC4D-4F6D-ADB2-48453C77E6BA}" type="pres">
      <dgm:prSet presAssocID="{CA68A892-8190-4C28-BE80-B75EC7E2E9E2}" presName="spacing" presStyleCnt="0"/>
      <dgm:spPr/>
    </dgm:pt>
    <dgm:pt modelId="{031B1DDE-D573-4BE0-9E0A-90EB8A7E8008}" type="pres">
      <dgm:prSet presAssocID="{80B2CEAD-CA2C-4065-B8BF-935B944841ED}" presName="composite" presStyleCnt="0"/>
      <dgm:spPr/>
    </dgm:pt>
    <dgm:pt modelId="{90AF0A31-8449-4536-95A4-EB4ABA6680F1}" type="pres">
      <dgm:prSet presAssocID="{80B2CEAD-CA2C-4065-B8BF-935B944841ED}" presName="imgShp" presStyleLbl="fgImgPlace1" presStyleIdx="4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2494DBFF-7C13-4C65-A199-BCA0514FEA21}" type="pres">
      <dgm:prSet presAssocID="{80B2CEAD-CA2C-4065-B8BF-935B944841ED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A130607-C6D0-44BF-A590-8D0792E44166}" type="presOf" srcId="{80B2CEAD-CA2C-4065-B8BF-935B944841ED}" destId="{2494DBFF-7C13-4C65-A199-BCA0514FEA21}" srcOrd="0" destOrd="0" presId="urn:microsoft.com/office/officeart/2005/8/layout/vList3"/>
    <dgm:cxn modelId="{08C15AF1-2E18-4EDA-B9FA-8EFA91FC5705}" type="presOf" srcId="{C06DFBEF-692E-497A-9E0E-9925DA0D26A9}" destId="{98AAABED-62AD-4F42-9C10-96C2C9ECF71D}" srcOrd="0" destOrd="0" presId="urn:microsoft.com/office/officeart/2005/8/layout/vList3"/>
    <dgm:cxn modelId="{3617C25F-3D9F-45A1-8FAE-B52D79F11A7D}" srcId="{C06DFBEF-692E-497A-9E0E-9925DA0D26A9}" destId="{88477DF9-A572-4BF1-9B3F-635AFD09AC93}" srcOrd="3" destOrd="0" parTransId="{13F2F9E2-BE2A-40EE-9A01-6976D0B89D1E}" sibTransId="{CA68A892-8190-4C28-BE80-B75EC7E2E9E2}"/>
    <dgm:cxn modelId="{1461D1BF-A90F-44BB-9629-EEACCA480340}" type="presOf" srcId="{E28BB986-329C-4718-A3A0-F2DA54FA858E}" destId="{586986B2-3392-4D35-94CD-DF37D261FF76}" srcOrd="0" destOrd="0" presId="urn:microsoft.com/office/officeart/2005/8/layout/vList3"/>
    <dgm:cxn modelId="{0F8E2429-3E7F-4606-8CD4-005B9778A999}" type="presOf" srcId="{88477DF9-A572-4BF1-9B3F-635AFD09AC93}" destId="{A88E9DA7-AAEC-4BCF-BDEF-6E0D9B162A94}" srcOrd="0" destOrd="0" presId="urn:microsoft.com/office/officeart/2005/8/layout/vList3"/>
    <dgm:cxn modelId="{11980067-8852-4EF2-B50E-66393E12D720}" srcId="{C06DFBEF-692E-497A-9E0E-9925DA0D26A9}" destId="{369C4451-7448-4535-8122-918D4D53DC47}" srcOrd="2" destOrd="0" parTransId="{9B229883-40DC-4F68-ACE6-FF5D6EA20B79}" sibTransId="{2413FD2F-9548-4CFB-8FE3-E7D2934C9F82}"/>
    <dgm:cxn modelId="{2863B045-1D01-4A83-8E4D-16AAD44EDF18}" srcId="{C06DFBEF-692E-497A-9E0E-9925DA0D26A9}" destId="{80B2CEAD-CA2C-4065-B8BF-935B944841ED}" srcOrd="4" destOrd="0" parTransId="{7498A97B-B35F-4F1B-A346-D2CECBDED5AD}" sibTransId="{A0D5970C-98AB-4836-AE49-2EA3857EB7D3}"/>
    <dgm:cxn modelId="{17007421-260F-46A8-A587-716AE82E83CB}" type="presOf" srcId="{4FAD845C-D1AF-472C-9269-5EC3C66EA275}" destId="{FD6F3F64-2101-414E-95EC-6F9762D97078}" srcOrd="0" destOrd="0" presId="urn:microsoft.com/office/officeart/2005/8/layout/vList3"/>
    <dgm:cxn modelId="{3CC7875C-75FF-4141-A6E4-918DBC4ECD88}" srcId="{C06DFBEF-692E-497A-9E0E-9925DA0D26A9}" destId="{E28BB986-329C-4718-A3A0-F2DA54FA858E}" srcOrd="1" destOrd="0" parTransId="{8823C0AE-9CF1-4A11-B83B-59298007FA93}" sibTransId="{F3413924-6344-48E4-8FDA-CB1FB12454F1}"/>
    <dgm:cxn modelId="{D5776D3A-BCA0-46BB-AD00-B1E5BB02DB8F}" srcId="{C06DFBEF-692E-497A-9E0E-9925DA0D26A9}" destId="{4FAD845C-D1AF-472C-9269-5EC3C66EA275}" srcOrd="0" destOrd="0" parTransId="{CCC2E317-86F9-4E66-B4E1-9CC5E9FBD016}" sibTransId="{92AE158C-3BD4-4E8E-9FC4-502E3D263DFF}"/>
    <dgm:cxn modelId="{0B54C8FF-0BDC-48D6-8225-CA73C0CD8E38}" type="presOf" srcId="{369C4451-7448-4535-8122-918D4D53DC47}" destId="{49D45A68-E490-4461-A7F1-CE5BE64359D5}" srcOrd="0" destOrd="0" presId="urn:microsoft.com/office/officeart/2005/8/layout/vList3"/>
    <dgm:cxn modelId="{88239B60-BFED-4683-AF90-F9ABCE3128AD}" type="presParOf" srcId="{98AAABED-62AD-4F42-9C10-96C2C9ECF71D}" destId="{4E8C4615-7203-4FD9-8F8B-EF6882701052}" srcOrd="0" destOrd="0" presId="urn:microsoft.com/office/officeart/2005/8/layout/vList3"/>
    <dgm:cxn modelId="{D74885A9-13A8-4ADE-8985-3BF2CDF3786A}" type="presParOf" srcId="{4E8C4615-7203-4FD9-8F8B-EF6882701052}" destId="{52B73228-AE4B-4501-81D0-9774C72AE310}" srcOrd="0" destOrd="0" presId="urn:microsoft.com/office/officeart/2005/8/layout/vList3"/>
    <dgm:cxn modelId="{D0CB61A9-A48A-4478-929B-89B15D6E2BF7}" type="presParOf" srcId="{4E8C4615-7203-4FD9-8F8B-EF6882701052}" destId="{FD6F3F64-2101-414E-95EC-6F9762D97078}" srcOrd="1" destOrd="0" presId="urn:microsoft.com/office/officeart/2005/8/layout/vList3"/>
    <dgm:cxn modelId="{07B798AA-3DE9-435D-8905-C189A560C0D4}" type="presParOf" srcId="{98AAABED-62AD-4F42-9C10-96C2C9ECF71D}" destId="{44EC2CE8-0C2E-4239-879F-5F70C7B7E132}" srcOrd="1" destOrd="0" presId="urn:microsoft.com/office/officeart/2005/8/layout/vList3"/>
    <dgm:cxn modelId="{EBC69D77-1833-411E-A3E0-4EB7C0C18464}" type="presParOf" srcId="{98AAABED-62AD-4F42-9C10-96C2C9ECF71D}" destId="{AA2692DA-557B-4C64-A010-5DBCDECA8623}" srcOrd="2" destOrd="0" presId="urn:microsoft.com/office/officeart/2005/8/layout/vList3"/>
    <dgm:cxn modelId="{5463FE7E-B1EB-4BA4-961B-A0AFF015999D}" type="presParOf" srcId="{AA2692DA-557B-4C64-A010-5DBCDECA8623}" destId="{70F8ECDD-7A24-48C9-BCC5-5C1D58BB489C}" srcOrd="0" destOrd="0" presId="urn:microsoft.com/office/officeart/2005/8/layout/vList3"/>
    <dgm:cxn modelId="{C9BD7D72-A79C-4EB2-9CBF-8F019272D8EE}" type="presParOf" srcId="{AA2692DA-557B-4C64-A010-5DBCDECA8623}" destId="{586986B2-3392-4D35-94CD-DF37D261FF76}" srcOrd="1" destOrd="0" presId="urn:microsoft.com/office/officeart/2005/8/layout/vList3"/>
    <dgm:cxn modelId="{A27E07A2-A828-4EA4-A2BF-75068B4BCEAF}" type="presParOf" srcId="{98AAABED-62AD-4F42-9C10-96C2C9ECF71D}" destId="{209CD453-76AB-4E17-8543-AB3E55CB142F}" srcOrd="3" destOrd="0" presId="urn:microsoft.com/office/officeart/2005/8/layout/vList3"/>
    <dgm:cxn modelId="{DFD83D9B-50C9-4872-A1EA-A29106A64ECC}" type="presParOf" srcId="{98AAABED-62AD-4F42-9C10-96C2C9ECF71D}" destId="{0B8D5F7B-BE3A-48BC-87C3-ECB655C84D26}" srcOrd="4" destOrd="0" presId="urn:microsoft.com/office/officeart/2005/8/layout/vList3"/>
    <dgm:cxn modelId="{A9DA8C99-1E23-4DDB-BF6B-08CDD2C6438F}" type="presParOf" srcId="{0B8D5F7B-BE3A-48BC-87C3-ECB655C84D26}" destId="{0C761035-0B41-4D32-82F1-FE9FCD045F11}" srcOrd="0" destOrd="0" presId="urn:microsoft.com/office/officeart/2005/8/layout/vList3"/>
    <dgm:cxn modelId="{8258B8FD-59C3-4FCE-B7A7-4E8C19BCD24F}" type="presParOf" srcId="{0B8D5F7B-BE3A-48BC-87C3-ECB655C84D26}" destId="{49D45A68-E490-4461-A7F1-CE5BE64359D5}" srcOrd="1" destOrd="0" presId="urn:microsoft.com/office/officeart/2005/8/layout/vList3"/>
    <dgm:cxn modelId="{10FB1DD9-EB7F-476E-83CC-03D8B750EFDB}" type="presParOf" srcId="{98AAABED-62AD-4F42-9C10-96C2C9ECF71D}" destId="{12C67D51-EB87-47FE-96F3-0A24309BE609}" srcOrd="5" destOrd="0" presId="urn:microsoft.com/office/officeart/2005/8/layout/vList3"/>
    <dgm:cxn modelId="{3C751C64-478C-4244-B5A5-2E3A4B97BD8E}" type="presParOf" srcId="{98AAABED-62AD-4F42-9C10-96C2C9ECF71D}" destId="{2CED197C-CE4D-44F5-B8B2-1BAEC27D6181}" srcOrd="6" destOrd="0" presId="urn:microsoft.com/office/officeart/2005/8/layout/vList3"/>
    <dgm:cxn modelId="{D1B2658F-7879-47A7-926E-207DF91BE71F}" type="presParOf" srcId="{2CED197C-CE4D-44F5-B8B2-1BAEC27D6181}" destId="{7ED56D03-3355-4E49-8F58-B16F83862576}" srcOrd="0" destOrd="0" presId="urn:microsoft.com/office/officeart/2005/8/layout/vList3"/>
    <dgm:cxn modelId="{6AE517A3-F353-4510-8F63-47861C7AA429}" type="presParOf" srcId="{2CED197C-CE4D-44F5-B8B2-1BAEC27D6181}" destId="{A88E9DA7-AAEC-4BCF-BDEF-6E0D9B162A94}" srcOrd="1" destOrd="0" presId="urn:microsoft.com/office/officeart/2005/8/layout/vList3"/>
    <dgm:cxn modelId="{25CFB17A-CD8E-4763-839C-5F8B2AD660E0}" type="presParOf" srcId="{98AAABED-62AD-4F42-9C10-96C2C9ECF71D}" destId="{5277BC53-AC4D-4F6D-ADB2-48453C77E6BA}" srcOrd="7" destOrd="0" presId="urn:microsoft.com/office/officeart/2005/8/layout/vList3"/>
    <dgm:cxn modelId="{5AB7246A-9D8D-412D-8DAD-090707E99582}" type="presParOf" srcId="{98AAABED-62AD-4F42-9C10-96C2C9ECF71D}" destId="{031B1DDE-D573-4BE0-9E0A-90EB8A7E8008}" srcOrd="8" destOrd="0" presId="urn:microsoft.com/office/officeart/2005/8/layout/vList3"/>
    <dgm:cxn modelId="{16B28105-0326-471F-B9F5-F5DFBEEFE0CC}" type="presParOf" srcId="{031B1DDE-D573-4BE0-9E0A-90EB8A7E8008}" destId="{90AF0A31-8449-4536-95A4-EB4ABA6680F1}" srcOrd="0" destOrd="0" presId="urn:microsoft.com/office/officeart/2005/8/layout/vList3"/>
    <dgm:cxn modelId="{C38E20D2-BA37-40D6-9832-C5AD97E8C114}" type="presParOf" srcId="{031B1DDE-D573-4BE0-9E0A-90EB8A7E8008}" destId="{2494DBFF-7C13-4C65-A199-BCA0514FEA2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F3F64-2101-414E-95EC-6F9762D97078}">
      <dsp:nvSpPr>
        <dsp:cNvPr id="0" name=""/>
        <dsp:cNvSpPr/>
      </dsp:nvSpPr>
      <dsp:spPr>
        <a:xfrm rot="10800000">
          <a:off x="1503388" y="1767"/>
          <a:ext cx="5195549" cy="651131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13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i="0" u="sng" kern="1200" dirty="0" smtClean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rPr>
            <a:t>Handling missing values in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i="0" u="sng" kern="1200" dirty="0" smtClean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rPr>
            <a:t>Numerical data</a:t>
          </a:r>
          <a:endParaRPr lang="en-IN" sz="2000" b="1" i="0" u="sng" kern="1200" dirty="0">
            <a:solidFill>
              <a:schemeClr val="tx1"/>
            </a:solidFill>
            <a:latin typeface="Bookman Old Style" panose="02050604050505020204" pitchFamily="18" charset="0"/>
            <a:ea typeface="+mj-ea"/>
            <a:cs typeface="+mj-cs"/>
          </a:endParaRPr>
        </a:p>
      </dsp:txBody>
      <dsp:txXfrm rot="10800000">
        <a:off x="1666171" y="1767"/>
        <a:ext cx="5032766" cy="651131"/>
      </dsp:txXfrm>
    </dsp:sp>
    <dsp:sp modelId="{52B73228-AE4B-4501-81D0-9774C72AE310}">
      <dsp:nvSpPr>
        <dsp:cNvPr id="0" name=""/>
        <dsp:cNvSpPr/>
      </dsp:nvSpPr>
      <dsp:spPr>
        <a:xfrm>
          <a:off x="1145870" y="1507"/>
          <a:ext cx="651131" cy="65113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986B2-3392-4D35-94CD-DF37D261FF76}">
      <dsp:nvSpPr>
        <dsp:cNvPr id="0" name=""/>
        <dsp:cNvSpPr/>
      </dsp:nvSpPr>
      <dsp:spPr>
        <a:xfrm rot="10800000">
          <a:off x="1471436" y="847006"/>
          <a:ext cx="5195549" cy="651131"/>
        </a:xfrm>
        <a:prstGeom prst="homePlate">
          <a:avLst/>
        </a:prstGeom>
        <a:solidFill>
          <a:schemeClr val="accent3">
            <a:hueOff val="275361"/>
            <a:satOff val="1059"/>
            <a:lumOff val="1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13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i="0" u="sng" kern="1200" dirty="0" smtClean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rPr>
            <a:t>Handling missing values in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i="0" u="sng" kern="1200" dirty="0" smtClean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rPr>
            <a:t>Categorical column </a:t>
          </a:r>
        </a:p>
      </dsp:txBody>
      <dsp:txXfrm rot="10800000">
        <a:off x="1634219" y="847006"/>
        <a:ext cx="5032766" cy="651131"/>
      </dsp:txXfrm>
    </dsp:sp>
    <dsp:sp modelId="{70F8ECDD-7A24-48C9-BCC5-5C1D58BB489C}">
      <dsp:nvSpPr>
        <dsp:cNvPr id="0" name=""/>
        <dsp:cNvSpPr/>
      </dsp:nvSpPr>
      <dsp:spPr>
        <a:xfrm>
          <a:off x="1145870" y="847006"/>
          <a:ext cx="651131" cy="65113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45A68-E490-4461-A7F1-CE5BE64359D5}">
      <dsp:nvSpPr>
        <dsp:cNvPr id="0" name=""/>
        <dsp:cNvSpPr/>
      </dsp:nvSpPr>
      <dsp:spPr>
        <a:xfrm rot="10800000">
          <a:off x="1471436" y="1692506"/>
          <a:ext cx="5195549" cy="651131"/>
        </a:xfrm>
        <a:prstGeom prst="homePlate">
          <a:avLst/>
        </a:prstGeom>
        <a:solidFill>
          <a:schemeClr val="accent3">
            <a:hueOff val="550722"/>
            <a:satOff val="2117"/>
            <a:lumOff val="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131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i="0" u="sng" kern="1200" dirty="0" smtClean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rPr>
            <a:t>Dropping inappropriate Columns</a:t>
          </a:r>
          <a:endParaRPr lang="en-IN" sz="2000" b="1" i="0" u="sng" kern="1200" dirty="0">
            <a:solidFill>
              <a:schemeClr val="tx1"/>
            </a:solidFill>
            <a:latin typeface="Bookman Old Style" panose="02050604050505020204" pitchFamily="18" charset="0"/>
            <a:ea typeface="+mj-ea"/>
            <a:cs typeface="+mj-cs"/>
          </a:endParaRPr>
        </a:p>
      </dsp:txBody>
      <dsp:txXfrm rot="10800000">
        <a:off x="1634219" y="1692506"/>
        <a:ext cx="5032766" cy="651131"/>
      </dsp:txXfrm>
    </dsp:sp>
    <dsp:sp modelId="{0C761035-0B41-4D32-82F1-FE9FCD045F11}">
      <dsp:nvSpPr>
        <dsp:cNvPr id="0" name=""/>
        <dsp:cNvSpPr/>
      </dsp:nvSpPr>
      <dsp:spPr>
        <a:xfrm>
          <a:off x="1145870" y="1692506"/>
          <a:ext cx="651131" cy="651131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E9DA7-AAEC-4BCF-BDEF-6E0D9B162A94}">
      <dsp:nvSpPr>
        <dsp:cNvPr id="0" name=""/>
        <dsp:cNvSpPr/>
      </dsp:nvSpPr>
      <dsp:spPr>
        <a:xfrm rot="10800000">
          <a:off x="1503388" y="2508001"/>
          <a:ext cx="5195549" cy="651131"/>
        </a:xfrm>
        <a:prstGeom prst="homePlate">
          <a:avLst/>
        </a:prstGeom>
        <a:solidFill>
          <a:schemeClr val="accent3">
            <a:hueOff val="826084"/>
            <a:satOff val="3176"/>
            <a:lumOff val="4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13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sng" kern="1200" dirty="0" smtClean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rPr>
            <a:t>Label Encoding</a:t>
          </a:r>
          <a:endParaRPr lang="en-IN" sz="2400" b="1" i="0" u="sng" kern="1200" dirty="0">
            <a:solidFill>
              <a:schemeClr val="tx1"/>
            </a:solidFill>
            <a:latin typeface="Bookman Old Style" panose="02050604050505020204" pitchFamily="18" charset="0"/>
            <a:ea typeface="+mj-ea"/>
            <a:cs typeface="+mj-cs"/>
          </a:endParaRPr>
        </a:p>
      </dsp:txBody>
      <dsp:txXfrm rot="10800000">
        <a:off x="1666171" y="2508001"/>
        <a:ext cx="5032766" cy="651131"/>
      </dsp:txXfrm>
    </dsp:sp>
    <dsp:sp modelId="{7ED56D03-3355-4E49-8F58-B16F83862576}">
      <dsp:nvSpPr>
        <dsp:cNvPr id="0" name=""/>
        <dsp:cNvSpPr/>
      </dsp:nvSpPr>
      <dsp:spPr>
        <a:xfrm>
          <a:off x="1145870" y="2538005"/>
          <a:ext cx="651131" cy="651131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4DBFF-7C13-4C65-A199-BCA0514FEA21}">
      <dsp:nvSpPr>
        <dsp:cNvPr id="0" name=""/>
        <dsp:cNvSpPr/>
      </dsp:nvSpPr>
      <dsp:spPr>
        <a:xfrm rot="10800000">
          <a:off x="1471436" y="3383504"/>
          <a:ext cx="5195549" cy="651131"/>
        </a:xfrm>
        <a:prstGeom prst="homePlate">
          <a:avLst/>
        </a:prstGeom>
        <a:solidFill>
          <a:schemeClr val="accent3">
            <a:hueOff val="1101445"/>
            <a:satOff val="4234"/>
            <a:lumOff val="588"/>
            <a:alphaOff val="0"/>
          </a:schemeClr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13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i="0" u="sng" kern="1200" dirty="0" smtClean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rPr>
            <a:t>Feature scaling</a:t>
          </a:r>
          <a:endParaRPr lang="en-IN" sz="2400" b="1" i="0" u="sng" kern="1200" dirty="0">
            <a:solidFill>
              <a:schemeClr val="tx1"/>
            </a:solidFill>
            <a:latin typeface="Bookman Old Style" panose="02050604050505020204" pitchFamily="18" charset="0"/>
            <a:ea typeface="+mj-ea"/>
            <a:cs typeface="+mj-cs"/>
          </a:endParaRPr>
        </a:p>
      </dsp:txBody>
      <dsp:txXfrm rot="10800000">
        <a:off x="1634219" y="3383504"/>
        <a:ext cx="5032766" cy="651131"/>
      </dsp:txXfrm>
    </dsp:sp>
    <dsp:sp modelId="{90AF0A31-8449-4536-95A4-EB4ABA6680F1}">
      <dsp:nvSpPr>
        <dsp:cNvPr id="0" name=""/>
        <dsp:cNvSpPr/>
      </dsp:nvSpPr>
      <dsp:spPr>
        <a:xfrm>
          <a:off x="1145870" y="3383504"/>
          <a:ext cx="651131" cy="651131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1F26F-BF4F-45F5-A6F9-360DFA67D146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EB0F7-F21E-4FA0-801F-C0FC4D44B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98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EB0F7-F21E-4FA0-801F-C0FC4D44B69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8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9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0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13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6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96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483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10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03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7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70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33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2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96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23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4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3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4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D9B791CB-044D-460B-BC4C-B974BC68C99B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32D8E33-C4AE-4232-B165-597F43DE4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2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568" y="3068960"/>
            <a:ext cx="8136904" cy="15841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u="sng" dirty="0" smtClean="0">
                <a:solidFill>
                  <a:srgbClr val="7030A0"/>
                </a:solidFill>
              </a:rPr>
              <a:t>FLIPROBO TECHNOLOGIES</a:t>
            </a:r>
            <a:br>
              <a:rPr lang="en-US" sz="4400" b="1" u="sng" dirty="0" smtClean="0">
                <a:solidFill>
                  <a:srgbClr val="7030A0"/>
                </a:solidFill>
              </a:rPr>
            </a:br>
            <a:r>
              <a:rPr lang="en-US" sz="4400" b="1" u="sng" dirty="0">
                <a:solidFill>
                  <a:srgbClr val="7030A0"/>
                </a:solidFill>
              </a:rPr>
              <a:t/>
            </a:r>
            <a:br>
              <a:rPr lang="en-US" sz="4400" b="1" u="sng" dirty="0">
                <a:solidFill>
                  <a:srgbClr val="7030A0"/>
                </a:solidFill>
              </a:rPr>
            </a:br>
            <a:r>
              <a:rPr lang="en-US" sz="4400" b="1" u="sng" dirty="0" smtClean="0">
                <a:solidFill>
                  <a:srgbClr val="7030A0"/>
                </a:solidFill>
              </a:rPr>
              <a:t/>
            </a:r>
            <a:br>
              <a:rPr lang="en-US" sz="4400" b="1" u="sng" dirty="0" smtClean="0">
                <a:solidFill>
                  <a:srgbClr val="7030A0"/>
                </a:solidFill>
              </a:rPr>
            </a:br>
            <a:r>
              <a:rPr lang="en-US" sz="4400" b="1" u="sng" dirty="0" smtClean="0">
                <a:solidFill>
                  <a:srgbClr val="7030A0"/>
                </a:solidFill>
              </a:rPr>
              <a:t>HOUSING </a:t>
            </a:r>
            <a:r>
              <a:rPr lang="en-US" sz="4400" b="1" u="sng" dirty="0" smtClean="0">
                <a:solidFill>
                  <a:srgbClr val="7030A0"/>
                </a:solidFill>
              </a:rPr>
              <a:t>PRICE PREDICTION</a:t>
            </a:r>
            <a:endParaRPr lang="en-IN" sz="4400" b="1" u="sng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5949280"/>
            <a:ext cx="324036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man Old Style" panose="02050604050505020204" pitchFamily="18" charset="0"/>
              </a:rPr>
              <a:t>Submitted by:-</a:t>
            </a:r>
            <a:endParaRPr lang="en-US" sz="2000" b="1" dirty="0" smtClean="0">
              <a:latin typeface="Bookman Old Style" panose="02050604050505020204" pitchFamily="18" charset="0"/>
            </a:endParaRPr>
          </a:p>
          <a:p>
            <a:r>
              <a:rPr lang="en-US" sz="2000" b="1" dirty="0" smtClean="0">
                <a:latin typeface="Bookman Old Style" panose="02050604050505020204" pitchFamily="18" charset="0"/>
              </a:rPr>
              <a:t>      TANUJ SWARNKAR </a:t>
            </a:r>
            <a:endParaRPr lang="en-IN" sz="2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2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90872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Bookman Old Style" panose="02050604050505020204" pitchFamily="18" charset="0"/>
                <a:ea typeface="+mj-ea"/>
                <a:cs typeface="+mj-cs"/>
              </a:rPr>
              <a:t>VISUALIZATION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2276872"/>
            <a:ext cx="8748464" cy="24605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2685"/>
            <a:ext cx="9144000" cy="19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8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836712"/>
            <a:ext cx="8098518" cy="709865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latin typeface="Bookman Old Style" panose="02050604050505020204" pitchFamily="18" charset="0"/>
              </a:rPr>
              <a:t>INTERPRETATION OF CATEGORICAL DATA</a:t>
            </a:r>
            <a:endParaRPr lang="en-IN" sz="2800" b="1" u="sng" dirty="0">
              <a:latin typeface="Bookman Old Style" panose="0205060405050502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528" y="2492896"/>
            <a:ext cx="8100541" cy="3530600"/>
          </a:xfrm>
        </p:spPr>
        <p:txBody>
          <a:bodyPr>
            <a:noAutofit/>
          </a:bodyPr>
          <a:lstStyle/>
          <a:p>
            <a:pPr lvl="0"/>
            <a:r>
              <a:rPr lang="en-IN" b="1" dirty="0">
                <a:latin typeface="Times New Roman" pitchFamily="18" charset="0"/>
                <a:cs typeface="Times New Roman" pitchFamily="18" charset="0"/>
              </a:rPr>
              <a:t>majority of buyers compromise in basement quality and condition even if it is average they ready to buy. </a:t>
            </a:r>
          </a:p>
          <a:p>
            <a:pPr lvl="0"/>
            <a:r>
              <a:rPr lang="en-IN" b="1" dirty="0">
                <a:latin typeface="Times New Roman" pitchFamily="18" charset="0"/>
                <a:cs typeface="Times New Roman" pitchFamily="18" charset="0"/>
              </a:rPr>
              <a:t>majority of buyers expecting Gas forced warm air furnace for heating</a:t>
            </a:r>
          </a:p>
          <a:p>
            <a:pPr lvl="0"/>
            <a:r>
              <a:rPr lang="en-IN" b="1" dirty="0">
                <a:latin typeface="Times New Roman" pitchFamily="18" charset="0"/>
                <a:cs typeface="Times New Roman" pitchFamily="18" charset="0"/>
              </a:rPr>
              <a:t>majority of buyers expecting centralized A/C </a:t>
            </a:r>
          </a:p>
          <a:p>
            <a:pPr lvl="0"/>
            <a:r>
              <a:rPr lang="en-IN" b="1" dirty="0">
                <a:latin typeface="Times New Roman" pitchFamily="18" charset="0"/>
                <a:cs typeface="Times New Roman" pitchFamily="18" charset="0"/>
              </a:rPr>
              <a:t>majority of buyers expecting Standard Circuit Breakers &amp;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Romex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for Electricity.</a:t>
            </a:r>
          </a:p>
          <a:p>
            <a:pPr lvl="0"/>
            <a:r>
              <a:rPr lang="en-IN" b="1" dirty="0">
                <a:latin typeface="Times New Roman" pitchFamily="18" charset="0"/>
                <a:cs typeface="Times New Roman" pitchFamily="18" charset="0"/>
              </a:rPr>
              <a:t>price value is higher for the house having following amenities excellent kitchen quality excellent finished garage excellent fire place garage condition should be typical/Average garage should be attached with house paved drive way functioning-ready to move warranty deed-conventional.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55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698838"/>
            <a:ext cx="8229600" cy="922114"/>
          </a:xfrm>
        </p:spPr>
        <p:txBody>
          <a:bodyPr/>
          <a:lstStyle/>
          <a:p>
            <a:r>
              <a:rPr lang="en-US" sz="2800" b="1" u="sng" dirty="0" smtClean="0">
                <a:latin typeface="Bookman Old Style" panose="02050604050505020204" pitchFamily="18" charset="0"/>
              </a:rPr>
              <a:t>VISUALIZATION</a:t>
            </a:r>
            <a:endParaRPr lang="en-IN" sz="2800" b="1" u="sng" dirty="0">
              <a:latin typeface="Bookman Old Style" panose="0205060405050502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26170"/>
            <a:ext cx="8229600" cy="580307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Interpretation of Numerical data done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plot</a:t>
            </a:r>
          </a:p>
          <a:p>
            <a:endParaRPr lang="en-IN" dirty="0"/>
          </a:p>
          <a:p>
            <a:endParaRPr lang="en-IN" dirty="0"/>
          </a:p>
          <a:p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3609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5353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713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37099"/>
            <a:ext cx="7812360" cy="36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1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698838"/>
            <a:ext cx="8229600" cy="922114"/>
          </a:xfrm>
        </p:spPr>
        <p:txBody>
          <a:bodyPr/>
          <a:lstStyle/>
          <a:p>
            <a:r>
              <a:rPr lang="en-US" sz="2800" b="1" u="sng" dirty="0" smtClean="0">
                <a:latin typeface="Bookman Old Style" panose="02050604050505020204" pitchFamily="18" charset="0"/>
              </a:rPr>
              <a:t>VISUALIZATION</a:t>
            </a:r>
            <a:endParaRPr lang="en-IN" sz="2800" b="1" u="sng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3609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5353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713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7" y="2258443"/>
            <a:ext cx="8320166" cy="401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4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698838"/>
            <a:ext cx="8229600" cy="922114"/>
          </a:xfrm>
        </p:spPr>
        <p:txBody>
          <a:bodyPr/>
          <a:lstStyle/>
          <a:p>
            <a:r>
              <a:rPr lang="en-US" sz="2800" b="1" u="sng" dirty="0" smtClean="0">
                <a:latin typeface="Bookman Old Style" panose="02050604050505020204" pitchFamily="18" charset="0"/>
              </a:rPr>
              <a:t>VISUALIZATION</a:t>
            </a:r>
            <a:endParaRPr lang="en-IN" sz="2800" b="1" u="sng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3609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5353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713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0" y="2303201"/>
            <a:ext cx="8287680" cy="394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6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698838"/>
            <a:ext cx="8229600" cy="922114"/>
          </a:xfrm>
        </p:spPr>
        <p:txBody>
          <a:bodyPr/>
          <a:lstStyle/>
          <a:p>
            <a:r>
              <a:rPr lang="en-US" sz="2800" b="1" u="sng" dirty="0" smtClean="0">
                <a:latin typeface="Bookman Old Style" panose="02050604050505020204" pitchFamily="18" charset="0"/>
              </a:rPr>
              <a:t>VISUALIZATION</a:t>
            </a:r>
            <a:endParaRPr lang="en-IN" sz="2800" b="1" u="sng" dirty="0"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3609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5353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7134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01" y="2231269"/>
            <a:ext cx="8112398" cy="40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5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5970" y="927098"/>
            <a:ext cx="7378438" cy="709865"/>
          </a:xfrm>
        </p:spPr>
        <p:txBody>
          <a:bodyPr/>
          <a:lstStyle/>
          <a:p>
            <a:r>
              <a:rPr lang="en-US" sz="2800" b="1" u="sng" dirty="0" smtClean="0">
                <a:latin typeface="Bookman Old Style" panose="02050604050505020204" pitchFamily="18" charset="0"/>
              </a:rPr>
              <a:t>INTERPRETATION OF NUMERICAL DATA</a:t>
            </a:r>
            <a:endParaRPr lang="en-IN" sz="2800" b="1" u="sng" dirty="0">
              <a:latin typeface="Bookman Old Style" panose="0205060405050502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3148" y="2348880"/>
            <a:ext cx="7884082" cy="35306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Interpretation of categorical data done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plot</a:t>
            </a:r>
          </a:p>
          <a:p>
            <a:pPr lvl="0"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All numeric features has linear relationship with sale price</a:t>
            </a:r>
          </a:p>
          <a:p>
            <a:pPr lvl="0"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Features MSsubclass,oversllqual,overallcond,Bsmtfullbath,Bsmthalfbath,fullbath,halfbath,bedroomabvgrd,kitchenabgrd,fireplce,garagecars,mosold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yrsold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are categorical feature with numerical value</a:t>
            </a:r>
          </a:p>
          <a:p>
            <a:pPr lvl="0"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GrLivArea,garagearea,yrbuilt,woodDecksf,totalbsmtsf,1stfloorsf,2ndfloorsf are strongly and positively correlated with sale price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34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Bookman Old Style" panose="02050604050505020204" pitchFamily="18" charset="0"/>
              </a:rPr>
              <a:t>CORRELATION MATRIX</a:t>
            </a:r>
            <a:endParaRPr lang="en-IN" b="1" u="sng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04" y="2348880"/>
            <a:ext cx="5328592" cy="41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32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Bookman Old Style" panose="02050604050505020204" pitchFamily="18" charset="0"/>
              </a:rPr>
              <a:t>CORRELATION MATRIX</a:t>
            </a:r>
            <a:endParaRPr lang="en-IN" b="1" u="sng" dirty="0">
              <a:latin typeface="Bookman Old Style" panose="0205060405050502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348880"/>
            <a:ext cx="8280920" cy="3960440"/>
          </a:xfrm>
        </p:spPr>
        <p:txBody>
          <a:bodyPr>
            <a:noAutofit/>
          </a:bodyPr>
          <a:lstStyle/>
          <a:p>
            <a:pPr lvl="0" algn="just"/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GrLivArea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TotalBsmtSF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has a very linearly relation with '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SalePrice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'.</a:t>
            </a:r>
          </a:p>
          <a:p>
            <a:pPr lvl="0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All the features are positively related with target, which means that as one variable increases, the other also increases. In the case of '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TotalBsmtSF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', we can see that the slope of the linear relationship is particularly high.</a:t>
            </a:r>
          </a:p>
          <a:p>
            <a:pPr lvl="0" algn="just"/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OverallQual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'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YearBuilt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' and also seem to be related with '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SalePrice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'. The relationship seems to be stronger in the case of '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OverallQual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', where the scatter plot shows how sales prices increase with the overall quality.</a:t>
            </a:r>
          </a:p>
          <a:p>
            <a:pPr lvl="0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GarageCars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' and '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GarageArea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' are also some of the most strongly correlated variables.</a:t>
            </a:r>
          </a:p>
          <a:p>
            <a:pPr lvl="0"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TotalBsmtSF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' and '1stFlrSF' are strongly and positively correlated.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4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Bookman Old Style" panose="02050604050505020204" pitchFamily="18" charset="0"/>
              </a:rPr>
              <a:t>MODEL BUILDING</a:t>
            </a:r>
            <a:endParaRPr lang="en-US" b="1" u="sng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6963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1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Bookman Old Style" panose="02050604050505020204" pitchFamily="18" charset="0"/>
              </a:rPr>
              <a:t>PROBLEM STATEMENT</a:t>
            </a:r>
            <a:endParaRPr lang="en-IN" b="1" u="sng" dirty="0">
              <a:latin typeface="Bookman Old Style" panose="0205060405050502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build a model to find the independent features which have impact on house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price</a:t>
            </a:r>
          </a:p>
          <a:p>
            <a:pPr marL="109728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model will in turn be used by 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builder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understand how exactly the prices vary with 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They can accordingly manipulate the strategy of the firm and concentrate on areas that will yield high returns. </a:t>
            </a:r>
          </a:p>
        </p:txBody>
      </p:sp>
    </p:spTree>
    <p:extLst>
      <p:ext uri="{BB962C8B-B14F-4D97-AF65-F5344CB8AC3E}">
        <p14:creationId xmlns:p14="http://schemas.microsoft.com/office/powerpoint/2010/main" val="4136443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Bookman Old Style" panose="02050604050505020204" pitchFamily="18" charset="0"/>
              </a:rPr>
              <a:t>CROSS VALIDATION</a:t>
            </a:r>
            <a:endParaRPr lang="en-US" b="1" u="sng" dirty="0">
              <a:latin typeface="Bookman Old Style" panose="0205060405050502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8" y="2708920"/>
            <a:ext cx="896511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98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5970" y="927098"/>
            <a:ext cx="7018398" cy="709865"/>
          </a:xfrm>
        </p:spPr>
        <p:txBody>
          <a:bodyPr/>
          <a:lstStyle/>
          <a:p>
            <a:r>
              <a:rPr lang="en-US" b="1" u="sng" dirty="0" smtClean="0">
                <a:latin typeface="Bookman Old Style" panose="02050604050505020204" pitchFamily="18" charset="0"/>
              </a:rPr>
              <a:t>HYPER PARAMETER TUNING</a:t>
            </a:r>
            <a:endParaRPr lang="en-IN" b="1" u="sng" dirty="0">
              <a:latin typeface="Bookman Old Style" panose="0205060405050502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5970" y="2131839"/>
            <a:ext cx="7164002" cy="5077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Hyper tuning using grid search cv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39591"/>
            <a:ext cx="8136904" cy="42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Bookman Old Style" panose="02050604050505020204" pitchFamily="18" charset="0"/>
              </a:rPr>
              <a:t>CONCLUSION</a:t>
            </a:r>
            <a:endParaRPr lang="en-IN" b="1" u="sng" dirty="0">
              <a:latin typeface="Bookman Old Style" panose="0205060405050502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5970" y="2996952"/>
            <a:ext cx="7740066" cy="2307952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model:Lasso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est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parameter:{'alpha': 10.0} After hyper tuning the accuracy increased to 82%.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house price prediction model predicts with accuracy of 82%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1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3573016"/>
            <a:ext cx="56886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13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Bookman Old Style" panose="02050604050505020204" pitchFamily="18" charset="0"/>
              </a:rPr>
              <a:t>DATA PREPROCESSING</a:t>
            </a:r>
            <a:endParaRPr lang="en-IN" b="1" u="sng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023868"/>
              </p:ext>
            </p:extLst>
          </p:nvPr>
        </p:nvGraphicFramePr>
        <p:xfrm>
          <a:off x="611560" y="2492896"/>
          <a:ext cx="7812856" cy="403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93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73710"/>
          </a:xfrm>
        </p:spPr>
        <p:txBody>
          <a:bodyPr>
            <a:noAutofit/>
          </a:bodyPr>
          <a:lstStyle/>
          <a:p>
            <a:pPr lvl="0"/>
            <a:r>
              <a:rPr lang="en-IN" sz="2800" b="1" u="sng" dirty="0" smtClean="0">
                <a:latin typeface="Bookman Old Style" panose="02050604050505020204" pitchFamily="18" charset="0"/>
              </a:rPr>
              <a:t>HANDLING MISSING VALUES IN </a:t>
            </a:r>
            <a:br>
              <a:rPr lang="en-IN" sz="2800" b="1" u="sng" dirty="0" smtClean="0">
                <a:latin typeface="Bookman Old Style" panose="02050604050505020204" pitchFamily="18" charset="0"/>
              </a:rPr>
            </a:br>
            <a:r>
              <a:rPr lang="en-IN" sz="2800" b="1" u="sng" dirty="0" smtClean="0">
                <a:latin typeface="Bookman Old Style" panose="02050604050505020204" pitchFamily="18" charset="0"/>
              </a:rPr>
              <a:t>NUMERICAL DATA</a:t>
            </a:r>
            <a:endParaRPr lang="en-IN" sz="2800" b="1" u="sng" dirty="0">
              <a:latin typeface="Bookman Old Style" panose="0205060405050502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276872"/>
            <a:ext cx="8280920" cy="1273396"/>
          </a:xfrm>
        </p:spPr>
        <p:txBody>
          <a:bodyPr/>
          <a:lstStyle/>
          <a:p>
            <a:pPr lvl="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Handled missing values in numerical data by mean and median. The feature distributed normally is replaced with mean others with median.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6082"/>
            <a:ext cx="8775288" cy="716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793791"/>
            <a:ext cx="8792234" cy="697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5877272"/>
            <a:ext cx="870328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8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620688"/>
            <a:ext cx="8291264" cy="1084982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 smtClean="0"/>
              <a:t/>
            </a:r>
            <a:br>
              <a:rPr lang="en-IN" dirty="0" smtClean="0"/>
            </a:br>
            <a:r>
              <a:rPr lang="en-IN" sz="3600" b="1" u="sng" dirty="0" smtClean="0">
                <a:latin typeface="Bookman Old Style" panose="02050604050505020204" pitchFamily="18" charset="0"/>
              </a:rPr>
              <a:t>HANDLING MISSING VALUES IN</a:t>
            </a:r>
            <a:br>
              <a:rPr lang="en-IN" sz="3600" b="1" u="sng" dirty="0" smtClean="0">
                <a:latin typeface="Bookman Old Style" panose="02050604050505020204" pitchFamily="18" charset="0"/>
              </a:rPr>
            </a:br>
            <a:r>
              <a:rPr lang="en-IN" sz="3600" b="1" u="sng" dirty="0" smtClean="0">
                <a:latin typeface="Bookman Old Style" panose="02050604050505020204" pitchFamily="18" charset="0"/>
              </a:rPr>
              <a:t>CATEGORICAL COLUMN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488278"/>
            <a:ext cx="8136904" cy="1371848"/>
          </a:xfrm>
        </p:spPr>
        <p:txBody>
          <a:bodyPr/>
          <a:lstStyle/>
          <a:p>
            <a:pPr lvl="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Identifying and handling the missing values of categorical column by replacing the null value with mode value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7" y="3861048"/>
            <a:ext cx="89439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6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1052736"/>
            <a:ext cx="6343672" cy="728243"/>
          </a:xfrm>
        </p:spPr>
        <p:txBody>
          <a:bodyPr>
            <a:noAutofit/>
          </a:bodyPr>
          <a:lstStyle/>
          <a:p>
            <a:pPr lvl="0"/>
            <a:r>
              <a:rPr lang="en-IN" sz="2800" b="1" u="sng" dirty="0" smtClean="0">
                <a:latin typeface="Bookman Old Style" panose="02050604050505020204" pitchFamily="18" charset="0"/>
              </a:rPr>
              <a:t>DROPPING INAPPROPRIATE COLUMNS</a:t>
            </a: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276872"/>
            <a:ext cx="8028098" cy="2448272"/>
          </a:xfrm>
        </p:spPr>
        <p:txBody>
          <a:bodyPr>
            <a:normAutofit/>
          </a:bodyPr>
          <a:lstStyle/>
          <a:p>
            <a:pPr lvl="0"/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PoolQc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feature have only 0.5% of data, Fence have only 20.2% data and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miscFeature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have only 3.7% data. We cannot predict using these features so I'm going to drop all three features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feature Utilities have only one value all public utilities so it will not create impact on target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value.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941168"/>
            <a:ext cx="827033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1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5970" y="1052736"/>
            <a:ext cx="6343672" cy="709865"/>
          </a:xfrm>
        </p:spPr>
        <p:txBody>
          <a:bodyPr>
            <a:normAutofit fontScale="90000"/>
          </a:bodyPr>
          <a:lstStyle/>
          <a:p>
            <a:pPr lvl="0"/>
            <a:r>
              <a:rPr lang="en-US" sz="3100" b="1" u="sng" dirty="0" smtClean="0">
                <a:latin typeface="Bookman Old Style" panose="02050604050505020204" pitchFamily="18" charset="0"/>
              </a:rPr>
              <a:t>LABEL ENCODING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420888"/>
            <a:ext cx="8064896" cy="10838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converting the categorical data into a numeric data using label encoding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technique.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2976"/>
            <a:ext cx="896049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7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5970" y="1124744"/>
            <a:ext cx="6343672" cy="709865"/>
          </a:xfrm>
        </p:spPr>
        <p:txBody>
          <a:bodyPr>
            <a:normAutofit fontScale="90000"/>
          </a:bodyPr>
          <a:lstStyle/>
          <a:p>
            <a:pPr lvl="0"/>
            <a:r>
              <a:rPr lang="en-IN" sz="3100" b="1" u="sng" dirty="0" smtClean="0">
                <a:latin typeface="Bookman Old Style" panose="02050604050505020204" pitchFamily="18" charset="0"/>
              </a:rPr>
              <a:t>FEATURE SCALING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348880"/>
            <a:ext cx="7596050" cy="115582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Transforming un scaled data to scaled data using min max scalar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3" y="3645024"/>
            <a:ext cx="7522527" cy="15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9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dirty="0" smtClean="0">
                <a:latin typeface="Bookman Old Style" panose="02050604050505020204" pitchFamily="18" charset="0"/>
              </a:rPr>
              <a:t>VISUALIZATION</a:t>
            </a:r>
            <a:endParaRPr lang="en-IN" sz="2800" b="1" u="sng" dirty="0">
              <a:latin typeface="Bookman Old Style" panose="020506040505050202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276872"/>
            <a:ext cx="7596050" cy="723776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Interpretation of categorical data done by count plot</a:t>
            </a:r>
          </a:p>
          <a:p>
            <a:endParaRPr lang="en-IN" dirty="0"/>
          </a:p>
          <a:p>
            <a:endParaRPr lang="en-IN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0"/>
            <a:ext cx="9144000" cy="2088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229200"/>
            <a:ext cx="6624736" cy="15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06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</TotalTime>
  <Words>541</Words>
  <Application>Microsoft Office PowerPoint</Application>
  <PresentationFormat>On-screen Show (4:3)</PresentationFormat>
  <Paragraphs>64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Bookman Old Style</vt:lpstr>
      <vt:lpstr>Calibri</vt:lpstr>
      <vt:lpstr>Century Gothic</vt:lpstr>
      <vt:lpstr>Times New Roman</vt:lpstr>
      <vt:lpstr>Wingdings 3</vt:lpstr>
      <vt:lpstr>Ion Boardroom</vt:lpstr>
      <vt:lpstr>FLIPROBO TECHNOLOGIES   HOUSING PRICE PREDICTION</vt:lpstr>
      <vt:lpstr>PROBLEM STATEMENT</vt:lpstr>
      <vt:lpstr>DATA PREPROCESSING</vt:lpstr>
      <vt:lpstr>HANDLING MISSING VALUES IN  NUMERICAL DATA</vt:lpstr>
      <vt:lpstr> HANDLING MISSING VALUES IN CATEGORICAL COLUMN </vt:lpstr>
      <vt:lpstr>DROPPING INAPPROPRIATE COLUMNS </vt:lpstr>
      <vt:lpstr>LABEL ENCODING </vt:lpstr>
      <vt:lpstr>FEATURE SCALING </vt:lpstr>
      <vt:lpstr>VISUALIZATION</vt:lpstr>
      <vt:lpstr>PowerPoint Presentation</vt:lpstr>
      <vt:lpstr>INTERPRETATION OF CATEGORICAL DATA</vt:lpstr>
      <vt:lpstr>VISUALIZATION</vt:lpstr>
      <vt:lpstr>VISUALIZATION</vt:lpstr>
      <vt:lpstr>VISUALIZATION</vt:lpstr>
      <vt:lpstr>VISUALIZATION</vt:lpstr>
      <vt:lpstr>INTERPRETATION OF NUMERICAL DATA</vt:lpstr>
      <vt:lpstr>CORRELATION MATRIX</vt:lpstr>
      <vt:lpstr>CORRELATION MATRIX</vt:lpstr>
      <vt:lpstr>MODEL BUILDING</vt:lpstr>
      <vt:lpstr>CROSS VALIDATION</vt:lpstr>
      <vt:lpstr>HYPER PARAMETER TUNING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WIN-10</cp:lastModifiedBy>
  <cp:revision>16</cp:revision>
  <dcterms:created xsi:type="dcterms:W3CDTF">2021-10-11T15:07:58Z</dcterms:created>
  <dcterms:modified xsi:type="dcterms:W3CDTF">2022-02-07T08:48:14Z</dcterms:modified>
</cp:coreProperties>
</file>