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3" r:id="rId3"/>
    <p:sldId id="264" r:id="rId4"/>
    <p:sldId id="266" r:id="rId5"/>
    <p:sldId id="267" r:id="rId6"/>
    <p:sldId id="268" r:id="rId7"/>
    <p:sldId id="269" r:id="rId8"/>
    <p:sldId id="272" r:id="rId9"/>
    <p:sldId id="273" r:id="rId10"/>
    <p:sldId id="275" r:id="rId11"/>
    <p:sldId id="274" r:id="rId12"/>
    <p:sldId id="276" r:id="rId13"/>
    <p:sldId id="277" r:id="rId14"/>
    <p:sldId id="278" r:id="rId15"/>
    <p:sldId id="279" r:id="rId16"/>
    <p:sldId id="280" r:id="rId17"/>
    <p:sldId id="281" r:id="rId18"/>
    <p:sldId id="282"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B621081-53EA-4545-A82E-F099CAD892AE}" type="datetimeFigureOut">
              <a:rPr lang="en-US" smtClean="0"/>
              <a:t>3/9/2022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9656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A0E755-25FD-455B-A5F4-B0DE86D4B5E2}" type="datetime1">
              <a:rPr lang="en-US" smtClean="0"/>
              <a:pPr/>
              <a:t>3/9/2022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09018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3/9/2022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389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3/9/2022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6493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A0E755-25FD-455B-A5F4-B0DE86D4B5E2}" type="datetime1">
              <a:rPr lang="en-US" smtClean="0"/>
              <a:pPr/>
              <a:t>3/9/2022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22777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3/9/2022</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958611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A0E755-25FD-455B-A5F4-B0DE86D4B5E2}" type="datetime1">
              <a:rPr lang="en-US" smtClean="0"/>
              <a:pPr/>
              <a:t>3/9/2022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78641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621081-53EA-4545-A82E-F099CAD892AE}"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25880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B621081-53EA-4545-A82E-F099CAD892AE}"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356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621081-53EA-4545-A82E-F099CAD892AE}"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6377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621081-53EA-4545-A82E-F099CAD892AE}" type="datetimeFigureOut">
              <a:rPr lang="en-US" smtClean="0"/>
              <a:t>3/9/2022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52625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621081-53EA-4545-A82E-F099CAD892AE}"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58721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621081-53EA-4545-A82E-F099CAD892AE}" type="datetimeFigureOut">
              <a:rPr lang="en-US" smtClean="0"/>
              <a:t>3/9/2022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7834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621081-53EA-4545-A82E-F099CAD892AE}" type="datetimeFigureOut">
              <a:rPr lang="en-US" smtClean="0"/>
              <a:t>3/9/2022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2863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21081-53EA-4545-A82E-F099CAD892AE}" type="datetimeFigureOut">
              <a:rPr lang="en-US" smtClean="0"/>
              <a:t>3/9/2022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22804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93349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621081-53EA-4545-A82E-F099CAD892AE}" type="datetimeFigureOut">
              <a:rPr lang="en-US" smtClean="0"/>
              <a:t>3/9/2022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3946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A0E755-25FD-455B-A5F4-B0DE86D4B5E2}" type="datetime1">
              <a:rPr lang="en-US" smtClean="0"/>
              <a:pPr/>
              <a:t>3/9/2022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smtClean="0"/>
              <a:t>Add a footer</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0A5146F-7E80-4C81-B445-3940FBA44A78}" type="slidenum">
              <a:rPr lang="en-US" smtClean="0"/>
              <a:t>‹#›</a:t>
            </a:fld>
            <a:endParaRPr lang="en-US"/>
          </a:p>
        </p:txBody>
      </p:sp>
    </p:spTree>
    <p:extLst>
      <p:ext uri="{BB962C8B-B14F-4D97-AF65-F5344CB8AC3E}">
        <p14:creationId xmlns:p14="http://schemas.microsoft.com/office/powerpoint/2010/main" val="2572822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BF80CB-7701-4C16-B93C-53BE1CF1B931}"/>
              </a:ext>
            </a:extLst>
          </p:cNvPr>
          <p:cNvSpPr/>
          <p:nvPr/>
        </p:nvSpPr>
        <p:spPr>
          <a:xfrm>
            <a:off x="5599611" y="5197859"/>
            <a:ext cx="5651864" cy="1138773"/>
          </a:xfrm>
          <a:prstGeom prst="rect">
            <a:avLst/>
          </a:prstGeom>
          <a:noFill/>
        </p:spPr>
        <p:txBody>
          <a:bodyPr wrap="square" lIns="91440" tIns="45720" rIns="91440" bIns="45720">
            <a:spAutoFit/>
          </a:bodyPr>
          <a:lstStyle/>
          <a:p>
            <a:pPr algn="ct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PRESENTED BY:-</a:t>
            </a:r>
          </a:p>
          <a:p>
            <a:pPr algn="r"/>
            <a:r>
              <a:rPr lang="en-IN" sz="3400" b="1" i="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rPr>
              <a:t>TANUJ SWARNKAR</a:t>
            </a:r>
            <a:endParaRPr lang="en-IN" sz="3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dir="16200000" rotWithShape="0">
                  <a:prstClr val="black">
                    <a:alpha val="40000"/>
                  </a:prstClr>
                </a:outerShdw>
              </a:effectLst>
            </a:endParaRPr>
          </a:p>
        </p:txBody>
      </p:sp>
      <p:sp>
        <p:nvSpPr>
          <p:cNvPr id="14" name="Rectangle 13">
            <a:extLst>
              <a:ext uri="{FF2B5EF4-FFF2-40B4-BE49-F238E27FC236}">
                <a16:creationId xmlns:a16="http://schemas.microsoft.com/office/drawing/2014/main" id="{57EDB9BC-9BA0-41CA-A5B1-F9ED4D86BC37}"/>
              </a:ext>
            </a:extLst>
          </p:cNvPr>
          <p:cNvSpPr/>
          <p:nvPr/>
        </p:nvSpPr>
        <p:spPr>
          <a:xfrm>
            <a:off x="844732" y="2090056"/>
            <a:ext cx="10406743" cy="1446550"/>
          </a:xfrm>
          <a:prstGeom prst="rect">
            <a:avLst/>
          </a:prstGeom>
          <a:noFill/>
        </p:spPr>
        <p:txBody>
          <a:bodyPr wrap="square" lIns="91440" tIns="45720" rIns="91440" bIns="45720">
            <a:spAutoFit/>
          </a:bodyPr>
          <a:lstStyle/>
          <a:p>
            <a:pPr algn="ctr"/>
            <a:r>
              <a:rPr lang="en-US" sz="4400" b="1" i="1" dirty="0" smtClean="0">
                <a:ln w="9525">
                  <a:solidFill>
                    <a:schemeClr val="bg1"/>
                  </a:solidFill>
                  <a:prstDash val="solid"/>
                </a:ln>
                <a:effectLst>
                  <a:outerShdw blurRad="12700" dist="38100" dir="2700000" algn="tl" rotWithShape="0">
                    <a:schemeClr val="bg1">
                      <a:lumMod val="50000"/>
                    </a:schemeClr>
                  </a:outerShdw>
                </a:effectLst>
              </a:rPr>
              <a:t>PRESENTATION ON </a:t>
            </a:r>
            <a:r>
              <a:rPr lang="en-US" sz="44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t/>
            </a:r>
            <a:br>
              <a:rPr lang="en-US" sz="4400" b="1" i="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outerShdw blurRad="50800" dist="38100" algn="l" rotWithShape="0">
                    <a:prstClr val="black">
                      <a:alpha val="40000"/>
                    </a:prstClr>
                  </a:outerShdw>
                </a:effectLst>
              </a:rPr>
            </a:br>
            <a:r>
              <a:rPr lang="en-US" sz="4400" b="1" i="1" u="sng" dirty="0" smtClean="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sz="4400" b="1" i="1" u="sng" cap="none" spc="0" dirty="0">
              <a:ln w="12700" cmpd="sng">
                <a:solidFill>
                  <a:schemeClr val="accent4"/>
                </a:solidFill>
                <a:prstDash val="solid"/>
              </a:ln>
              <a:solidFill>
                <a:schemeClr val="accent4">
                  <a:lumMod val="75000"/>
                </a:schemeClr>
              </a:soli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00F5-247F-4C26-B0F6-59E891A383BB}"/>
              </a:ext>
            </a:extLst>
          </p:cNvPr>
          <p:cNvSpPr>
            <a:spLocks noGrp="1"/>
          </p:cNvSpPr>
          <p:nvPr>
            <p:ph type="title"/>
          </p:nvPr>
        </p:nvSpPr>
        <p:spPr/>
        <p:txBody>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1563" y="2603500"/>
            <a:ext cx="5066623" cy="3416300"/>
          </a:xfrm>
        </p:spPr>
      </p:pic>
      <p:pic>
        <p:nvPicPr>
          <p:cNvPr id="9" name="Content Placeholder 8"/>
          <p:cNvPicPr>
            <a:picLocks noGrp="1" noChangeAspect="1"/>
          </p:cNvPicPr>
          <p:nvPr>
            <p:ph sz="half" idx="2"/>
          </p:nvPr>
        </p:nvPicPr>
        <p:blipFill>
          <a:blip r:embed="rId3"/>
          <a:stretch>
            <a:fillRect/>
          </a:stretch>
        </p:blipFill>
        <p:spPr>
          <a:xfrm>
            <a:off x="5936190" y="2603500"/>
            <a:ext cx="5369458" cy="3416300"/>
          </a:xfrm>
          <a:prstGeom prst="rect">
            <a:avLst/>
          </a:prstGeom>
        </p:spPr>
      </p:pic>
    </p:spTree>
    <p:extLst>
      <p:ext uri="{BB962C8B-B14F-4D97-AF65-F5344CB8AC3E}">
        <p14:creationId xmlns:p14="http://schemas.microsoft.com/office/powerpoint/2010/main" val="388419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200B-96AB-4974-B725-80660D554AC6}"/>
              </a:ext>
            </a:extLst>
          </p:cNvPr>
          <p:cNvSpPr>
            <a:spLocks noGrp="1"/>
          </p:cNvSpPr>
          <p:nvPr>
            <p:ph type="title"/>
          </p:nvPr>
        </p:nvSpPr>
        <p:spPr>
          <a:xfrm>
            <a:off x="1070626" y="835061"/>
            <a:ext cx="8761413" cy="706964"/>
          </a:xfrm>
        </p:spPr>
        <p:txBody>
          <a:bodyPr>
            <a:normAutofit/>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Content Placeholder 4">
            <a:extLst>
              <a:ext uri="{FF2B5EF4-FFF2-40B4-BE49-F238E27FC236}">
                <a16:creationId xmlns:a16="http://schemas.microsoft.com/office/drawing/2014/main" id="{971AD2E2-CE38-4A72-A8C1-6DD934F009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472" y="3085513"/>
            <a:ext cx="4381943" cy="2410334"/>
          </a:xfrm>
          <a:prstGeom prst="rect">
            <a:avLst/>
          </a:prstGeom>
          <a:noFill/>
          <a:ln>
            <a:noFill/>
          </a:ln>
        </p:spPr>
      </p:pic>
      <p:pic>
        <p:nvPicPr>
          <p:cNvPr id="6" name="Picture 5">
            <a:extLst>
              <a:ext uri="{FF2B5EF4-FFF2-40B4-BE49-F238E27FC236}">
                <a16:creationId xmlns:a16="http://schemas.microsoft.com/office/drawing/2014/main" id="{3AB685A9-B8B8-417C-96AA-76765E6616C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3966" y="3022459"/>
            <a:ext cx="4356281" cy="2400300"/>
          </a:xfrm>
          <a:prstGeom prst="rect">
            <a:avLst/>
          </a:prstGeom>
          <a:noFill/>
          <a:ln>
            <a:noFill/>
          </a:ln>
        </p:spPr>
      </p:pic>
      <p:sp>
        <p:nvSpPr>
          <p:cNvPr id="8" name="TextBox 7">
            <a:extLst>
              <a:ext uri="{FF2B5EF4-FFF2-40B4-BE49-F238E27FC236}">
                <a16:creationId xmlns:a16="http://schemas.microsoft.com/office/drawing/2014/main" id="{08F2E64A-7756-47C5-BBBF-4D84825BB278}"/>
              </a:ext>
            </a:extLst>
          </p:cNvPr>
          <p:cNvSpPr txBox="1"/>
          <p:nvPr/>
        </p:nvSpPr>
        <p:spPr>
          <a:xfrm>
            <a:off x="1033032" y="2020145"/>
            <a:ext cx="8194766" cy="923330"/>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rPr>
              <a:t>As we know that some of the review are too lengthy, so </a:t>
            </a:r>
            <a:r>
              <a:rPr lang="en-IN" sz="1800" dirty="0" err="1">
                <a:solidFill>
                  <a:srgbClr val="000000"/>
                </a:solidFill>
                <a:effectLst/>
                <a:latin typeface="Century" panose="02040604050505020304" pitchFamily="18" charset="0"/>
                <a:ea typeface="Calibri" panose="020F0502020204030204" pitchFamily="34" charset="0"/>
              </a:rPr>
              <a:t>i</a:t>
            </a:r>
            <a:r>
              <a:rPr lang="en-IN" sz="1800" dirty="0">
                <a:solidFill>
                  <a:srgbClr val="000000"/>
                </a:solidFill>
                <a:effectLst/>
                <a:latin typeface="Century" panose="02040604050505020304" pitchFamily="18" charset="0"/>
                <a:ea typeface="Calibri" panose="020F0502020204030204" pitchFamily="34" charset="0"/>
              </a:rPr>
              <a:t> have to treat them as outliers and remove them using </a:t>
            </a:r>
            <a:r>
              <a:rPr lang="en-IN" sz="1800" dirty="0" err="1">
                <a:solidFill>
                  <a:srgbClr val="000000"/>
                </a:solidFill>
                <a:effectLst/>
                <a:latin typeface="Century" panose="02040604050505020304" pitchFamily="18" charset="0"/>
                <a:ea typeface="Calibri" panose="020F0502020204030204" pitchFamily="34" charset="0"/>
              </a:rPr>
              <a:t>z_score</a:t>
            </a:r>
            <a:r>
              <a:rPr lang="en-IN" sz="1800" dirty="0">
                <a:solidFill>
                  <a:srgbClr val="000000"/>
                </a:solidFill>
                <a:effectLst/>
                <a:latin typeface="Century" panose="02040604050505020304" pitchFamily="18" charset="0"/>
                <a:ea typeface="Calibri" panose="020F0502020204030204" pitchFamily="34" charset="0"/>
              </a:rPr>
              <a:t> method.</a:t>
            </a:r>
            <a:r>
              <a:rPr lang="en-IN" dirty="0">
                <a:effectLst/>
                <a:latin typeface="Century" panose="02040604050505020304" pitchFamily="18" charset="0"/>
              </a:rPr>
              <a:t> After removing the outliers the word count and character count looks as below. </a:t>
            </a:r>
            <a:endParaRPr lang="en-IN" dirty="0">
              <a:latin typeface="Century" panose="02040604050505020304" pitchFamily="18" charset="0"/>
            </a:endParaRPr>
          </a:p>
        </p:txBody>
      </p:sp>
      <p:sp>
        <p:nvSpPr>
          <p:cNvPr id="10" name="TextBox 9">
            <a:extLst>
              <a:ext uri="{FF2B5EF4-FFF2-40B4-BE49-F238E27FC236}">
                <a16:creationId xmlns:a16="http://schemas.microsoft.com/office/drawing/2014/main" id="{FE65479F-789A-4580-947A-34283D66E26C}"/>
              </a:ext>
            </a:extLst>
          </p:cNvPr>
          <p:cNvSpPr txBox="1"/>
          <p:nvPr/>
        </p:nvSpPr>
        <p:spPr>
          <a:xfrm>
            <a:off x="748472" y="5637885"/>
            <a:ext cx="9405722" cy="9571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After plotting histograms for word counts and character counts and after removing outliers we can see we are left out with good range of number of words and characters.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18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E3D8-2945-447C-9A1E-10F56C7FE39A}"/>
              </a:ext>
            </a:extLst>
          </p:cNvPr>
          <p:cNvSpPr>
            <a:spLocks noGrp="1"/>
          </p:cNvSpPr>
          <p:nvPr>
            <p:ph type="title"/>
          </p:nvPr>
        </p:nvSpPr>
        <p:spPr>
          <a:xfrm>
            <a:off x="840081" y="882228"/>
            <a:ext cx="8761413" cy="706964"/>
          </a:xfrm>
        </p:spPr>
        <p:txBody>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TextBox 6">
            <a:extLst>
              <a:ext uri="{FF2B5EF4-FFF2-40B4-BE49-F238E27FC236}">
                <a16:creationId xmlns:a16="http://schemas.microsoft.com/office/drawing/2014/main" id="{0F8B42CD-7602-4AF1-A945-30D220485D18}"/>
              </a:ext>
            </a:extLst>
          </p:cNvPr>
          <p:cNvSpPr txBox="1"/>
          <p:nvPr/>
        </p:nvSpPr>
        <p:spPr>
          <a:xfrm>
            <a:off x="548640" y="5804763"/>
            <a:ext cx="8621484" cy="108029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By seeing the above plot we can see </a:t>
            </a:r>
            <a:r>
              <a:rPr lang="en-IN" sz="2000" dirty="0" smtClean="0">
                <a:solidFill>
                  <a:srgbClr val="000000"/>
                </a:solidFill>
                <a:effectLst/>
                <a:latin typeface="Century" panose="02040604050505020304" pitchFamily="18" charset="0"/>
                <a:ea typeface="Calibri" panose="020F0502020204030204" pitchFamily="34" charset="0"/>
                <a:cs typeface="Calibri" panose="020F0502020204030204" pitchFamily="34" charset="0"/>
              </a:rPr>
              <a:t>that is, the, </a:t>
            </a:r>
            <a:r>
              <a:rPr lang="en-IN" sz="20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quality......are occurring frequently.</a:t>
            </a:r>
            <a:r>
              <a:rPr lang="en-IN" sz="2000" dirty="0">
                <a:effectLst/>
                <a:latin typeface="Century" panose="02040604050505020304" pitchFamily="18" charset="0"/>
                <a:ea typeface="Calibri" panose="020F0502020204030204" pitchFamily="34" charset="0"/>
                <a:cs typeface="Times New Roman" panose="02020603050405020304" pitchFamily="18" charset="0"/>
              </a:rPr>
              <a:t> And the second plot shows rarely occuring words. </a:t>
            </a:r>
          </a:p>
        </p:txBody>
      </p:sp>
      <p:pic>
        <p:nvPicPr>
          <p:cNvPr id="3" name="Picture 2"/>
          <p:cNvPicPr>
            <a:picLocks noChangeAspect="1"/>
          </p:cNvPicPr>
          <p:nvPr/>
        </p:nvPicPr>
        <p:blipFill>
          <a:blip r:embed="rId2"/>
          <a:stretch>
            <a:fillRect/>
          </a:stretch>
        </p:blipFill>
        <p:spPr>
          <a:xfrm>
            <a:off x="548640" y="2653664"/>
            <a:ext cx="5681821" cy="2711903"/>
          </a:xfrm>
          <a:prstGeom prst="rect">
            <a:avLst/>
          </a:prstGeom>
        </p:spPr>
      </p:pic>
      <p:pic>
        <p:nvPicPr>
          <p:cNvPr id="8" name="Picture 7"/>
          <p:cNvPicPr>
            <a:picLocks noChangeAspect="1"/>
          </p:cNvPicPr>
          <p:nvPr/>
        </p:nvPicPr>
        <p:blipFill>
          <a:blip r:embed="rId3"/>
          <a:stretch>
            <a:fillRect/>
          </a:stretch>
        </p:blipFill>
        <p:spPr>
          <a:xfrm>
            <a:off x="6649415" y="2653663"/>
            <a:ext cx="5279149" cy="2711903"/>
          </a:xfrm>
          <a:prstGeom prst="rect">
            <a:avLst/>
          </a:prstGeom>
        </p:spPr>
      </p:pic>
    </p:spTree>
    <p:extLst>
      <p:ext uri="{BB962C8B-B14F-4D97-AF65-F5344CB8AC3E}">
        <p14:creationId xmlns:p14="http://schemas.microsoft.com/office/powerpoint/2010/main" val="10356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5F0C-564B-412B-8290-08FAED363E57}"/>
              </a:ext>
            </a:extLst>
          </p:cNvPr>
          <p:cNvSpPr>
            <a:spLocks noGrp="1"/>
          </p:cNvSpPr>
          <p:nvPr>
            <p:ph type="title"/>
          </p:nvPr>
        </p:nvSpPr>
        <p:spPr>
          <a:xfrm>
            <a:off x="753291" y="963127"/>
            <a:ext cx="9652000" cy="507274"/>
          </a:xfrm>
        </p:spPr>
        <p:txBody>
          <a:bodyPr>
            <a:noAutofit/>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TextBox 9">
            <a:extLst>
              <a:ext uri="{FF2B5EF4-FFF2-40B4-BE49-F238E27FC236}">
                <a16:creationId xmlns:a16="http://schemas.microsoft.com/office/drawing/2014/main" id="{8212EE14-22FB-477D-8C1B-3C3F0CA7C8D3}"/>
              </a:ext>
            </a:extLst>
          </p:cNvPr>
          <p:cNvSpPr txBox="1"/>
          <p:nvPr/>
        </p:nvSpPr>
        <p:spPr>
          <a:xfrm>
            <a:off x="0" y="5874465"/>
            <a:ext cx="10502537" cy="105971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plots we can clearly see the words which are indication of Reviewer's opinion on products.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Here most frequent words used for each Rating is displayed in the word cloud.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1D88313-C0BE-437D-B9DC-FB87D4118A29}"/>
              </a:ext>
            </a:extLst>
          </p:cNvPr>
          <p:cNvSpPr txBox="1"/>
          <p:nvPr/>
        </p:nvSpPr>
        <p:spPr>
          <a:xfrm>
            <a:off x="829233" y="5281428"/>
            <a:ext cx="1112803" cy="383808"/>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2B7069A2-5D4F-48DE-A5A0-B7CAE1B0C5B9}"/>
              </a:ext>
            </a:extLst>
          </p:cNvPr>
          <p:cNvSpPr txBox="1"/>
          <p:nvPr/>
        </p:nvSpPr>
        <p:spPr>
          <a:xfrm>
            <a:off x="3633081" y="5295233"/>
            <a:ext cx="1451610"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56BFBF1-B44B-4800-9BEC-32DA9DEB1A52}"/>
              </a:ext>
            </a:extLst>
          </p:cNvPr>
          <p:cNvSpPr txBox="1"/>
          <p:nvPr/>
        </p:nvSpPr>
        <p:spPr>
          <a:xfrm>
            <a:off x="6421940" y="5285556"/>
            <a:ext cx="1289017"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106D6F2E-996D-4FE8-9800-8EAC25369FD7}"/>
              </a:ext>
            </a:extLst>
          </p:cNvPr>
          <p:cNvSpPr txBox="1"/>
          <p:nvPr/>
        </p:nvSpPr>
        <p:spPr>
          <a:xfrm>
            <a:off x="9152709" y="5311774"/>
            <a:ext cx="1349828" cy="375552"/>
          </a:xfrm>
          <a:prstGeom prst="rect">
            <a:avLst/>
          </a:prstGeom>
          <a:noFill/>
          <a:ln>
            <a:solidFill>
              <a:schemeClr val="bg2"/>
            </a:solidFill>
          </a:ln>
        </p:spPr>
        <p:txBody>
          <a:bodyPr wrap="square">
            <a:spAutoFit/>
          </a:bodyPr>
          <a:lstStyle/>
          <a:p>
            <a:pPr>
              <a:lnSpc>
                <a:spcPct val="107000"/>
              </a:lnSpc>
              <a:spcAft>
                <a:spcPts val="800"/>
              </a:spcAft>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84513" y="3380032"/>
            <a:ext cx="2402244" cy="1711779"/>
          </a:xfrm>
          <a:prstGeom prst="rect">
            <a:avLst/>
          </a:prstGeom>
        </p:spPr>
      </p:pic>
      <p:pic>
        <p:nvPicPr>
          <p:cNvPr id="11" name="Picture 10"/>
          <p:cNvPicPr>
            <a:picLocks noChangeAspect="1"/>
          </p:cNvPicPr>
          <p:nvPr/>
        </p:nvPicPr>
        <p:blipFill>
          <a:blip r:embed="rId3"/>
          <a:stretch>
            <a:fillRect/>
          </a:stretch>
        </p:blipFill>
        <p:spPr>
          <a:xfrm>
            <a:off x="2927285" y="3377276"/>
            <a:ext cx="2376235" cy="1715367"/>
          </a:xfrm>
          <a:prstGeom prst="rect">
            <a:avLst/>
          </a:prstGeom>
        </p:spPr>
      </p:pic>
      <p:pic>
        <p:nvPicPr>
          <p:cNvPr id="13" name="Picture 12"/>
          <p:cNvPicPr>
            <a:picLocks noChangeAspect="1"/>
          </p:cNvPicPr>
          <p:nvPr/>
        </p:nvPicPr>
        <p:blipFill>
          <a:blip r:embed="rId4"/>
          <a:stretch>
            <a:fillRect/>
          </a:stretch>
        </p:blipFill>
        <p:spPr>
          <a:xfrm>
            <a:off x="5644048" y="3377276"/>
            <a:ext cx="2390944" cy="1714535"/>
          </a:xfrm>
          <a:prstGeom prst="rect">
            <a:avLst/>
          </a:prstGeom>
        </p:spPr>
      </p:pic>
      <p:pic>
        <p:nvPicPr>
          <p:cNvPr id="15" name="Picture 14"/>
          <p:cNvPicPr>
            <a:picLocks noChangeAspect="1"/>
          </p:cNvPicPr>
          <p:nvPr/>
        </p:nvPicPr>
        <p:blipFill>
          <a:blip r:embed="rId5"/>
          <a:stretch>
            <a:fillRect/>
          </a:stretch>
        </p:blipFill>
        <p:spPr>
          <a:xfrm>
            <a:off x="8375521" y="3377276"/>
            <a:ext cx="2388274" cy="1717817"/>
          </a:xfrm>
          <a:prstGeom prst="rect">
            <a:avLst/>
          </a:prstGeom>
        </p:spPr>
      </p:pic>
    </p:spTree>
    <p:extLst>
      <p:ext uri="{BB962C8B-B14F-4D97-AF65-F5344CB8AC3E}">
        <p14:creationId xmlns:p14="http://schemas.microsoft.com/office/powerpoint/2010/main" val="258628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870-CBCE-4436-BAAF-904D0252AD32}"/>
              </a:ext>
            </a:extLst>
          </p:cNvPr>
          <p:cNvSpPr>
            <a:spLocks noGrp="1"/>
          </p:cNvSpPr>
          <p:nvPr>
            <p:ph type="title"/>
          </p:nvPr>
        </p:nvSpPr>
        <p:spPr/>
        <p:txBody>
          <a:bodyPr>
            <a:normAutofit/>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63FCFB32-3510-43D4-AAB2-71B362174262}"/>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multiclassification of ratings, we can do good amount of data exploration and derive some interesting features using the review text column available. </a:t>
            </a:r>
            <a:endParaRPr lang="en-IN" sz="22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marL="342900" lvl="0" indent="-342900">
              <a:lnSpc>
                <a:spcPct val="107000"/>
              </a:lnSpc>
              <a:buFont typeface="Wingdings" panose="05000000000000000000" pitchFamily="2" charset="2"/>
              <a:buChar char=""/>
            </a:pPr>
            <a:r>
              <a:rPr lang="en-IN" sz="22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marL="342900" lvl="0" indent="-342900">
              <a:lnSpc>
                <a:spcPct val="107000"/>
              </a:lnSpc>
              <a:buFont typeface="Wingdings" panose="05000000000000000000" pitchFamily="2" charset="2"/>
              <a:buChar char=""/>
            </a:pPr>
            <a:r>
              <a:rPr lang="en-US" sz="2200" dirty="0">
                <a:latin typeface="Century" panose="02040604050505020304" pitchFamily="18" charset="0"/>
              </a:rPr>
              <a:t>Balanced the data using SMOTE mechanism.</a:t>
            </a:r>
          </a:p>
          <a:p>
            <a:pPr marL="342900" lvl="0" indent="-342900">
              <a:lnSpc>
                <a:spcPct val="107000"/>
              </a:lnSpc>
              <a:buFont typeface="Wingdings" panose="05000000000000000000" pitchFamily="2" charset="2"/>
              <a:buChar char=""/>
            </a:pPr>
            <a:endParaRPr lang="en-IN" sz="22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534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A39-8709-4BCB-8A1D-52A338FF6ED8}"/>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a:extLst>
              <a:ext uri="{FF2B5EF4-FFF2-40B4-BE49-F238E27FC236}">
                <a16:creationId xmlns:a16="http://schemas.microsoft.com/office/drawing/2014/main" id="{716A6FBF-EB84-486F-B368-30675D45BE16}"/>
              </a:ext>
            </a:extLst>
          </p:cNvPr>
          <p:cNvSpPr>
            <a:spLocks noGrp="1"/>
          </p:cNvSpPr>
          <p:nvPr>
            <p:ph idx="1"/>
          </p:nvPr>
        </p:nvSpPr>
        <p:spPr>
          <a:xfrm>
            <a:off x="1154954" y="2603499"/>
            <a:ext cx="9648029" cy="3810363"/>
          </a:xfrm>
        </p:spPr>
        <p:style>
          <a:lnRef idx="2">
            <a:schemeClr val="accent2"/>
          </a:lnRef>
          <a:fillRef idx="1">
            <a:schemeClr val="lt1"/>
          </a:fillRef>
          <a:effectRef idx="0">
            <a:schemeClr val="accent2"/>
          </a:effectRef>
          <a:fontRef idx="minor">
            <a:schemeClr val="dk1"/>
          </a:fontRef>
        </p:style>
        <p:txBody>
          <a:bodyPr>
            <a:normAutofit fontScale="62500" lnSpcReduction="20000"/>
          </a:bodyPr>
          <a:lstStyle/>
          <a:p>
            <a:pPr>
              <a:lnSpc>
                <a:spcPct val="107000"/>
              </a:lnSpc>
              <a:spcAft>
                <a:spcPts val="8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In this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nlp</a:t>
            </a:r>
            <a:r>
              <a:rPr lang="en-IN" sz="2800" dirty="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multiclassifiers</a:t>
            </a:r>
            <a:r>
              <a:rPr lang="en-IN" sz="2800" dirty="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vectorizer and separated our feature and labels then build the model using One Vs Rest Classifier.  Among all the algorithms which I have used for this purpose I have chosen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marL="342900" lvl="0" indent="-342900">
              <a:lnSpc>
                <a:spcPct val="107000"/>
              </a:lnSpc>
              <a:spcBef>
                <a:spcPts val="300"/>
              </a:spcBef>
              <a:spcAft>
                <a:spcPts val="300"/>
              </a:spcAft>
              <a:buFont typeface="Wingdings" panose="05000000000000000000" pitchFamily="2" charset="2"/>
              <a:buChar char=""/>
            </a:pPr>
            <a:r>
              <a:rPr lang="en-IN" sz="2800" dirty="0" err="1">
                <a:effectLst/>
                <a:latin typeface="Century" panose="02040604050505020304" pitchFamily="18" charset="0"/>
                <a:ea typeface="Calibri" panose="020F0502020204030204" pitchFamily="34" charset="0"/>
                <a:cs typeface="Times New Roman" panose="02020603050405020304" pitchFamily="18" charset="0"/>
              </a:rPr>
              <a:t>LinearSVC</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DecisionTreeClassifier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spcAft>
                <a:spcPts val="300"/>
              </a:spcAft>
              <a:buFont typeface="Wingdings" panose="05000000000000000000" pitchFamily="2" charset="2"/>
              <a:buChar char=""/>
            </a:pPr>
            <a:r>
              <a:rPr lang="en-IN" sz="2800" dirty="0">
                <a:latin typeface="Century" panose="02040604050505020304" pitchFamily="18" charset="0"/>
                <a:ea typeface="Calibri" panose="020F0502020204030204" pitchFamily="34" charset="0"/>
                <a:cs typeface="Times New Roman" panose="02020603050405020304" pitchFamily="18" charset="0"/>
              </a:rPr>
              <a:t>RandomForest</a:t>
            </a:r>
            <a:r>
              <a:rPr lang="en-IN" sz="2800" dirty="0">
                <a:effectLst/>
                <a:latin typeface="Century" panose="02040604050505020304" pitchFamily="18" charset="0"/>
                <a:ea typeface="Calibri" panose="020F0502020204030204" pitchFamily="34" charset="0"/>
                <a:cs typeface="Times New Roman" panose="02020603050405020304" pitchFamily="18" charset="0"/>
              </a:rPr>
              <a:t>Classifier</a:t>
            </a:r>
          </a:p>
          <a:p>
            <a:pPr marL="342900" lvl="0" indent="-342900">
              <a:lnSpc>
                <a:spcPct val="107000"/>
              </a:lnSpc>
              <a:spcBef>
                <a:spcPts val="300"/>
              </a:spcBef>
              <a:spcAft>
                <a:spcPts val="300"/>
              </a:spcAft>
              <a:buFont typeface="Wingdings" panose="05000000000000000000" pitchFamily="2" charset="2"/>
              <a:buChar char=""/>
            </a:pPr>
            <a:r>
              <a:rPr lang="en-IN" sz="2800" dirty="0" err="1"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smtClean="0">
                <a:effectLst/>
                <a:latin typeface="Century" panose="02040604050505020304" pitchFamily="18" charset="0"/>
                <a:ea typeface="Calibri" panose="020F0502020204030204" pitchFamily="34" charset="0"/>
                <a:cs typeface="Times New Roman" panose="02020603050405020304" pitchFamily="18" charset="0"/>
              </a:rPr>
              <a:t> </a:t>
            </a:r>
            <a:endParaRPr lang="en-IN" sz="28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800" dirty="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sz="2800" dirty="0" err="1">
                <a:effectLst/>
                <a:latin typeface="Century" panose="02040604050505020304" pitchFamily="18" charset="0"/>
                <a:ea typeface="Calibri" panose="020F0502020204030204" pitchFamily="34" charset="0"/>
                <a:cs typeface="Times New Roman" panose="02020603050405020304" pitchFamily="18" charset="0"/>
              </a:rPr>
              <a:t>SGDClassifier</a:t>
            </a:r>
            <a:r>
              <a:rPr lang="en-IN" sz="2800" dirty="0">
                <a:effectLst/>
                <a:latin typeface="Century" panose="02040604050505020304" pitchFamily="18" charset="0"/>
                <a:ea typeface="Calibri" panose="020F0502020204030204" pitchFamily="34" charset="0"/>
                <a:cs typeface="Times New Roman" panose="02020603050405020304" pitchFamily="18" charset="0"/>
              </a:rPr>
              <a:t> was giving me good performance.</a:t>
            </a:r>
          </a:p>
          <a:p>
            <a:endParaRPr lang="en-IN" dirty="0"/>
          </a:p>
        </p:txBody>
      </p:sp>
    </p:spTree>
    <p:extLst>
      <p:ext uri="{BB962C8B-B14F-4D97-AF65-F5344CB8AC3E}">
        <p14:creationId xmlns:p14="http://schemas.microsoft.com/office/powerpoint/2010/main" val="249753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10BD45-ED47-4AFA-9172-D91E5F06D4B7}"/>
              </a:ext>
            </a:extLst>
          </p:cNvPr>
          <p:cNvSpPr txBox="1"/>
          <p:nvPr/>
        </p:nvSpPr>
        <p:spPr>
          <a:xfrm>
            <a:off x="748937" y="644435"/>
            <a:ext cx="9213668" cy="127778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used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5 </a:t>
            </a:r>
            <a:r>
              <a:rPr lang="en-IN" sz="1800" dirty="0">
                <a:effectLst/>
                <a:latin typeface="Century" panose="02040604050505020304" pitchFamily="18" charset="0"/>
                <a:ea typeface="Calibri" panose="020F0502020204030204" pitchFamily="34" charset="0"/>
                <a:cs typeface="Times New Roman" panose="02020603050405020304" pitchFamily="18" charset="0"/>
              </a:rPr>
              <a:t>classification algorithms. First, I have created </a:t>
            </a:r>
            <a:r>
              <a:rPr lang="en-IN" sz="1800" dirty="0" smtClean="0">
                <a:effectLst/>
                <a:latin typeface="Century" panose="02040604050505020304" pitchFamily="18" charset="0"/>
                <a:ea typeface="Calibri" panose="020F0502020204030204" pitchFamily="34" charset="0"/>
                <a:cs typeface="Times New Roman" panose="02020603050405020304" pitchFamily="18" charset="0"/>
              </a:rPr>
              <a:t>5 </a:t>
            </a:r>
            <a:r>
              <a:rPr lang="en-IN" sz="1800" dirty="0">
                <a:effectLst/>
                <a:latin typeface="Century" panose="02040604050505020304" pitchFamily="18" charset="0"/>
                <a:ea typeface="Calibri" panose="020F0502020204030204" pitchFamily="34" charset="0"/>
                <a:cs typeface="Times New Roman" panose="02020603050405020304" pitchFamily="18" charset="0"/>
              </a:rPr>
              <a:t>different classification algorithms and are appended in the variable models. Followed by TFIDF vectorization and data balancing. Then, ran a for loop which contained the accuracy of the models along with different evaluation metrics.</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88918" y="2346551"/>
            <a:ext cx="8273687" cy="4199145"/>
          </a:xfrm>
          <a:prstGeom prst="rect">
            <a:avLst/>
          </a:prstGeom>
        </p:spPr>
      </p:pic>
    </p:spTree>
    <p:extLst>
      <p:ext uri="{BB962C8B-B14F-4D97-AF65-F5344CB8AC3E}">
        <p14:creationId xmlns:p14="http://schemas.microsoft.com/office/powerpoint/2010/main" val="120042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2246" y="2767964"/>
            <a:ext cx="4694447" cy="3071133"/>
          </a:xfrm>
          <a:prstGeom prst="rect">
            <a:avLst/>
          </a:prstGeom>
        </p:spPr>
      </p:pic>
      <p:pic>
        <p:nvPicPr>
          <p:cNvPr id="7" name="Picture 6"/>
          <p:cNvPicPr>
            <a:picLocks noChangeAspect="1"/>
          </p:cNvPicPr>
          <p:nvPr/>
        </p:nvPicPr>
        <p:blipFill>
          <a:blip r:embed="rId3"/>
          <a:stretch>
            <a:fillRect/>
          </a:stretch>
        </p:blipFill>
        <p:spPr>
          <a:xfrm>
            <a:off x="6778398" y="2767964"/>
            <a:ext cx="4905375" cy="3286125"/>
          </a:xfrm>
          <a:prstGeom prst="rect">
            <a:avLst/>
          </a:prstGeom>
        </p:spPr>
      </p:pic>
    </p:spTree>
    <p:extLst>
      <p:ext uri="{BB962C8B-B14F-4D97-AF65-F5344CB8AC3E}">
        <p14:creationId xmlns:p14="http://schemas.microsoft.com/office/powerpoint/2010/main" val="118926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9102" y="2505359"/>
            <a:ext cx="3971890" cy="3385989"/>
          </a:xfrm>
          <a:prstGeom prst="rect">
            <a:avLst/>
          </a:prstGeom>
        </p:spPr>
      </p:pic>
      <p:pic>
        <p:nvPicPr>
          <p:cNvPr id="7" name="Picture 6"/>
          <p:cNvPicPr>
            <a:picLocks noChangeAspect="1"/>
          </p:cNvPicPr>
          <p:nvPr/>
        </p:nvPicPr>
        <p:blipFill>
          <a:blip r:embed="rId3"/>
          <a:stretch>
            <a:fillRect/>
          </a:stretch>
        </p:blipFill>
        <p:spPr>
          <a:xfrm>
            <a:off x="4280991" y="2526844"/>
            <a:ext cx="3834984" cy="3364503"/>
          </a:xfrm>
          <a:prstGeom prst="rect">
            <a:avLst/>
          </a:prstGeom>
        </p:spPr>
      </p:pic>
      <p:pic>
        <p:nvPicPr>
          <p:cNvPr id="8" name="Picture 7"/>
          <p:cNvPicPr>
            <a:picLocks noChangeAspect="1"/>
          </p:cNvPicPr>
          <p:nvPr/>
        </p:nvPicPr>
        <p:blipFill>
          <a:blip r:embed="rId4"/>
          <a:stretch>
            <a:fillRect/>
          </a:stretch>
        </p:blipFill>
        <p:spPr>
          <a:xfrm>
            <a:off x="8104782" y="2526845"/>
            <a:ext cx="3983083" cy="3364502"/>
          </a:xfrm>
          <a:prstGeom prst="rect">
            <a:avLst/>
          </a:prstGeom>
        </p:spPr>
      </p:pic>
    </p:spTree>
    <p:extLst>
      <p:ext uri="{BB962C8B-B14F-4D97-AF65-F5344CB8AC3E}">
        <p14:creationId xmlns:p14="http://schemas.microsoft.com/office/powerpoint/2010/main" val="64557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22F1820-1FF0-4740-8944-66580FFDE9E6}"/>
              </a:ext>
            </a:extLst>
          </p:cNvPr>
          <p:cNvSpPr txBox="1"/>
          <p:nvPr/>
        </p:nvSpPr>
        <p:spPr>
          <a:xfrm>
            <a:off x="1423851" y="2490652"/>
            <a:ext cx="9522823" cy="1200329"/>
          </a:xfrm>
          <a:prstGeom prst="rect">
            <a:avLst/>
          </a:prstGeom>
          <a:noFill/>
          <a:ln>
            <a:noFill/>
          </a:ln>
        </p:spPr>
        <p:txBody>
          <a:bodyPr wrap="square">
            <a:spAutoFit/>
          </a:bodyPr>
          <a:lstStyle/>
          <a:p>
            <a:pPr algn="ctr"/>
            <a:r>
              <a:rPr lang="en-US" sz="7200" b="1" i="1" u="sng" dirty="0" smtClean="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Arial Black" panose="020B0A04020102020204" pitchFamily="34" charset="0"/>
              </a:rPr>
              <a:t>THANK YOU</a:t>
            </a:r>
            <a:endParaRPr lang="en-US" sz="7200" b="1" i="1" u="sng" dirty="0">
              <a:ln w="6600">
                <a:solidFill>
                  <a:schemeClr val="accent2"/>
                </a:solidFill>
                <a:prstDash val="solid"/>
              </a:ln>
              <a:solidFill>
                <a:srgbClr val="FFFFFF"/>
              </a:solidFill>
              <a:effectLst>
                <a:outerShdw blurRad="50800" dist="38100" dir="5400000" algn="t" rotWithShape="0">
                  <a:prstClr val="black">
                    <a:alpha val="40000"/>
                  </a:prstClr>
                </a:outerShdw>
                <a:reflection blurRad="6350" stA="50000" endA="300" endPos="50000" dist="60007" dir="5400000" sy="-100000" algn="bl" rotWithShape="0"/>
              </a:effectLst>
              <a:latin typeface="Arial Black" panose="020B0A04020102020204" pitchFamily="34" charset="0"/>
            </a:endParaRPr>
          </a:p>
        </p:txBody>
      </p:sp>
    </p:spTree>
    <p:extLst>
      <p:ext uri="{BB962C8B-B14F-4D97-AF65-F5344CB8AC3E}">
        <p14:creationId xmlns:p14="http://schemas.microsoft.com/office/powerpoint/2010/main" val="26517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5454-2022-4BBD-9C54-1005EA2C5B30}"/>
              </a:ext>
            </a:extLst>
          </p:cNvPr>
          <p:cNvSpPr>
            <a:spLocks noGrp="1"/>
          </p:cNvSpPr>
          <p:nvPr>
            <p:ph type="title"/>
          </p:nvPr>
        </p:nvSpPr>
        <p:spPr>
          <a:xfrm>
            <a:off x="933268" y="901336"/>
            <a:ext cx="8785497" cy="1114697"/>
          </a:xfrm>
        </p:spPr>
        <p:txBody>
          <a:bodyPr>
            <a:normAutofit fontScale="90000"/>
          </a:bodyPr>
          <a:lstStyle/>
          <a:p>
            <a:r>
              <a:rPr lang="en-US"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sz="4000" b="1" u="sng"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sz="4000" b="1" u="sng"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b="1" u="sng" dirty="0"/>
          </a:p>
        </p:txBody>
      </p:sp>
      <p:sp>
        <p:nvSpPr>
          <p:cNvPr id="3" name="Content Placeholder 2">
            <a:extLst>
              <a:ext uri="{FF2B5EF4-FFF2-40B4-BE49-F238E27FC236}">
                <a16:creationId xmlns:a16="http://schemas.microsoft.com/office/drawing/2014/main" id="{AD3852AC-3D3E-419B-925B-B4E00FF95299}"/>
              </a:ext>
            </a:extLst>
          </p:cNvPr>
          <p:cNvSpPr>
            <a:spLocks noGrp="1"/>
          </p:cNvSpPr>
          <p:nvPr>
            <p:ph idx="1"/>
          </p:nvPr>
        </p:nvSpPr>
        <p:spPr>
          <a:xfrm>
            <a:off x="933268" y="2538549"/>
            <a:ext cx="9004663" cy="4084320"/>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2800" dirty="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498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65EE-C7CC-4E0B-B35E-CDF83A30FAD7}"/>
              </a:ext>
            </a:extLst>
          </p:cNvPr>
          <p:cNvSpPr>
            <a:spLocks noGrp="1"/>
          </p:cNvSpPr>
          <p:nvPr>
            <p:ph type="title"/>
          </p:nvPr>
        </p:nvSpPr>
        <p:spPr/>
        <p:txBody>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r>
              <a:rPr lang="en-IN"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sp>
        <p:nvSpPr>
          <p:cNvPr id="3" name="Content Placeholder 2">
            <a:extLst>
              <a:ext uri="{FF2B5EF4-FFF2-40B4-BE49-F238E27FC236}">
                <a16:creationId xmlns:a16="http://schemas.microsoft.com/office/drawing/2014/main" id="{679AA3E7-E176-4E6F-A8C5-65F88A4644DC}"/>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ü"/>
            </a:pPr>
            <a:r>
              <a:rPr lang="en-US" sz="2400" dirty="0">
                <a:solidFill>
                  <a:schemeClr val="tx1"/>
                </a:solidFill>
                <a:latin typeface="Century" panose="02040604050505020304" pitchFamily="18" charset="0"/>
              </a:rPr>
              <a:t>In this particular presentation we will be looking on:</a:t>
            </a:r>
          </a:p>
          <a:p>
            <a:pPr lvl="1"/>
            <a:r>
              <a:rPr lang="en-US" dirty="0">
                <a:solidFill>
                  <a:schemeClr val="tx1"/>
                </a:solidFill>
                <a:latin typeface="Century" panose="02040604050505020304" pitchFamily="18" charset="0"/>
              </a:rPr>
              <a:t>How to analyze the dataset of </a:t>
            </a:r>
            <a:r>
              <a:rPr lang="en-US" sz="2400" dirty="0">
                <a:solidFill>
                  <a:schemeClr val="tx1"/>
                </a:solidFill>
                <a:latin typeface="Century" panose="02040604050505020304" pitchFamily="18" charset="0"/>
              </a:rPr>
              <a:t>Rating Prediction Project</a:t>
            </a:r>
            <a:r>
              <a:rPr lang="en-US" dirty="0">
                <a:solidFill>
                  <a:schemeClr val="tx1"/>
                </a:solidFill>
                <a:latin typeface="Century" panose="02040604050505020304" pitchFamily="18" charset="0"/>
              </a:rPr>
              <a:t>.</a:t>
            </a:r>
          </a:p>
          <a:p>
            <a:pPr lvl="1"/>
            <a:r>
              <a:rPr lang="en-US" dirty="0">
                <a:solidFill>
                  <a:schemeClr val="tx1"/>
                </a:solidFill>
                <a:latin typeface="Century" panose="02040604050505020304" pitchFamily="18" charset="0"/>
              </a:rPr>
              <a:t>What are the EDA steps in cleaning the dataset.</a:t>
            </a:r>
          </a:p>
          <a:p>
            <a:pPr lvl="1"/>
            <a:r>
              <a:rPr lang="en-US" dirty="0">
                <a:solidFill>
                  <a:schemeClr val="tx1"/>
                </a:solidFill>
                <a:latin typeface="Century" panose="02040604050505020304" pitchFamily="18" charset="0"/>
              </a:rPr>
              <a:t>Overall analysis on the problem.</a:t>
            </a:r>
          </a:p>
          <a:p>
            <a:pPr lvl="1"/>
            <a:r>
              <a:rPr lang="en-US" dirty="0">
                <a:solidFill>
                  <a:schemeClr val="tx1"/>
                </a:solidFill>
                <a:latin typeface="Century" panose="02040604050505020304" pitchFamily="18" charset="0"/>
              </a:rPr>
              <a:t>Model building from the cleaned dataset.</a:t>
            </a:r>
          </a:p>
          <a:p>
            <a:pPr lvl="1"/>
            <a:r>
              <a:rPr lang="en-US" dirty="0">
                <a:solidFill>
                  <a:schemeClr val="tx1"/>
                </a:solidFill>
                <a:latin typeface="Century" panose="02040604050505020304" pitchFamily="18" charset="0"/>
              </a:rPr>
              <a:t>Saving the best model.</a:t>
            </a:r>
          </a:p>
          <a:p>
            <a:pPr marL="0" indent="0">
              <a:buNone/>
            </a:pPr>
            <a:endParaRPr lang="en-IN" dirty="0"/>
          </a:p>
        </p:txBody>
      </p:sp>
    </p:spTree>
    <p:extLst>
      <p:ext uri="{BB962C8B-B14F-4D97-AF65-F5344CB8AC3E}">
        <p14:creationId xmlns:p14="http://schemas.microsoft.com/office/powerpoint/2010/main" val="333978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A08-F4F5-4145-9C02-6C08CCBADAF1}"/>
              </a:ext>
            </a:extLst>
          </p:cNvPr>
          <p:cNvSpPr>
            <a:spLocks noGrp="1"/>
          </p:cNvSpPr>
          <p:nvPr>
            <p:ph type="title"/>
          </p:nvPr>
        </p:nvSpPr>
        <p:spPr>
          <a:xfrm>
            <a:off x="1050451" y="947542"/>
            <a:ext cx="8761413" cy="706964"/>
          </a:xfrm>
        </p:spPr>
        <p:txBody>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54D839DB-143B-4168-8670-7AB12CCC0CAE}"/>
              </a:ext>
            </a:extLst>
          </p:cNvPr>
          <p:cNvSpPr>
            <a:spLocks noGrp="1"/>
          </p:cNvSpPr>
          <p:nvPr>
            <p:ph sz="half" idx="1"/>
          </p:nvPr>
        </p:nvSpPr>
        <p:spPr>
          <a:xfrm>
            <a:off x="1050451" y="2397036"/>
            <a:ext cx="10157480" cy="4112622"/>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sz="2800" i="0" dirty="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2800" dirty="0">
              <a:latin typeface="Century" panose="02040604050505020304" pitchFamily="18" charset="0"/>
            </a:endParaRPr>
          </a:p>
          <a:p>
            <a:endParaRPr lang="en-IN" dirty="0"/>
          </a:p>
        </p:txBody>
      </p:sp>
    </p:spTree>
    <p:extLst>
      <p:ext uri="{BB962C8B-B14F-4D97-AF65-F5344CB8AC3E}">
        <p14:creationId xmlns:p14="http://schemas.microsoft.com/office/powerpoint/2010/main" val="397030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4FD9-3F93-4BA3-B3B2-0A57EEAD9E0B}"/>
              </a:ext>
            </a:extLst>
          </p:cNvPr>
          <p:cNvSpPr>
            <a:spLocks noGrp="1"/>
          </p:cNvSpPr>
          <p:nvPr>
            <p:ph type="title"/>
          </p:nvPr>
        </p:nvSpPr>
        <p:spPr/>
        <p:txBody>
          <a:bodyPr>
            <a:normAutofit/>
          </a:bodyPr>
          <a:lstStyle/>
          <a:p>
            <a:r>
              <a:rPr lang="en-IN" sz="4000" b="1" u="sng"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A3D8CF9B-B036-41F7-8E53-588F923A1DFB}"/>
              </a:ext>
            </a:extLst>
          </p:cNvPr>
          <p:cNvSpPr>
            <a:spLocks noGrp="1"/>
          </p:cNvSpPr>
          <p:nvPr>
            <p:ph sz="half" idx="2"/>
          </p:nvPr>
        </p:nvSpPr>
        <p:spPr>
          <a:xfrm>
            <a:off x="609600" y="2595638"/>
            <a:ext cx="5242560" cy="3967065"/>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8" name="Content Placeholder 7">
            <a:extLst>
              <a:ext uri="{FF2B5EF4-FFF2-40B4-BE49-F238E27FC236}">
                <a16:creationId xmlns:a16="http://schemas.microsoft.com/office/drawing/2014/main" id="{41185A26-5298-4AB3-880D-ECF92F3B91A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05451" y="2626240"/>
            <a:ext cx="4277322" cy="3715268"/>
          </a:xfrm>
        </p:spPr>
      </p:pic>
    </p:spTree>
    <p:extLst>
      <p:ext uri="{BB962C8B-B14F-4D97-AF65-F5344CB8AC3E}">
        <p14:creationId xmlns:p14="http://schemas.microsoft.com/office/powerpoint/2010/main" val="40678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4361-D67C-4347-9981-BF51B3909AB3}"/>
              </a:ext>
            </a:extLst>
          </p:cNvPr>
          <p:cNvSpPr>
            <a:spLocks noGrp="1"/>
          </p:cNvSpPr>
          <p:nvPr>
            <p:ph type="title"/>
          </p:nvPr>
        </p:nvSpPr>
        <p:spPr/>
        <p:txBody>
          <a:bodyPr>
            <a:normAutofit/>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p>
        </p:txBody>
      </p:sp>
      <p:sp>
        <p:nvSpPr>
          <p:cNvPr id="3" name="Content Placeholder 2">
            <a:extLst>
              <a:ext uri="{FF2B5EF4-FFF2-40B4-BE49-F238E27FC236}">
                <a16:creationId xmlns:a16="http://schemas.microsoft.com/office/drawing/2014/main" id="{D0B7870D-7A2E-4938-9358-8C876A294A0E}"/>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sz="2000" b="0" i="0" dirty="0">
                <a:solidFill>
                  <a:srgbClr val="202124"/>
                </a:solidFill>
                <a:effectLst/>
                <a:latin typeface="Century" panose="02040604050505020304" pitchFamily="18" charset="0"/>
              </a:rPr>
              <a:t>Rating prediction is a </a:t>
            </a:r>
            <a:r>
              <a:rPr lang="en-US" sz="2000" b="1" i="0" dirty="0">
                <a:solidFill>
                  <a:srgbClr val="202124"/>
                </a:solidFill>
                <a:effectLst/>
                <a:latin typeface="Century" panose="02040604050505020304" pitchFamily="18" charset="0"/>
              </a:rPr>
              <a:t>well-known recommendation task aiming to predict a user's rating for those items which were not rated yet by her</a:t>
            </a:r>
            <a:r>
              <a:rPr lang="en-US" sz="2000" b="0" i="0" dirty="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sz="2000" dirty="0">
              <a:latin typeface="Century" panose="02040604050505020304" pitchFamily="18" charset="0"/>
            </a:endParaRPr>
          </a:p>
        </p:txBody>
      </p:sp>
    </p:spTree>
    <p:extLst>
      <p:ext uri="{BB962C8B-B14F-4D97-AF65-F5344CB8AC3E}">
        <p14:creationId xmlns:p14="http://schemas.microsoft.com/office/powerpoint/2010/main" val="215578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0C06-071B-4FB9-8CAB-1C1F3A165555}"/>
              </a:ext>
            </a:extLst>
          </p:cNvPr>
          <p:cNvSpPr>
            <a:spLocks noGrp="1"/>
          </p:cNvSpPr>
          <p:nvPr>
            <p:ph type="title"/>
          </p:nvPr>
        </p:nvSpPr>
        <p:spPr/>
        <p:txBody>
          <a:bodyPr>
            <a:noAutofit/>
          </a:bodyPr>
          <a:lstStyle/>
          <a:p>
            <a:r>
              <a:rPr lang="en-IN" sz="4000" b="1" u="sng"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Malignant Comment Classifier.</a:t>
            </a:r>
          </a:p>
        </p:txBody>
      </p:sp>
      <p:sp>
        <p:nvSpPr>
          <p:cNvPr id="3" name="Content Placeholder 2">
            <a:extLst>
              <a:ext uri="{FF2B5EF4-FFF2-40B4-BE49-F238E27FC236}">
                <a16:creationId xmlns:a16="http://schemas.microsoft.com/office/drawing/2014/main" id="{22448059-EB4A-4025-B19B-0A371E315D97}"/>
              </a:ext>
            </a:extLst>
          </p:cNvPr>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n-IN" sz="2000" dirty="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2000" dirty="0">
              <a:latin typeface="Century" panose="02040604050505020304" pitchFamily="18" charset="0"/>
            </a:endParaRPr>
          </a:p>
        </p:txBody>
      </p:sp>
    </p:spTree>
    <p:extLst>
      <p:ext uri="{BB962C8B-B14F-4D97-AF65-F5344CB8AC3E}">
        <p14:creationId xmlns:p14="http://schemas.microsoft.com/office/powerpoint/2010/main" val="234330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0" y="43243"/>
            <a:ext cx="9969618" cy="861774"/>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375786" y="716468"/>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3222616" y="1097468"/>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4413785" y="730727"/>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006820" y="108282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a16="http://schemas.microsoft.com/office/drawing/2014/main" id="{AF7EF058-49A7-48CF-8A68-51D390EF96B2}"/>
              </a:ext>
            </a:extLst>
          </p:cNvPr>
          <p:cNvSpPr/>
          <p:nvPr/>
        </p:nvSpPr>
        <p:spPr>
          <a:xfrm>
            <a:off x="3179953" y="5531932"/>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4342793" y="2820425"/>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162569" y="73072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006820" y="3231231"/>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8169660" y="2800157"/>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3222616" y="3231231"/>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8698FB53-B832-453A-9B2A-06BBE89FAB57}"/>
              </a:ext>
            </a:extLst>
          </p:cNvPr>
          <p:cNvSpPr/>
          <p:nvPr/>
        </p:nvSpPr>
        <p:spPr>
          <a:xfrm>
            <a:off x="1240655" y="4450408"/>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041198" y="2146102"/>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385349" y="285023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148804" y="5554674"/>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375786"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95249C89-B121-4BA7-AE38-C2127E8876B5}"/>
              </a:ext>
            </a:extLst>
          </p:cNvPr>
          <p:cNvSpPr/>
          <p:nvPr/>
        </p:nvSpPr>
        <p:spPr>
          <a:xfrm>
            <a:off x="4413785"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C2A17994-C821-4FEA-AC25-A0912A99B415}"/>
              </a:ext>
            </a:extLst>
          </p:cNvPr>
          <p:cNvSpPr/>
          <p:nvPr/>
        </p:nvSpPr>
        <p:spPr>
          <a:xfrm>
            <a:off x="8226183" y="5164670"/>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930-34CF-43D1-9ACB-49081D8AC37D}"/>
              </a:ext>
            </a:extLst>
          </p:cNvPr>
          <p:cNvSpPr>
            <a:spLocks noGrp="1"/>
          </p:cNvSpPr>
          <p:nvPr>
            <p:ph type="title"/>
          </p:nvPr>
        </p:nvSpPr>
        <p:spPr/>
        <p:txBody>
          <a:bodyPr>
            <a:normAutofit/>
          </a:bodyPr>
          <a:lstStyle/>
          <a:p>
            <a:r>
              <a:rPr lang="en-I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a:extLst>
              <a:ext uri="{FF2B5EF4-FFF2-40B4-BE49-F238E27FC236}">
                <a16:creationId xmlns:a16="http://schemas.microsoft.com/office/drawing/2014/main" id="{0DA235F6-AB62-48B7-8FA5-3EC83967F317}"/>
              </a:ext>
            </a:extLst>
          </p:cNvPr>
          <p:cNvSpPr>
            <a:spLocks noGrp="1"/>
          </p:cNvSpPr>
          <p:nvPr>
            <p:ph idx="1"/>
          </p:nvPr>
        </p:nvSpPr>
        <p:spPr>
          <a:xfrm>
            <a:off x="896983" y="2272936"/>
            <a:ext cx="9435737" cy="4585063"/>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distribution plot and </a:t>
            </a:r>
            <a:r>
              <a:rPr lang="en-IN" sz="2000" dirty="0" err="1">
                <a:effectLst/>
                <a:latin typeface="Century" panose="02040604050505020304" pitchFamily="18" charset="0"/>
                <a:ea typeface="Calibri" panose="020F0502020204030204" pitchFamily="34" charset="0"/>
                <a:cs typeface="Calibri" panose="020F0502020204030204" pitchFamily="34" charset="0"/>
              </a:rPr>
              <a:t>wordcloud</a:t>
            </a:r>
            <a:r>
              <a:rPr lang="en-IN" sz="2000" dirty="0">
                <a:effectLst/>
                <a:latin typeface="Century" panose="02040604050505020304" pitchFamily="18" charset="0"/>
                <a:ea typeface="Calibri" panose="020F0502020204030204" pitchFamily="34" charset="0"/>
                <a:cs typeface="Calibri" panose="020F0502020204030204" pitchFamily="34" charset="0"/>
              </a:rPr>
              <a:t> for each ratings.</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 After getting a cleaned data used TF-IDF vectorizer.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a:t>
            </a:r>
            <a:r>
              <a:rPr lang="en-IN" sz="2000" b="1" u="sng" dirty="0">
                <a:effectLst/>
                <a:latin typeface="Century" panose="02040604050505020304" pitchFamily="18" charset="0"/>
                <a:ea typeface="Calibri" panose="020F0502020204030204" pitchFamily="34" charset="0"/>
                <a:cs typeface="Calibri" panose="020F0502020204030204" pitchFamily="34" charset="0"/>
              </a:rPr>
              <a:t>TF-IDF = TF(t*d)*IDF(</a:t>
            </a:r>
            <a:r>
              <a:rPr lang="en-IN" sz="2000" b="1" u="sng" dirty="0" err="1">
                <a:effectLst/>
                <a:latin typeface="Century" panose="02040604050505020304" pitchFamily="18" charset="0"/>
                <a:ea typeface="Calibri" panose="020F0502020204030204" pitchFamily="34" charset="0"/>
                <a:cs typeface="Calibri" panose="020F0502020204030204" pitchFamily="34" charset="0"/>
              </a:rPr>
              <a:t>t,d</a:t>
            </a:r>
            <a:r>
              <a:rPr lang="en-IN" sz="2000" b="1" u="sng" dirty="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390461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287</TotalTime>
  <Words>1209</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Calibri</vt:lpstr>
      <vt:lpstr>Century</vt:lpstr>
      <vt:lpstr>Century Gothic</vt:lpstr>
      <vt:lpstr>Microsoft Sans Serif</vt:lpstr>
      <vt:lpstr>Times New Roman</vt:lpstr>
      <vt:lpstr>Wingdings</vt:lpstr>
      <vt:lpstr>Wingdings 3</vt:lpstr>
      <vt:lpstr>Ion Boardroom</vt:lpstr>
      <vt:lpstr>PowerPoint Presentation</vt:lpstr>
      <vt:lpstr>AGENDA: </vt:lpstr>
      <vt:lpstr>OVERVIEW:</vt:lpstr>
      <vt:lpstr>PROBLEM STATEMENT:</vt:lpstr>
      <vt:lpstr>PROBLEM UNDERSTANDING:</vt:lpstr>
      <vt:lpstr>What is RATING PREDICTION?</vt:lpstr>
      <vt:lpstr>Importance of Malignant Comment Classifier.</vt:lpstr>
      <vt:lpstr>PowerPoint Presentation</vt:lpstr>
      <vt:lpstr>Exploratory Data Analysis:</vt:lpstr>
      <vt:lpstr>VISUALIZATION:</vt:lpstr>
      <vt:lpstr>VISUALIZATION:</vt:lpstr>
      <vt:lpstr>VISUALIZATION:</vt:lpstr>
      <vt:lpstr>VISUALIZATION:</vt:lpstr>
      <vt:lpstr>ANALYSIS:</vt:lpstr>
      <vt:lpstr>Model Building: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gowda</dc:creator>
  <cp:lastModifiedBy>WIN-10</cp:lastModifiedBy>
  <cp:revision>8</cp:revision>
  <dcterms:created xsi:type="dcterms:W3CDTF">2021-12-26T08:24:41Z</dcterms:created>
  <dcterms:modified xsi:type="dcterms:W3CDTF">2022-03-09T17:58:35Z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