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63" r:id="rId3"/>
    <p:sldId id="264" r:id="rId4"/>
    <p:sldId id="266" r:id="rId5"/>
    <p:sldId id="267" r:id="rId6"/>
    <p:sldId id="268" r:id="rId7"/>
    <p:sldId id="269" r:id="rId8"/>
    <p:sldId id="272" r:id="rId9"/>
    <p:sldId id="273" r:id="rId10"/>
    <p:sldId id="275" r:id="rId11"/>
    <p:sldId id="274" r:id="rId12"/>
    <p:sldId id="276" r:id="rId13"/>
    <p:sldId id="277" r:id="rId14"/>
    <p:sldId id="278" r:id="rId15"/>
    <p:sldId id="279" r:id="rId16"/>
    <p:sldId id="280" r:id="rId17"/>
    <p:sldId id="281" r:id="rId18"/>
    <p:sldId id="282" r:id="rId19"/>
    <p:sldId id="288" r:id="rId20"/>
    <p:sldId id="289" r:id="rId21"/>
    <p:sldId id="290" r:id="rId22"/>
    <p:sldId id="291" r:id="rId23"/>
    <p:sldId id="28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B621081-53EA-4545-A82E-F099CAD892AE}" type="datetimeFigureOut">
              <a:rPr lang="en-US" smtClean="0"/>
              <a:t>3/12/2022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0A5146F-7E80-4C81-B445-3940FBA44A78}" type="slidenum">
              <a:rPr lang="en-US" smtClean="0"/>
              <a:t>‹#›</a:t>
            </a:fld>
            <a:endParaRPr lang="en-US" dirty="0"/>
          </a:p>
        </p:txBody>
      </p:sp>
    </p:spTree>
    <p:extLst>
      <p:ext uri="{BB962C8B-B14F-4D97-AF65-F5344CB8AC3E}">
        <p14:creationId xmlns:p14="http://schemas.microsoft.com/office/powerpoint/2010/main" val="379656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DA0E755-25FD-455B-A5F4-B0DE86D4B5E2}" type="datetime1">
              <a:rPr lang="en-US" smtClean="0"/>
              <a:pPr/>
              <a:t>3/12/2022</a:t>
            </a:fld>
            <a:endParaRPr lang="en-US" dirty="0"/>
          </a:p>
        </p:txBody>
      </p:sp>
      <p:sp>
        <p:nvSpPr>
          <p:cNvPr id="6" name="Footer Placeholder 5"/>
          <p:cNvSpPr>
            <a:spLocks noGrp="1"/>
          </p:cNvSpPr>
          <p:nvPr>
            <p:ph type="ftr" sz="quarter" idx="11"/>
          </p:nvPr>
        </p:nvSpPr>
        <p:spPr/>
        <p:txBody>
          <a:bodyPr/>
          <a:lstStyle/>
          <a:p>
            <a:r>
              <a:rPr lang="en-US" dirty="0" smtClean="0"/>
              <a:t>Add a footer</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0A5146F-7E80-4C81-B445-3940FBA44A78}" type="slidenum">
              <a:rPr lang="en-US" smtClean="0"/>
              <a:t>‹#›</a:t>
            </a:fld>
            <a:endParaRPr lang="en-US" dirty="0"/>
          </a:p>
        </p:txBody>
      </p:sp>
    </p:spTree>
    <p:extLst>
      <p:ext uri="{BB962C8B-B14F-4D97-AF65-F5344CB8AC3E}">
        <p14:creationId xmlns:p14="http://schemas.microsoft.com/office/powerpoint/2010/main" val="3090182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DA0E755-25FD-455B-A5F4-B0DE86D4B5E2}" type="datetime1">
              <a:rPr lang="en-US" smtClean="0"/>
              <a:pPr/>
              <a:t>3/12/2022</a:t>
            </a:fld>
            <a:endParaRPr lang="en-US" dirty="0"/>
          </a:p>
        </p:txBody>
      </p:sp>
      <p:sp>
        <p:nvSpPr>
          <p:cNvPr id="5" name="Footer Placeholder 4"/>
          <p:cNvSpPr>
            <a:spLocks noGrp="1"/>
          </p:cNvSpPr>
          <p:nvPr>
            <p:ph type="ftr" sz="quarter" idx="11"/>
          </p:nvPr>
        </p:nvSpPr>
        <p:spPr/>
        <p:txBody>
          <a:bodyPr/>
          <a:lstStyle/>
          <a:p>
            <a:r>
              <a:rPr lang="en-US" dirty="0" smtClean="0"/>
              <a:t>Add a footer</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dirty="0"/>
          </a:p>
        </p:txBody>
      </p:sp>
    </p:spTree>
    <p:extLst>
      <p:ext uri="{BB962C8B-B14F-4D97-AF65-F5344CB8AC3E}">
        <p14:creationId xmlns:p14="http://schemas.microsoft.com/office/powerpoint/2010/main" val="3351389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DA0E755-25FD-455B-A5F4-B0DE86D4B5E2}" type="datetime1">
              <a:rPr lang="en-US" smtClean="0"/>
              <a:pPr/>
              <a:t>3/12/2022</a:t>
            </a:fld>
            <a:endParaRPr lang="en-US" dirty="0"/>
          </a:p>
        </p:txBody>
      </p:sp>
      <p:sp>
        <p:nvSpPr>
          <p:cNvPr id="5" name="Footer Placeholder 4"/>
          <p:cNvSpPr>
            <a:spLocks noGrp="1"/>
          </p:cNvSpPr>
          <p:nvPr>
            <p:ph type="ftr" sz="quarter" idx="11"/>
          </p:nvPr>
        </p:nvSpPr>
        <p:spPr/>
        <p:txBody>
          <a:bodyPr/>
          <a:lstStyle/>
          <a:p>
            <a:r>
              <a:rPr lang="en-US" dirty="0" smtClean="0"/>
              <a:t>Add a footer</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dirty="0"/>
          </a:p>
        </p:txBody>
      </p:sp>
    </p:spTree>
    <p:extLst>
      <p:ext uri="{BB962C8B-B14F-4D97-AF65-F5344CB8AC3E}">
        <p14:creationId xmlns:p14="http://schemas.microsoft.com/office/powerpoint/2010/main" val="3764937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A0E755-25FD-455B-A5F4-B0DE86D4B5E2}" type="datetime1">
              <a:rPr lang="en-US" smtClean="0"/>
              <a:pPr/>
              <a:t>3/12/2022</a:t>
            </a:fld>
            <a:endParaRPr lang="en-US" dirty="0"/>
          </a:p>
        </p:txBody>
      </p:sp>
      <p:sp>
        <p:nvSpPr>
          <p:cNvPr id="5" name="Footer Placeholder 4"/>
          <p:cNvSpPr>
            <a:spLocks noGrp="1"/>
          </p:cNvSpPr>
          <p:nvPr>
            <p:ph type="ftr" sz="quarter" idx="11"/>
          </p:nvPr>
        </p:nvSpPr>
        <p:spPr/>
        <p:txBody>
          <a:bodyPr/>
          <a:lstStyle/>
          <a:p>
            <a:r>
              <a:rPr lang="en-US" dirty="0" smtClean="0"/>
              <a:t>Add a footer</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dirty="0"/>
          </a:p>
        </p:txBody>
      </p:sp>
    </p:spTree>
    <p:extLst>
      <p:ext uri="{BB962C8B-B14F-4D97-AF65-F5344CB8AC3E}">
        <p14:creationId xmlns:p14="http://schemas.microsoft.com/office/powerpoint/2010/main" val="1322777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A0E755-25FD-455B-A5F4-B0DE86D4B5E2}" type="datetime1">
              <a:rPr lang="en-US" smtClean="0"/>
              <a:pPr/>
              <a:t>3/12/2022</a:t>
            </a:fld>
            <a:endParaRPr lang="en-US" dirty="0"/>
          </a:p>
        </p:txBody>
      </p:sp>
      <p:sp>
        <p:nvSpPr>
          <p:cNvPr id="8" name="Footer Placeholder 7"/>
          <p:cNvSpPr>
            <a:spLocks noGrp="1"/>
          </p:cNvSpPr>
          <p:nvPr>
            <p:ph type="ftr" sz="quarter" idx="11"/>
          </p:nvPr>
        </p:nvSpPr>
        <p:spPr/>
        <p:txBody>
          <a:bodyPr/>
          <a:lstStyle/>
          <a:p>
            <a:r>
              <a:rPr lang="en-US" dirty="0" smtClean="0"/>
              <a:t>Add a footer</a:t>
            </a:r>
            <a:endParaRPr lang="en-US" dirty="0"/>
          </a:p>
        </p:txBody>
      </p:sp>
      <p:sp>
        <p:nvSpPr>
          <p:cNvPr id="9" name="Slide Number Placeholder 8"/>
          <p:cNvSpPr>
            <a:spLocks noGrp="1"/>
          </p:cNvSpPr>
          <p:nvPr>
            <p:ph type="sldNum" sz="quarter" idx="12"/>
          </p:nvPr>
        </p:nvSpPr>
        <p:spPr/>
        <p:txBody>
          <a:bodyPr/>
          <a:lstStyle/>
          <a:p>
            <a:fld id="{40A5146F-7E80-4C81-B445-3940FBA44A78}" type="slidenum">
              <a:rPr lang="en-US" smtClean="0"/>
              <a:t>‹#›</a:t>
            </a:fld>
            <a:endParaRPr lang="en-US" dirty="0"/>
          </a:p>
        </p:txBody>
      </p:sp>
    </p:spTree>
    <p:extLst>
      <p:ext uri="{BB962C8B-B14F-4D97-AF65-F5344CB8AC3E}">
        <p14:creationId xmlns:p14="http://schemas.microsoft.com/office/powerpoint/2010/main" val="3958611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A0E755-25FD-455B-A5F4-B0DE86D4B5E2}" type="datetime1">
              <a:rPr lang="en-US" smtClean="0"/>
              <a:pPr/>
              <a:t>3/12/2022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smtClean="0"/>
              <a:t>Add a footer</a:t>
            </a:r>
            <a:endParaRPr lang="en-US" dirty="0"/>
          </a:p>
        </p:txBody>
      </p:sp>
      <p:sp>
        <p:nvSpPr>
          <p:cNvPr id="9" name="Slide Number Placeholder 8"/>
          <p:cNvSpPr>
            <a:spLocks noGrp="1"/>
          </p:cNvSpPr>
          <p:nvPr>
            <p:ph type="sldNum" sz="quarter" idx="12"/>
          </p:nvPr>
        </p:nvSpPr>
        <p:spPr/>
        <p:txBody>
          <a:bodyPr/>
          <a:lstStyle/>
          <a:p>
            <a:fld id="{40A5146F-7E80-4C81-B445-3940FBA44A78}" type="slidenum">
              <a:rPr lang="en-US" smtClean="0"/>
              <a:t>‹#›</a:t>
            </a:fld>
            <a:endParaRPr lang="en-US" dirty="0"/>
          </a:p>
        </p:txBody>
      </p:sp>
    </p:spTree>
    <p:extLst>
      <p:ext uri="{BB962C8B-B14F-4D97-AF65-F5344CB8AC3E}">
        <p14:creationId xmlns:p14="http://schemas.microsoft.com/office/powerpoint/2010/main" val="3786419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B621081-53EA-4545-A82E-F099CAD892AE}" type="datetimeFigureOut">
              <a:rPr lang="en-US" smtClean="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dirty="0"/>
          </a:p>
        </p:txBody>
      </p:sp>
    </p:spTree>
    <p:extLst>
      <p:ext uri="{BB962C8B-B14F-4D97-AF65-F5344CB8AC3E}">
        <p14:creationId xmlns:p14="http://schemas.microsoft.com/office/powerpoint/2010/main" val="2258807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B621081-53EA-4545-A82E-F099CAD892AE}" type="datetimeFigureOut">
              <a:rPr lang="en-US" smtClean="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dirty="0"/>
          </a:p>
        </p:txBody>
      </p:sp>
    </p:spTree>
    <p:extLst>
      <p:ext uri="{BB962C8B-B14F-4D97-AF65-F5344CB8AC3E}">
        <p14:creationId xmlns:p14="http://schemas.microsoft.com/office/powerpoint/2010/main" val="13567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621081-53EA-4545-A82E-F099CAD892AE}" type="datetimeFigureOut">
              <a:rPr lang="en-US" smtClean="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dirty="0"/>
          </a:p>
        </p:txBody>
      </p:sp>
    </p:spTree>
    <p:extLst>
      <p:ext uri="{BB962C8B-B14F-4D97-AF65-F5344CB8AC3E}">
        <p14:creationId xmlns:p14="http://schemas.microsoft.com/office/powerpoint/2010/main" val="1637785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621081-53EA-4545-A82E-F099CAD892AE}" type="datetimeFigureOut">
              <a:rPr lang="en-US" smtClean="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dirty="0"/>
          </a:p>
        </p:txBody>
      </p:sp>
    </p:spTree>
    <p:extLst>
      <p:ext uri="{BB962C8B-B14F-4D97-AF65-F5344CB8AC3E}">
        <p14:creationId xmlns:p14="http://schemas.microsoft.com/office/powerpoint/2010/main" val="1526255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621081-53EA-4545-A82E-F099CAD892AE}" type="datetimeFigureOut">
              <a:rPr lang="en-US" smtClean="0"/>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A5146F-7E80-4C81-B445-3940FBA44A78}" type="slidenum">
              <a:rPr lang="en-US" smtClean="0"/>
              <a:t>‹#›</a:t>
            </a:fld>
            <a:endParaRPr lang="en-US" dirty="0"/>
          </a:p>
        </p:txBody>
      </p:sp>
    </p:spTree>
    <p:extLst>
      <p:ext uri="{BB962C8B-B14F-4D97-AF65-F5344CB8AC3E}">
        <p14:creationId xmlns:p14="http://schemas.microsoft.com/office/powerpoint/2010/main" val="3587216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621081-53EA-4545-A82E-F099CAD892AE}" type="datetimeFigureOut">
              <a:rPr lang="en-US" smtClean="0"/>
              <a:t>3/12/2022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0A5146F-7E80-4C81-B445-3940FBA44A78}" type="slidenum">
              <a:rPr lang="en-US" smtClean="0"/>
              <a:t>‹#›</a:t>
            </a:fld>
            <a:endParaRPr lang="en-US" dirty="0"/>
          </a:p>
        </p:txBody>
      </p:sp>
    </p:spTree>
    <p:extLst>
      <p:ext uri="{BB962C8B-B14F-4D97-AF65-F5344CB8AC3E}">
        <p14:creationId xmlns:p14="http://schemas.microsoft.com/office/powerpoint/2010/main" val="7834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621081-53EA-4545-A82E-F099CAD892AE}" type="datetimeFigureOut">
              <a:rPr lang="en-US" smtClean="0"/>
              <a:t>3/12/2022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0A5146F-7E80-4C81-B445-3940FBA44A78}" type="slidenum">
              <a:rPr lang="en-US" smtClean="0"/>
              <a:t>‹#›</a:t>
            </a:fld>
            <a:endParaRPr lang="en-US" dirty="0"/>
          </a:p>
        </p:txBody>
      </p:sp>
    </p:spTree>
    <p:extLst>
      <p:ext uri="{BB962C8B-B14F-4D97-AF65-F5344CB8AC3E}">
        <p14:creationId xmlns:p14="http://schemas.microsoft.com/office/powerpoint/2010/main" val="3286390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621081-53EA-4545-A82E-F099CAD892AE}" type="datetimeFigureOut">
              <a:rPr lang="en-US" smtClean="0"/>
              <a:t>3/12/2022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0A5146F-7E80-4C81-B445-3940FBA44A78}" type="slidenum">
              <a:rPr lang="en-US" smtClean="0"/>
              <a:t>‹#›</a:t>
            </a:fld>
            <a:endParaRPr lang="en-US" dirty="0"/>
          </a:p>
        </p:txBody>
      </p:sp>
    </p:spTree>
    <p:extLst>
      <p:ext uri="{BB962C8B-B14F-4D97-AF65-F5344CB8AC3E}">
        <p14:creationId xmlns:p14="http://schemas.microsoft.com/office/powerpoint/2010/main" val="1228042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B621081-53EA-4545-A82E-F099CAD892AE}" type="datetimeFigureOut">
              <a:rPr lang="en-US" smtClean="0"/>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0A5146F-7E80-4C81-B445-3940FBA44A78}" type="slidenum">
              <a:rPr lang="en-US" smtClean="0"/>
              <a:t>‹#›</a:t>
            </a:fld>
            <a:endParaRPr lang="en-US" dirty="0"/>
          </a:p>
        </p:txBody>
      </p:sp>
    </p:spTree>
    <p:extLst>
      <p:ext uri="{BB962C8B-B14F-4D97-AF65-F5344CB8AC3E}">
        <p14:creationId xmlns:p14="http://schemas.microsoft.com/office/powerpoint/2010/main" val="2933490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B621081-53EA-4545-A82E-F099CAD892AE}" type="datetimeFigureOut">
              <a:rPr lang="en-US" smtClean="0"/>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0A5146F-7E80-4C81-B445-3940FBA44A78}" type="slidenum">
              <a:rPr lang="en-US" smtClean="0"/>
              <a:t>‹#›</a:t>
            </a:fld>
            <a:endParaRPr lang="en-US" dirty="0"/>
          </a:p>
        </p:txBody>
      </p:sp>
    </p:spTree>
    <p:extLst>
      <p:ext uri="{BB962C8B-B14F-4D97-AF65-F5344CB8AC3E}">
        <p14:creationId xmlns:p14="http://schemas.microsoft.com/office/powerpoint/2010/main" val="333946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DA0E755-25FD-455B-A5F4-B0DE86D4B5E2}" type="datetime1">
              <a:rPr lang="en-US" smtClean="0"/>
              <a:pPr/>
              <a:t>3/12/2022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smtClean="0"/>
              <a:t>Add a footer</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0A5146F-7E80-4C81-B445-3940FBA44A78}" type="slidenum">
              <a:rPr lang="en-US" smtClean="0"/>
              <a:t>‹#›</a:t>
            </a:fld>
            <a:endParaRPr lang="en-US" dirty="0"/>
          </a:p>
        </p:txBody>
      </p:sp>
    </p:spTree>
    <p:extLst>
      <p:ext uri="{BB962C8B-B14F-4D97-AF65-F5344CB8AC3E}">
        <p14:creationId xmlns:p14="http://schemas.microsoft.com/office/powerpoint/2010/main" val="2572822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6BF80CB-7701-4C16-B93C-53BE1CF1B931}"/>
              </a:ext>
            </a:extLst>
          </p:cNvPr>
          <p:cNvSpPr/>
          <p:nvPr/>
        </p:nvSpPr>
        <p:spPr>
          <a:xfrm>
            <a:off x="5599611" y="5197859"/>
            <a:ext cx="5651864" cy="1138773"/>
          </a:xfrm>
          <a:prstGeom prst="rect">
            <a:avLst/>
          </a:prstGeom>
          <a:noFill/>
        </p:spPr>
        <p:txBody>
          <a:bodyPr wrap="square" lIns="91440" tIns="45720" rIns="91440" bIns="45720">
            <a:spAutoFit/>
          </a:bodyPr>
          <a:lstStyle/>
          <a:p>
            <a:pPr algn="ctr"/>
            <a:r>
              <a:rPr lang="en-IN" sz="3400" b="1" i="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16200000" rotWithShape="0">
                    <a:prstClr val="black">
                      <a:alpha val="40000"/>
                    </a:prstClr>
                  </a:outerShdw>
                </a:effectLst>
              </a:rPr>
              <a:t>PRESENTED BY:-</a:t>
            </a:r>
          </a:p>
          <a:p>
            <a:pPr algn="r"/>
            <a:r>
              <a:rPr lang="en-IN" sz="3400" b="1" i="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16200000" rotWithShape="0">
                    <a:prstClr val="black">
                      <a:alpha val="40000"/>
                    </a:prstClr>
                  </a:outerShdw>
                </a:effectLst>
              </a:rPr>
              <a:t>TANUJ SWARNKAR</a:t>
            </a:r>
            <a:endParaRPr lang="en-IN" sz="3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16200000" rotWithShape="0">
                  <a:prstClr val="black">
                    <a:alpha val="40000"/>
                  </a:prstClr>
                </a:outerShdw>
              </a:effectLst>
            </a:endParaRPr>
          </a:p>
        </p:txBody>
      </p:sp>
      <p:sp>
        <p:nvSpPr>
          <p:cNvPr id="14" name="Rectangle 13">
            <a:extLst>
              <a:ext uri="{FF2B5EF4-FFF2-40B4-BE49-F238E27FC236}">
                <a16:creationId xmlns:a16="http://schemas.microsoft.com/office/drawing/2014/main" id="{57EDB9BC-9BA0-41CA-A5B1-F9ED4D86BC37}"/>
              </a:ext>
            </a:extLst>
          </p:cNvPr>
          <p:cNvSpPr/>
          <p:nvPr/>
        </p:nvSpPr>
        <p:spPr>
          <a:xfrm>
            <a:off x="844732" y="2090056"/>
            <a:ext cx="10406743" cy="1446550"/>
          </a:xfrm>
          <a:prstGeom prst="rect">
            <a:avLst/>
          </a:prstGeom>
          <a:noFill/>
        </p:spPr>
        <p:txBody>
          <a:bodyPr wrap="square" lIns="91440" tIns="45720" rIns="91440" bIns="45720">
            <a:spAutoFit/>
          </a:bodyPr>
          <a:lstStyle/>
          <a:p>
            <a:pPr algn="ctr"/>
            <a:r>
              <a:rPr lang="en-US" sz="4400" b="1" i="1" dirty="0" smtClean="0">
                <a:ln w="9525">
                  <a:solidFill>
                    <a:schemeClr val="bg1"/>
                  </a:solidFill>
                  <a:prstDash val="solid"/>
                </a:ln>
                <a:effectLst>
                  <a:outerShdw blurRad="12700" dist="38100" dir="2700000" algn="tl" rotWithShape="0">
                    <a:schemeClr val="bg1">
                      <a:lumMod val="50000"/>
                    </a:schemeClr>
                  </a:outerShdw>
                </a:effectLst>
              </a:rPr>
              <a:t>PRESENTATION ON </a:t>
            </a:r>
            <a:r>
              <a:rPr lang="en-US" sz="4400" b="1" i="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algn="l" rotWithShape="0">
                    <a:prstClr val="black">
                      <a:alpha val="40000"/>
                    </a:prstClr>
                  </a:outerShdw>
                </a:effectLst>
              </a:rPr>
              <a:t/>
            </a:r>
            <a:br>
              <a:rPr lang="en-US" sz="4400" b="1" i="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algn="l" rotWithShape="0">
                    <a:prstClr val="black">
                      <a:alpha val="40000"/>
                    </a:prstClr>
                  </a:outerShdw>
                </a:effectLst>
              </a:rPr>
            </a:br>
            <a:r>
              <a:rPr lang="en-US" sz="4400" b="1" i="1" u="sng" dirty="0" smtClean="0">
                <a:ln w="9525">
                  <a:solidFill>
                    <a:schemeClr val="bg1"/>
                  </a:solidFill>
                  <a:prstDash val="solid"/>
                </a:ln>
                <a:solidFill>
                  <a:schemeClr val="accent4">
                    <a:lumMod val="75000"/>
                  </a:schemeClr>
                </a:solidFill>
                <a:effectLst>
                  <a:outerShdw blurRad="12700" dist="38100" dir="2700000" algn="tl" rotWithShape="0">
                    <a:schemeClr val="bg1">
                      <a:lumMod val="50000"/>
                    </a:schemeClr>
                  </a:outerShdw>
                </a:effectLst>
              </a:rPr>
              <a:t>RATING PREDICTION PROJECT</a:t>
            </a:r>
            <a:endParaRPr lang="en-IN" sz="4400" b="1" i="1" u="sng" cap="none" spc="0" dirty="0">
              <a:ln w="12700" cmpd="sng">
                <a:solidFill>
                  <a:schemeClr val="accent4"/>
                </a:solidFill>
                <a:prstDash val="solid"/>
              </a:ln>
              <a:solidFill>
                <a:schemeClr val="accent4">
                  <a:lumMod val="75000"/>
                </a:schemeClr>
              </a:solidFill>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05068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0F5-247F-4C26-B0F6-59E891A383BB}"/>
              </a:ext>
            </a:extLst>
          </p:cNvPr>
          <p:cNvSpPr>
            <a:spLocks noGrp="1"/>
          </p:cNvSpPr>
          <p:nvPr>
            <p:ph type="title"/>
          </p:nvPr>
        </p:nvSpPr>
        <p:spPr/>
        <p:txBody>
          <a:bodyPr/>
          <a:lstStyle/>
          <a:p>
            <a:r>
              <a:rPr lang="en-US" sz="4000" b="1" u="sng"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sz="4000" b="1"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11563" y="2603500"/>
            <a:ext cx="5066623" cy="3416300"/>
          </a:xfrm>
        </p:spPr>
      </p:pic>
      <p:pic>
        <p:nvPicPr>
          <p:cNvPr id="9" name="Content Placeholder 8"/>
          <p:cNvPicPr>
            <a:picLocks noGrp="1" noChangeAspect="1"/>
          </p:cNvPicPr>
          <p:nvPr>
            <p:ph sz="half" idx="2"/>
          </p:nvPr>
        </p:nvPicPr>
        <p:blipFill>
          <a:blip r:embed="rId3"/>
          <a:stretch>
            <a:fillRect/>
          </a:stretch>
        </p:blipFill>
        <p:spPr>
          <a:xfrm>
            <a:off x="5936190" y="2603500"/>
            <a:ext cx="5369458" cy="3416300"/>
          </a:xfrm>
          <a:prstGeom prst="rect">
            <a:avLst/>
          </a:prstGeom>
        </p:spPr>
      </p:pic>
    </p:spTree>
    <p:extLst>
      <p:ext uri="{BB962C8B-B14F-4D97-AF65-F5344CB8AC3E}">
        <p14:creationId xmlns:p14="http://schemas.microsoft.com/office/powerpoint/2010/main" val="388419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7200B-96AB-4974-B725-80660D554AC6}"/>
              </a:ext>
            </a:extLst>
          </p:cNvPr>
          <p:cNvSpPr>
            <a:spLocks noGrp="1"/>
          </p:cNvSpPr>
          <p:nvPr>
            <p:ph type="title"/>
          </p:nvPr>
        </p:nvSpPr>
        <p:spPr>
          <a:xfrm>
            <a:off x="1070626" y="835061"/>
            <a:ext cx="8761413" cy="706964"/>
          </a:xfrm>
        </p:spPr>
        <p:txBody>
          <a:bodyPr>
            <a:normAutofit/>
          </a:bodyPr>
          <a:lstStyle/>
          <a:p>
            <a:r>
              <a:rPr lang="en-US" sz="4000" b="1" u="sng"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sz="4000" b="1"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5" name="Content Placeholder 4">
            <a:extLst>
              <a:ext uri="{FF2B5EF4-FFF2-40B4-BE49-F238E27FC236}">
                <a16:creationId xmlns:a16="http://schemas.microsoft.com/office/drawing/2014/main" id="{971AD2E2-CE38-4A72-A8C1-6DD934F0097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8472" y="3085513"/>
            <a:ext cx="4381943" cy="2410334"/>
          </a:xfrm>
          <a:prstGeom prst="rect">
            <a:avLst/>
          </a:prstGeom>
          <a:noFill/>
          <a:ln>
            <a:noFill/>
          </a:ln>
        </p:spPr>
      </p:pic>
      <p:pic>
        <p:nvPicPr>
          <p:cNvPr id="6" name="Picture 5">
            <a:extLst>
              <a:ext uri="{FF2B5EF4-FFF2-40B4-BE49-F238E27FC236}">
                <a16:creationId xmlns:a16="http://schemas.microsoft.com/office/drawing/2014/main" id="{3AB685A9-B8B8-417C-96AA-76765E6616C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03966" y="3022459"/>
            <a:ext cx="4356281" cy="2400300"/>
          </a:xfrm>
          <a:prstGeom prst="rect">
            <a:avLst/>
          </a:prstGeom>
          <a:noFill/>
          <a:ln>
            <a:noFill/>
          </a:ln>
        </p:spPr>
      </p:pic>
      <p:sp>
        <p:nvSpPr>
          <p:cNvPr id="8" name="TextBox 7">
            <a:extLst>
              <a:ext uri="{FF2B5EF4-FFF2-40B4-BE49-F238E27FC236}">
                <a16:creationId xmlns:a16="http://schemas.microsoft.com/office/drawing/2014/main" id="{08F2E64A-7756-47C5-BBBF-4D84825BB278}"/>
              </a:ext>
            </a:extLst>
          </p:cNvPr>
          <p:cNvSpPr txBox="1"/>
          <p:nvPr/>
        </p:nvSpPr>
        <p:spPr>
          <a:xfrm>
            <a:off x="1033032" y="2020145"/>
            <a:ext cx="8194766" cy="92333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rPr>
              <a:t>As we know that some of the review are too lengthy, so </a:t>
            </a:r>
            <a:r>
              <a:rPr lang="en-IN" sz="1800" dirty="0" smtClean="0">
                <a:solidFill>
                  <a:srgbClr val="000000"/>
                </a:solidFill>
                <a:effectLst/>
                <a:latin typeface="Century" panose="02040604050505020304" pitchFamily="18" charset="0"/>
                <a:ea typeface="Calibri" panose="020F0502020204030204" pitchFamily="34" charset="0"/>
              </a:rPr>
              <a:t>I </a:t>
            </a:r>
            <a:r>
              <a:rPr lang="en-IN" sz="1800" dirty="0">
                <a:solidFill>
                  <a:srgbClr val="000000"/>
                </a:solidFill>
                <a:effectLst/>
                <a:latin typeface="Century" panose="02040604050505020304" pitchFamily="18" charset="0"/>
                <a:ea typeface="Calibri" panose="020F0502020204030204" pitchFamily="34" charset="0"/>
              </a:rPr>
              <a:t>have to treat them as outliers and remove them using z_score method.</a:t>
            </a:r>
            <a:r>
              <a:rPr lang="en-IN" dirty="0">
                <a:effectLst/>
                <a:latin typeface="Century" panose="02040604050505020304" pitchFamily="18" charset="0"/>
              </a:rPr>
              <a:t> After removing the outliers the word count and character count looks as below. </a:t>
            </a:r>
            <a:endParaRPr lang="en-IN" dirty="0">
              <a:latin typeface="Century" panose="02040604050505020304" pitchFamily="18" charset="0"/>
            </a:endParaRPr>
          </a:p>
        </p:txBody>
      </p:sp>
      <p:sp>
        <p:nvSpPr>
          <p:cNvPr id="10" name="TextBox 9">
            <a:extLst>
              <a:ext uri="{FF2B5EF4-FFF2-40B4-BE49-F238E27FC236}">
                <a16:creationId xmlns:a16="http://schemas.microsoft.com/office/drawing/2014/main" id="{FE65479F-789A-4580-947A-34283D66E26C}"/>
              </a:ext>
            </a:extLst>
          </p:cNvPr>
          <p:cNvSpPr txBox="1"/>
          <p:nvPr/>
        </p:nvSpPr>
        <p:spPr>
          <a:xfrm>
            <a:off x="748472" y="5637885"/>
            <a:ext cx="9405722" cy="957121"/>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After plotting histograms for word counts and character counts and after removing outliers we can see we are left out with good range of number of words and characters.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618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E3D8-2945-447C-9A1E-10F56C7FE39A}"/>
              </a:ext>
            </a:extLst>
          </p:cNvPr>
          <p:cNvSpPr>
            <a:spLocks noGrp="1"/>
          </p:cNvSpPr>
          <p:nvPr>
            <p:ph type="title"/>
          </p:nvPr>
        </p:nvSpPr>
        <p:spPr>
          <a:xfrm>
            <a:off x="840081" y="882228"/>
            <a:ext cx="8761413" cy="706964"/>
          </a:xfrm>
        </p:spPr>
        <p:txBody>
          <a:bodyPr/>
          <a:lstStyle/>
          <a:p>
            <a:r>
              <a:rPr lang="en-US" sz="4000" b="1" u="sng"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sz="4000" b="1"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TextBox 6">
            <a:extLst>
              <a:ext uri="{FF2B5EF4-FFF2-40B4-BE49-F238E27FC236}">
                <a16:creationId xmlns:a16="http://schemas.microsoft.com/office/drawing/2014/main" id="{0F8B42CD-7602-4AF1-A945-30D220485D18}"/>
              </a:ext>
            </a:extLst>
          </p:cNvPr>
          <p:cNvSpPr txBox="1"/>
          <p:nvPr/>
        </p:nvSpPr>
        <p:spPr>
          <a:xfrm>
            <a:off x="548640" y="5804763"/>
            <a:ext cx="8621484" cy="1080296"/>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20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By seeing the above plot we can see </a:t>
            </a:r>
            <a:r>
              <a:rPr lang="en-IN" sz="2000" dirty="0" smtClean="0">
                <a:solidFill>
                  <a:srgbClr val="000000"/>
                </a:solidFill>
                <a:effectLst/>
                <a:latin typeface="Century" panose="02040604050505020304" pitchFamily="18" charset="0"/>
                <a:ea typeface="Calibri" panose="020F0502020204030204" pitchFamily="34" charset="0"/>
                <a:cs typeface="Calibri" panose="020F0502020204030204" pitchFamily="34" charset="0"/>
              </a:rPr>
              <a:t>that is, the, </a:t>
            </a:r>
            <a:r>
              <a:rPr lang="en-IN" sz="20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quality......are occurring frequently.</a:t>
            </a:r>
            <a:r>
              <a:rPr lang="en-IN" sz="2000" dirty="0">
                <a:effectLst/>
                <a:latin typeface="Century" panose="02040604050505020304" pitchFamily="18" charset="0"/>
                <a:ea typeface="Calibri" panose="020F0502020204030204" pitchFamily="34" charset="0"/>
                <a:cs typeface="Times New Roman" panose="02020603050405020304" pitchFamily="18" charset="0"/>
              </a:rPr>
              <a:t> And the second plot shows rarely occuring words. </a:t>
            </a:r>
          </a:p>
        </p:txBody>
      </p:sp>
      <p:pic>
        <p:nvPicPr>
          <p:cNvPr id="3" name="Picture 2"/>
          <p:cNvPicPr>
            <a:picLocks noChangeAspect="1"/>
          </p:cNvPicPr>
          <p:nvPr/>
        </p:nvPicPr>
        <p:blipFill>
          <a:blip r:embed="rId2"/>
          <a:stretch>
            <a:fillRect/>
          </a:stretch>
        </p:blipFill>
        <p:spPr>
          <a:xfrm>
            <a:off x="548640" y="2653664"/>
            <a:ext cx="5681821" cy="2711903"/>
          </a:xfrm>
          <a:prstGeom prst="rect">
            <a:avLst/>
          </a:prstGeom>
        </p:spPr>
      </p:pic>
      <p:pic>
        <p:nvPicPr>
          <p:cNvPr id="8" name="Picture 7"/>
          <p:cNvPicPr>
            <a:picLocks noChangeAspect="1"/>
          </p:cNvPicPr>
          <p:nvPr/>
        </p:nvPicPr>
        <p:blipFill>
          <a:blip r:embed="rId3"/>
          <a:stretch>
            <a:fillRect/>
          </a:stretch>
        </p:blipFill>
        <p:spPr>
          <a:xfrm>
            <a:off x="6649415" y="2653663"/>
            <a:ext cx="5279149" cy="2711903"/>
          </a:xfrm>
          <a:prstGeom prst="rect">
            <a:avLst/>
          </a:prstGeom>
        </p:spPr>
      </p:pic>
    </p:spTree>
    <p:extLst>
      <p:ext uri="{BB962C8B-B14F-4D97-AF65-F5344CB8AC3E}">
        <p14:creationId xmlns:p14="http://schemas.microsoft.com/office/powerpoint/2010/main" val="103560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15F0C-564B-412B-8290-08FAED363E57}"/>
              </a:ext>
            </a:extLst>
          </p:cNvPr>
          <p:cNvSpPr>
            <a:spLocks noGrp="1"/>
          </p:cNvSpPr>
          <p:nvPr>
            <p:ph type="title"/>
          </p:nvPr>
        </p:nvSpPr>
        <p:spPr>
          <a:xfrm>
            <a:off x="753291" y="963127"/>
            <a:ext cx="9652000" cy="507274"/>
          </a:xfrm>
        </p:spPr>
        <p:txBody>
          <a:bodyPr>
            <a:noAutofit/>
          </a:bodyPr>
          <a:lstStyle/>
          <a:p>
            <a:r>
              <a:rPr lang="en-US" sz="4000" b="1" u="sng"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sz="4000" b="1"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0" name="TextBox 9">
            <a:extLst>
              <a:ext uri="{FF2B5EF4-FFF2-40B4-BE49-F238E27FC236}">
                <a16:creationId xmlns:a16="http://schemas.microsoft.com/office/drawing/2014/main" id="{8212EE14-22FB-477D-8C1B-3C3F0CA7C8D3}"/>
              </a:ext>
            </a:extLst>
          </p:cNvPr>
          <p:cNvSpPr txBox="1"/>
          <p:nvPr/>
        </p:nvSpPr>
        <p:spPr>
          <a:xfrm>
            <a:off x="0" y="5874465"/>
            <a:ext cx="10502537" cy="1059714"/>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above plots we can clearly see the words which are indication of Reviewer's opinion on products.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Here most frequent words used for each Rating is displayed in the word cloud.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E1D88313-C0BE-437D-B9DC-FB87D4118A29}"/>
              </a:ext>
            </a:extLst>
          </p:cNvPr>
          <p:cNvSpPr txBox="1"/>
          <p:nvPr/>
        </p:nvSpPr>
        <p:spPr>
          <a:xfrm>
            <a:off x="829233" y="5281428"/>
            <a:ext cx="1112803" cy="383808"/>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2B7069A2-5D4F-48DE-A5A0-B7CAE1B0C5B9}"/>
              </a:ext>
            </a:extLst>
          </p:cNvPr>
          <p:cNvSpPr txBox="1"/>
          <p:nvPr/>
        </p:nvSpPr>
        <p:spPr>
          <a:xfrm>
            <a:off x="3633081" y="5295233"/>
            <a:ext cx="145161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C56BFBF1-B44B-4800-9BEC-32DA9DEB1A52}"/>
              </a:ext>
            </a:extLst>
          </p:cNvPr>
          <p:cNvSpPr txBox="1"/>
          <p:nvPr/>
        </p:nvSpPr>
        <p:spPr>
          <a:xfrm>
            <a:off x="6421940" y="5285556"/>
            <a:ext cx="1289017"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106D6F2E-996D-4FE8-9800-8EAC25369FD7}"/>
              </a:ext>
            </a:extLst>
          </p:cNvPr>
          <p:cNvSpPr txBox="1"/>
          <p:nvPr/>
        </p:nvSpPr>
        <p:spPr>
          <a:xfrm>
            <a:off x="9152709" y="5311774"/>
            <a:ext cx="1349828"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184513" y="3380032"/>
            <a:ext cx="2402244" cy="1711779"/>
          </a:xfrm>
          <a:prstGeom prst="rect">
            <a:avLst/>
          </a:prstGeom>
        </p:spPr>
      </p:pic>
      <p:pic>
        <p:nvPicPr>
          <p:cNvPr id="11" name="Picture 10"/>
          <p:cNvPicPr>
            <a:picLocks noChangeAspect="1"/>
          </p:cNvPicPr>
          <p:nvPr/>
        </p:nvPicPr>
        <p:blipFill>
          <a:blip r:embed="rId3"/>
          <a:stretch>
            <a:fillRect/>
          </a:stretch>
        </p:blipFill>
        <p:spPr>
          <a:xfrm>
            <a:off x="2927285" y="3377276"/>
            <a:ext cx="2376235" cy="1715367"/>
          </a:xfrm>
          <a:prstGeom prst="rect">
            <a:avLst/>
          </a:prstGeom>
        </p:spPr>
      </p:pic>
      <p:pic>
        <p:nvPicPr>
          <p:cNvPr id="13" name="Picture 12"/>
          <p:cNvPicPr>
            <a:picLocks noChangeAspect="1"/>
          </p:cNvPicPr>
          <p:nvPr/>
        </p:nvPicPr>
        <p:blipFill>
          <a:blip r:embed="rId4"/>
          <a:stretch>
            <a:fillRect/>
          </a:stretch>
        </p:blipFill>
        <p:spPr>
          <a:xfrm>
            <a:off x="5644048" y="3377276"/>
            <a:ext cx="2390944" cy="1714535"/>
          </a:xfrm>
          <a:prstGeom prst="rect">
            <a:avLst/>
          </a:prstGeom>
        </p:spPr>
      </p:pic>
      <p:pic>
        <p:nvPicPr>
          <p:cNvPr id="15" name="Picture 14"/>
          <p:cNvPicPr>
            <a:picLocks noChangeAspect="1"/>
          </p:cNvPicPr>
          <p:nvPr/>
        </p:nvPicPr>
        <p:blipFill>
          <a:blip r:embed="rId5"/>
          <a:stretch>
            <a:fillRect/>
          </a:stretch>
        </p:blipFill>
        <p:spPr>
          <a:xfrm>
            <a:off x="8375521" y="3377276"/>
            <a:ext cx="2388274" cy="1717817"/>
          </a:xfrm>
          <a:prstGeom prst="rect">
            <a:avLst/>
          </a:prstGeom>
        </p:spPr>
      </p:pic>
    </p:spTree>
    <p:extLst>
      <p:ext uri="{BB962C8B-B14F-4D97-AF65-F5344CB8AC3E}">
        <p14:creationId xmlns:p14="http://schemas.microsoft.com/office/powerpoint/2010/main" val="258628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2870-CBCE-4436-BAAF-904D0252AD32}"/>
              </a:ext>
            </a:extLst>
          </p:cNvPr>
          <p:cNvSpPr>
            <a:spLocks noGrp="1"/>
          </p:cNvSpPr>
          <p:nvPr>
            <p:ph type="title"/>
          </p:nvPr>
        </p:nvSpPr>
        <p:spPr/>
        <p:txBody>
          <a:bodyPr>
            <a:normAutofit/>
          </a:bodyPr>
          <a:lstStyle/>
          <a:p>
            <a:r>
              <a:rPr lang="en-IN" sz="4000" b="1" u="sng"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ANALYSIS:</a:t>
            </a:r>
            <a:endParaRPr lang="en-IN" sz="4000" b="1"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Content Placeholder 2">
            <a:extLst>
              <a:ext uri="{FF2B5EF4-FFF2-40B4-BE49-F238E27FC236}">
                <a16:creationId xmlns:a16="http://schemas.microsoft.com/office/drawing/2014/main" id="{63FCFB32-3510-43D4-AAB2-71B362174262}"/>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This project is more about exploration, feature engineering and classification that can be done on this data. Since the data set is huge and includes multiclassification of ratings, we can do good amount of data exploration and derive some interesting features using the review text column available. </a:t>
            </a:r>
            <a:endParaRPr lang="en-IN" sz="22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Just make the reviews more appropriate so that we’ll get less word to process and get more accuracy. </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Removed extra spaces, converted email address into email keyword, likely wise phone number etc. Tried to make Reviews small and more appropriate as much as it was possible.</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p>
          <a:p>
            <a:pPr marL="342900" lvl="0" indent="-342900">
              <a:lnSpc>
                <a:spcPct val="107000"/>
              </a:lnSpc>
              <a:buFont typeface="Wingdings" panose="05000000000000000000" pitchFamily="2" charset="2"/>
              <a:buChar char=""/>
            </a:pPr>
            <a:r>
              <a:rPr lang="en-US" sz="2200" dirty="0">
                <a:latin typeface="Century" panose="02040604050505020304" pitchFamily="18" charset="0"/>
              </a:rPr>
              <a:t>Balanced the data using SMOTE mechanism.</a:t>
            </a:r>
          </a:p>
          <a:p>
            <a:pPr marL="342900" lvl="0" indent="-342900">
              <a:lnSpc>
                <a:spcPct val="107000"/>
              </a:lnSpc>
              <a:buFont typeface="Wingdings" panose="05000000000000000000" pitchFamily="2" charset="2"/>
              <a:buChar char=""/>
            </a:pPr>
            <a:endParaRPr lang="en-IN" sz="22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5345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CA39-8709-4BCB-8A1D-52A338FF6ED8}"/>
              </a:ext>
            </a:extLst>
          </p:cNvPr>
          <p:cNvSpPr>
            <a:spLocks noGrp="1"/>
          </p:cNvSpPr>
          <p:nvPr>
            <p:ph type="title"/>
          </p:nvPr>
        </p:nvSpPr>
        <p:spPr/>
        <p:txBody>
          <a:bodyPr>
            <a:normAutofit/>
          </a:bodyPr>
          <a:lstStyle/>
          <a:p>
            <a:r>
              <a:rPr lang="en-IN" sz="4000" b="1" u="sng"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 BUILDING:</a:t>
            </a:r>
            <a:endParaRPr lang="en-IN" sz="4000" b="1"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Content Placeholder 2">
            <a:extLst>
              <a:ext uri="{FF2B5EF4-FFF2-40B4-BE49-F238E27FC236}">
                <a16:creationId xmlns:a16="http://schemas.microsoft.com/office/drawing/2014/main" id="{716A6FBF-EB84-486F-B368-30675D45BE16}"/>
              </a:ext>
            </a:extLst>
          </p:cNvPr>
          <p:cNvSpPr>
            <a:spLocks noGrp="1"/>
          </p:cNvSpPr>
          <p:nvPr>
            <p:ph idx="1"/>
          </p:nvPr>
        </p:nvSpPr>
        <p:spPr>
          <a:xfrm>
            <a:off x="1154954" y="2603499"/>
            <a:ext cx="9648029" cy="3810363"/>
          </a:xfrm>
        </p:spPr>
        <p:style>
          <a:lnRef idx="2">
            <a:schemeClr val="accent2"/>
          </a:lnRef>
          <a:fillRef idx="1">
            <a:schemeClr val="lt1"/>
          </a:fillRef>
          <a:effectRef idx="0">
            <a:schemeClr val="accent2"/>
          </a:effectRef>
          <a:fontRef idx="minor">
            <a:schemeClr val="dk1"/>
          </a:fontRef>
        </p:style>
        <p:txBody>
          <a:bodyPr>
            <a:normAutofit fontScale="62500" lnSpcReduction="20000"/>
          </a:bodyPr>
          <a:lstStyle/>
          <a:p>
            <a:pPr>
              <a:lnSpc>
                <a:spcPct val="107000"/>
              </a:lnSpc>
              <a:spcAft>
                <a:spcPts val="8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In this nlp based project we need to predict ratings which are multiclassifiers. I have converted the text into vectors using TFIDF vectorizer and separated our feature and labels then build the model using One Vs Rest Classifier.  Among all the algorithms which I have used for this purpose I have chosen </a:t>
            </a:r>
            <a:r>
              <a:rPr lang="en-IN" sz="2800" dirty="0">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as best suitable algorithm for our final model as it is performing well compared to other algorithms while evaluating with different metrics I have used following algorithms and evaluated them</a:t>
            </a:r>
          </a:p>
          <a:p>
            <a:pPr marL="342900" lvl="0" indent="-342900">
              <a:lnSpc>
                <a:spcPct val="107000"/>
              </a:lnSpc>
              <a:spcBef>
                <a:spcPts val="300"/>
              </a:spcBef>
              <a:spcAft>
                <a:spcPts val="300"/>
              </a:spcAft>
              <a:buFont typeface="Wingdings" panose="05000000000000000000" pitchFamily="2" charset="2"/>
              <a:buChar char=""/>
            </a:pPr>
            <a:r>
              <a:rPr lang="en-IN" sz="2800" dirty="0">
                <a:effectLst/>
                <a:latin typeface="Century" panose="02040604050505020304" pitchFamily="18" charset="0"/>
                <a:ea typeface="Calibri" panose="020F0502020204030204" pitchFamily="34" charset="0"/>
                <a:cs typeface="Times New Roman" panose="02020603050405020304" pitchFamily="18" charset="0"/>
              </a:rPr>
              <a:t>LinearSVC</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a:effectLst/>
                <a:latin typeface="Century" panose="02040604050505020304" pitchFamily="18" charset="0"/>
                <a:ea typeface="Calibri" panose="020F0502020204030204" pitchFamily="34" charset="0"/>
                <a:cs typeface="Times New Roman" panose="02020603050405020304" pitchFamily="18" charset="0"/>
              </a:rPr>
              <a:t>LogisticRegression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DecisionTreeClassifier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RandomForest</a:t>
            </a:r>
            <a:r>
              <a:rPr lang="en-IN" sz="2800" dirty="0">
                <a:effectLst/>
                <a:latin typeface="Century" panose="02040604050505020304" pitchFamily="18" charset="0"/>
                <a:ea typeface="Calibri" panose="020F0502020204030204" pitchFamily="34" charset="0"/>
                <a:cs typeface="Times New Roman" panose="02020603050405020304" pitchFamily="18" charset="0"/>
              </a:rPr>
              <a:t>Classifier</a:t>
            </a:r>
          </a:p>
          <a:p>
            <a:pPr marL="342900" lvl="0" indent="-342900">
              <a:lnSpc>
                <a:spcPct val="107000"/>
              </a:lnSpc>
              <a:spcBef>
                <a:spcPts val="300"/>
              </a:spcBef>
              <a:spcAft>
                <a:spcPts val="300"/>
              </a:spcAft>
              <a:buFont typeface="Wingdings" panose="05000000000000000000" pitchFamily="2" charset="2"/>
              <a:buChar char=""/>
            </a:pPr>
            <a:r>
              <a:rPr lang="en-IN" sz="2800" dirty="0" smtClean="0">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smtClean="0">
                <a:effectLst/>
                <a:latin typeface="Century" panose="02040604050505020304" pitchFamily="18" charset="0"/>
                <a:ea typeface="Calibri" panose="020F0502020204030204" pitchFamily="34" charset="0"/>
                <a:cs typeface="Times New Roman" panose="02020603050405020304" pitchFamily="18" charset="0"/>
              </a:rPr>
              <a:t> </a:t>
            </a:r>
            <a:endParaRPr lang="en-IN" sz="2800" dirty="0">
              <a:effectLst/>
              <a:latin typeface="Century" panose="02040604050505020304" pitchFamily="18" charset="0"/>
              <a:ea typeface="Calibri" panose="020F0502020204030204" pitchFamily="34" charset="0"/>
              <a:cs typeface="Times New Roman" panose="02020603050405020304" pitchFamily="18" charset="0"/>
            </a:endParaRPr>
          </a:p>
          <a:p>
            <a:pPr>
              <a:lnSpc>
                <a:spcPct val="107000"/>
              </a:lnSpc>
              <a:spcBef>
                <a:spcPts val="300"/>
              </a:spcBef>
              <a:spcAft>
                <a:spcPts val="3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From all of these above models </a:t>
            </a:r>
            <a:r>
              <a:rPr lang="en-IN" sz="2800" dirty="0">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was giving me good performance.</a:t>
            </a:r>
          </a:p>
          <a:p>
            <a:endParaRPr lang="en-IN" dirty="0"/>
          </a:p>
        </p:txBody>
      </p:sp>
    </p:spTree>
    <p:extLst>
      <p:ext uri="{BB962C8B-B14F-4D97-AF65-F5344CB8AC3E}">
        <p14:creationId xmlns:p14="http://schemas.microsoft.com/office/powerpoint/2010/main" val="249753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F10BD45-ED47-4AFA-9172-D91E5F06D4B7}"/>
              </a:ext>
            </a:extLst>
          </p:cNvPr>
          <p:cNvSpPr txBox="1"/>
          <p:nvPr/>
        </p:nvSpPr>
        <p:spPr>
          <a:xfrm>
            <a:off x="748937" y="644435"/>
            <a:ext cx="9213668" cy="1277786"/>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used </a:t>
            </a:r>
            <a:r>
              <a:rPr lang="en-IN" sz="1800" dirty="0" smtClean="0">
                <a:effectLst/>
                <a:latin typeface="Century" panose="02040604050505020304" pitchFamily="18" charset="0"/>
                <a:ea typeface="Calibri" panose="020F0502020204030204" pitchFamily="34" charset="0"/>
                <a:cs typeface="Times New Roman" panose="02020603050405020304" pitchFamily="18" charset="0"/>
              </a:rPr>
              <a:t>5 </a:t>
            </a:r>
            <a:r>
              <a:rPr lang="en-IN" sz="1800" dirty="0">
                <a:effectLst/>
                <a:latin typeface="Century" panose="02040604050505020304" pitchFamily="18" charset="0"/>
                <a:ea typeface="Calibri" panose="020F0502020204030204" pitchFamily="34" charset="0"/>
                <a:cs typeface="Times New Roman" panose="02020603050405020304" pitchFamily="18" charset="0"/>
              </a:rPr>
              <a:t>classification algorithms. First, I have created </a:t>
            </a:r>
            <a:r>
              <a:rPr lang="en-IN" sz="1800" dirty="0" smtClean="0">
                <a:effectLst/>
                <a:latin typeface="Century" panose="02040604050505020304" pitchFamily="18" charset="0"/>
                <a:ea typeface="Calibri" panose="020F0502020204030204" pitchFamily="34" charset="0"/>
                <a:cs typeface="Times New Roman" panose="02020603050405020304" pitchFamily="18" charset="0"/>
              </a:rPr>
              <a:t>5 </a:t>
            </a:r>
            <a:r>
              <a:rPr lang="en-IN" sz="1800" dirty="0">
                <a:effectLst/>
                <a:latin typeface="Century" panose="02040604050505020304" pitchFamily="18" charset="0"/>
                <a:ea typeface="Calibri" panose="020F0502020204030204" pitchFamily="34" charset="0"/>
                <a:cs typeface="Times New Roman" panose="02020603050405020304" pitchFamily="18" charset="0"/>
              </a:rPr>
              <a:t>different classification algorithms and are appended in the variable models. Followed by TFIDF vectorization and data balancing. Then, ran a for loop which contained the accuracy of the models along with different evaluation metrics.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688918" y="2346551"/>
            <a:ext cx="8273687" cy="4199145"/>
          </a:xfrm>
          <a:prstGeom prst="rect">
            <a:avLst/>
          </a:prstGeom>
        </p:spPr>
      </p:pic>
    </p:spTree>
    <p:extLst>
      <p:ext uri="{BB962C8B-B14F-4D97-AF65-F5344CB8AC3E}">
        <p14:creationId xmlns:p14="http://schemas.microsoft.com/office/powerpoint/2010/main" val="120042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92246" y="2767964"/>
            <a:ext cx="4694447" cy="3071133"/>
          </a:xfrm>
          <a:prstGeom prst="rect">
            <a:avLst/>
          </a:prstGeom>
        </p:spPr>
      </p:pic>
      <p:pic>
        <p:nvPicPr>
          <p:cNvPr id="7" name="Picture 6"/>
          <p:cNvPicPr>
            <a:picLocks noChangeAspect="1"/>
          </p:cNvPicPr>
          <p:nvPr/>
        </p:nvPicPr>
        <p:blipFill>
          <a:blip r:embed="rId3"/>
          <a:stretch>
            <a:fillRect/>
          </a:stretch>
        </p:blipFill>
        <p:spPr>
          <a:xfrm>
            <a:off x="6778398" y="2767964"/>
            <a:ext cx="4905375" cy="3286125"/>
          </a:xfrm>
          <a:prstGeom prst="rect">
            <a:avLst/>
          </a:prstGeom>
        </p:spPr>
      </p:pic>
    </p:spTree>
    <p:extLst>
      <p:ext uri="{BB962C8B-B14F-4D97-AF65-F5344CB8AC3E}">
        <p14:creationId xmlns:p14="http://schemas.microsoft.com/office/powerpoint/2010/main" val="118926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09102" y="2505359"/>
            <a:ext cx="3971890" cy="3385989"/>
          </a:xfrm>
          <a:prstGeom prst="rect">
            <a:avLst/>
          </a:prstGeom>
        </p:spPr>
      </p:pic>
      <p:pic>
        <p:nvPicPr>
          <p:cNvPr id="7" name="Picture 6"/>
          <p:cNvPicPr>
            <a:picLocks noChangeAspect="1"/>
          </p:cNvPicPr>
          <p:nvPr/>
        </p:nvPicPr>
        <p:blipFill>
          <a:blip r:embed="rId3"/>
          <a:stretch>
            <a:fillRect/>
          </a:stretch>
        </p:blipFill>
        <p:spPr>
          <a:xfrm>
            <a:off x="4280991" y="2526844"/>
            <a:ext cx="3834984" cy="3364503"/>
          </a:xfrm>
          <a:prstGeom prst="rect">
            <a:avLst/>
          </a:prstGeom>
        </p:spPr>
      </p:pic>
      <p:pic>
        <p:nvPicPr>
          <p:cNvPr id="8" name="Picture 7"/>
          <p:cNvPicPr>
            <a:picLocks noChangeAspect="1"/>
          </p:cNvPicPr>
          <p:nvPr/>
        </p:nvPicPr>
        <p:blipFill>
          <a:blip r:embed="rId4"/>
          <a:stretch>
            <a:fillRect/>
          </a:stretch>
        </p:blipFill>
        <p:spPr>
          <a:xfrm>
            <a:off x="8104782" y="2526845"/>
            <a:ext cx="3983083" cy="3364502"/>
          </a:xfrm>
          <a:prstGeom prst="rect">
            <a:avLst/>
          </a:prstGeom>
        </p:spPr>
      </p:pic>
    </p:spTree>
    <p:extLst>
      <p:ext uri="{BB962C8B-B14F-4D97-AF65-F5344CB8AC3E}">
        <p14:creationId xmlns:p14="http://schemas.microsoft.com/office/powerpoint/2010/main" val="645577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CROSS VALIDATION</a:t>
            </a:r>
            <a:endParaRPr lang="en-US" sz="4000" b="1"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3" name="Picture 2"/>
          <p:cNvPicPr>
            <a:picLocks noChangeAspect="1"/>
          </p:cNvPicPr>
          <p:nvPr/>
        </p:nvPicPr>
        <p:blipFill>
          <a:blip r:embed="rId2"/>
          <a:stretch>
            <a:fillRect/>
          </a:stretch>
        </p:blipFill>
        <p:spPr>
          <a:xfrm>
            <a:off x="1154954" y="1829888"/>
            <a:ext cx="10405675" cy="3395256"/>
          </a:xfrm>
          <a:prstGeom prst="rect">
            <a:avLst/>
          </a:prstGeom>
        </p:spPr>
      </p:pic>
      <p:sp>
        <p:nvSpPr>
          <p:cNvPr id="4" name="TextBox 3"/>
          <p:cNvSpPr txBox="1"/>
          <p:nvPr/>
        </p:nvSpPr>
        <p:spPr>
          <a:xfrm>
            <a:off x="640080" y="5538651"/>
            <a:ext cx="11194869" cy="1200329"/>
          </a:xfrm>
          <a:prstGeom prst="rect">
            <a:avLst/>
          </a:prstGeom>
          <a:noFill/>
        </p:spPr>
        <p:txBody>
          <a:bodyPr wrap="square" rtlCol="0">
            <a:spAutoFit/>
          </a:bodyPr>
          <a:lstStyle/>
          <a:p>
            <a:r>
              <a:rPr lang="en-IN" b="1" dirty="0">
                <a:solidFill>
                  <a:srgbClr val="000000"/>
                </a:solidFill>
                <a:latin typeface="Century" panose="02040604050505020304" pitchFamily="18" charset="0"/>
                <a:ea typeface="Calibri" panose="020F0502020204030204" pitchFamily="34" charset="0"/>
                <a:cs typeface="Calibri" panose="020F0502020204030204" pitchFamily="34" charset="0"/>
              </a:rPr>
              <a:t>Great all our algorithms are giving good cv scores. Among these algorithms I am selecting SGD Classifier as best fitting algorithm for our final model as it is giving least difference between accuracy and cv score.</a:t>
            </a:r>
            <a:endParaRPr lang="en-IN" sz="1400" dirty="0">
              <a:latin typeface="Century" panose="020406040505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7786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5454-2022-4BBD-9C54-1005EA2C5B30}"/>
              </a:ext>
            </a:extLst>
          </p:cNvPr>
          <p:cNvSpPr>
            <a:spLocks noGrp="1"/>
          </p:cNvSpPr>
          <p:nvPr>
            <p:ph type="title"/>
          </p:nvPr>
        </p:nvSpPr>
        <p:spPr>
          <a:xfrm>
            <a:off x="933268" y="901336"/>
            <a:ext cx="8785497" cy="1114697"/>
          </a:xfrm>
        </p:spPr>
        <p:txBody>
          <a:bodyPr>
            <a:normAutofit fontScale="90000"/>
          </a:bodyPr>
          <a:lstStyle/>
          <a:p>
            <a:r>
              <a:rPr lang="en-US" sz="4000" b="1" u="sng"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AGENDA:</a:t>
            </a:r>
            <a:r>
              <a:rPr lang="en-US" sz="4000" b="1" u="sng"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r>
            <a:br>
              <a:rPr lang="en-US" sz="4000" b="1" u="sng"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en-IN" b="1" u="sng" dirty="0"/>
          </a:p>
        </p:txBody>
      </p:sp>
      <p:sp>
        <p:nvSpPr>
          <p:cNvPr id="3" name="Content Placeholder 2">
            <a:extLst>
              <a:ext uri="{FF2B5EF4-FFF2-40B4-BE49-F238E27FC236}">
                <a16:creationId xmlns:a16="http://schemas.microsoft.com/office/drawing/2014/main" id="{AD3852AC-3D3E-419B-925B-B4E00FF95299}"/>
              </a:ext>
            </a:extLst>
          </p:cNvPr>
          <p:cNvSpPr>
            <a:spLocks noGrp="1"/>
          </p:cNvSpPr>
          <p:nvPr>
            <p:ph idx="1"/>
          </p:nvPr>
        </p:nvSpPr>
        <p:spPr>
          <a:xfrm>
            <a:off x="933268" y="2538549"/>
            <a:ext cx="9004663" cy="4084320"/>
          </a:xfrm>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What is Rating Prediction?</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Importance of Rating Prediction Project.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Data Analysis and Model Building Flow Chart.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Hyper Parameter Tunning.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Conclusion.</a:t>
            </a:r>
          </a:p>
          <a:p>
            <a:endParaRPr lang="en-IN" dirty="0"/>
          </a:p>
        </p:txBody>
      </p:sp>
    </p:spTree>
    <p:extLst>
      <p:ext uri="{BB962C8B-B14F-4D97-AF65-F5344CB8AC3E}">
        <p14:creationId xmlns:p14="http://schemas.microsoft.com/office/powerpoint/2010/main" val="4982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5948" y="882228"/>
            <a:ext cx="8761413" cy="706964"/>
          </a:xfrm>
        </p:spPr>
        <p:txBody>
          <a:bodyPr/>
          <a:lstStyle/>
          <a:p>
            <a:r>
              <a:rPr lang="en-IN" u="sng"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HYPER PARAMETER TUNNING:</a:t>
            </a:r>
            <a:endParaRPr lang="en-US" u="sng" dirty="0"/>
          </a:p>
        </p:txBody>
      </p:sp>
      <p:pic>
        <p:nvPicPr>
          <p:cNvPr id="3" name="Picture 2"/>
          <p:cNvPicPr>
            <a:picLocks noChangeAspect="1"/>
          </p:cNvPicPr>
          <p:nvPr/>
        </p:nvPicPr>
        <p:blipFill>
          <a:blip r:embed="rId2"/>
          <a:stretch>
            <a:fillRect/>
          </a:stretch>
        </p:blipFill>
        <p:spPr>
          <a:xfrm>
            <a:off x="149113" y="2413635"/>
            <a:ext cx="5953125" cy="1847850"/>
          </a:xfrm>
          <a:prstGeom prst="rect">
            <a:avLst/>
          </a:prstGeom>
        </p:spPr>
      </p:pic>
      <p:pic>
        <p:nvPicPr>
          <p:cNvPr id="4" name="Picture 3"/>
          <p:cNvPicPr>
            <a:picLocks noChangeAspect="1"/>
          </p:cNvPicPr>
          <p:nvPr/>
        </p:nvPicPr>
        <p:blipFill>
          <a:blip r:embed="rId3"/>
          <a:stretch>
            <a:fillRect/>
          </a:stretch>
        </p:blipFill>
        <p:spPr>
          <a:xfrm>
            <a:off x="6306295" y="2730817"/>
            <a:ext cx="5885705" cy="992098"/>
          </a:xfrm>
          <a:prstGeom prst="rect">
            <a:avLst/>
          </a:prstGeom>
        </p:spPr>
      </p:pic>
      <p:sp>
        <p:nvSpPr>
          <p:cNvPr id="5" name="TextBox 4"/>
          <p:cNvSpPr txBox="1"/>
          <p:nvPr/>
        </p:nvSpPr>
        <p:spPr>
          <a:xfrm>
            <a:off x="404949" y="4807131"/>
            <a:ext cx="11625942" cy="1657377"/>
          </a:xfrm>
          <a:prstGeom prst="rect">
            <a:avLst/>
          </a:prstGeom>
          <a:noFill/>
        </p:spPr>
        <p:txBody>
          <a:bodyPr wrap="square" rtlCol="0">
            <a:spAutoFit/>
          </a:bodyPr>
          <a:lstStyle/>
          <a:p>
            <a:pPr marL="342900" lvl="0" indent="-342900">
              <a:lnSpc>
                <a:spcPct val="107000"/>
              </a:lnSpc>
              <a:buFont typeface="Wingdings" panose="05000000000000000000" pitchFamily="2" charset="2"/>
              <a:buChar char="Ø"/>
            </a:pPr>
            <a:r>
              <a:rPr lang="en-IN" dirty="0">
                <a:latin typeface="Century" panose="02040604050505020304" pitchFamily="18" charset="0"/>
                <a:ea typeface="Calibri" panose="020F0502020204030204" pitchFamily="34" charset="0"/>
                <a:cs typeface="Times New Roman" panose="02020603050405020304" pitchFamily="18" charset="0"/>
              </a:rPr>
              <a:t>And after doing </a:t>
            </a:r>
            <a:r>
              <a:rPr lang="en-IN" dirty="0">
                <a:latin typeface="Century" panose="02040604050505020304" pitchFamily="18" charset="0"/>
                <a:ea typeface="Calibri" panose="020F0502020204030204" pitchFamily="34" charset="0"/>
                <a:cs typeface="Times New Roman" panose="02020603050405020304" pitchFamily="18" charset="0"/>
              </a:rPr>
              <a:t>hyperparameter</a:t>
            </a:r>
            <a:r>
              <a:rPr lang="en-IN" dirty="0">
                <a:latin typeface="Century" panose="02040604050505020304" pitchFamily="18" charset="0"/>
                <a:ea typeface="Calibri" panose="020F0502020204030204" pitchFamily="34" charset="0"/>
                <a:cs typeface="Times New Roman" panose="02020603050405020304" pitchFamily="18" charset="0"/>
              </a:rPr>
              <a:t> tuning I got above parameters as best suitable parameters for our final model.</a:t>
            </a:r>
          </a:p>
          <a:p>
            <a:pPr marL="342900" lvl="0" indent="-342900">
              <a:lnSpc>
                <a:spcPct val="107000"/>
              </a:lnSpc>
              <a:spcAft>
                <a:spcPts val="800"/>
              </a:spcAft>
              <a:buFont typeface="Wingdings" panose="05000000000000000000" pitchFamily="2" charset="2"/>
              <a:buChar char="Ø"/>
            </a:pPr>
            <a:r>
              <a:rPr lang="en-IN" dirty="0">
                <a:latin typeface="Century" panose="02040604050505020304" pitchFamily="18" charset="0"/>
                <a:ea typeface="Calibri" panose="020F0502020204030204" pitchFamily="34" charset="0"/>
                <a:cs typeface="Times New Roman" panose="02020603050405020304" pitchFamily="18" charset="0"/>
              </a:rPr>
              <a:t> I have trained my final model using these parameters and it was unable to increase the accuracy of the model.</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619965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FINAL MODEL</a:t>
            </a:r>
            <a:endParaRPr lang="en-US"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3" name="Picture 2"/>
          <p:cNvPicPr>
            <a:picLocks noChangeAspect="1"/>
          </p:cNvPicPr>
          <p:nvPr/>
        </p:nvPicPr>
        <p:blipFill>
          <a:blip r:embed="rId2"/>
          <a:stretch>
            <a:fillRect/>
          </a:stretch>
        </p:blipFill>
        <p:spPr>
          <a:xfrm>
            <a:off x="1154954" y="2343694"/>
            <a:ext cx="6600825" cy="2667000"/>
          </a:xfrm>
          <a:prstGeom prst="rect">
            <a:avLst/>
          </a:prstGeom>
        </p:spPr>
      </p:pic>
      <p:sp>
        <p:nvSpPr>
          <p:cNvPr id="4" name="TextBox 3"/>
          <p:cNvSpPr txBox="1"/>
          <p:nvPr/>
        </p:nvSpPr>
        <p:spPr>
          <a:xfrm>
            <a:off x="888274" y="5499463"/>
            <a:ext cx="9914709" cy="64633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entury" panose="02040604050505020304" pitchFamily="18" charset="0"/>
                <a:ea typeface="Calibri" panose="020F0502020204030204" pitchFamily="34" charset="0"/>
                <a:cs typeface="Times New Roman" panose="02020603050405020304" pitchFamily="18" charset="0"/>
              </a:rPr>
              <a:t>After training and building our final model I saved this model into .</a:t>
            </a:r>
            <a:r>
              <a:rPr lang="en-IN" dirty="0">
                <a:latin typeface="Century" panose="02040604050505020304" pitchFamily="18" charset="0"/>
                <a:ea typeface="Calibri" panose="020F0502020204030204" pitchFamily="34" charset="0"/>
                <a:cs typeface="Times New Roman" panose="02020603050405020304" pitchFamily="18" charset="0"/>
              </a:rPr>
              <a:t>pkl</a:t>
            </a:r>
            <a:r>
              <a:rPr lang="en-IN" dirty="0">
                <a:latin typeface="Century" panose="02040604050505020304" pitchFamily="18" charset="0"/>
                <a:ea typeface="Calibri" panose="020F0502020204030204" pitchFamily="34" charset="0"/>
                <a:cs typeface="Times New Roman" panose="02020603050405020304" pitchFamily="18" charset="0"/>
              </a:rPr>
              <a:t> file. </a:t>
            </a:r>
            <a:endParaRPr lang="en-IN" sz="1400" dirty="0">
              <a:latin typeface="Century" panose="020406040505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66223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CONCLUSION</a:t>
            </a:r>
            <a:endParaRPr lang="en-US" b="1" u="sng" dirty="0"/>
          </a:p>
        </p:txBody>
      </p:sp>
      <p:sp>
        <p:nvSpPr>
          <p:cNvPr id="3" name="TextBox 2"/>
          <p:cNvSpPr txBox="1"/>
          <p:nvPr/>
        </p:nvSpPr>
        <p:spPr>
          <a:xfrm>
            <a:off x="561703" y="2338252"/>
            <a:ext cx="10750731" cy="3932167"/>
          </a:xfrm>
          <a:prstGeom prst="rect">
            <a:avLst/>
          </a:prstGeom>
          <a:noFill/>
        </p:spPr>
        <p:txBody>
          <a:bodyPr wrap="square" rtlCol="0">
            <a:spAutoFit/>
          </a:bodyPr>
          <a:lstStyle/>
          <a:p>
            <a:pPr>
              <a:lnSpc>
                <a:spcPct val="107000"/>
              </a:lnSpc>
              <a:spcBef>
                <a:spcPts val="300"/>
              </a:spcBef>
              <a:spcAft>
                <a:spcPts val="300"/>
              </a:spcAft>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In this project report, we have used NLP machine learning algorithms to predict the Ratings. We have mentioned the step by step procedure to </a:t>
            </a:r>
            <a:r>
              <a:rPr lang="en-IN" dirty="0" smtClean="0">
                <a:latin typeface="Century" panose="02040604050505020304" pitchFamily="18" charset="0"/>
                <a:ea typeface="Calibri" panose="020F0502020204030204" pitchFamily="34" charset="0"/>
                <a:cs typeface="Times New Roman" panose="02020603050405020304" pitchFamily="18" charset="0"/>
              </a:rPr>
              <a:t>analyse </a:t>
            </a:r>
            <a:r>
              <a:rPr lang="en-IN" dirty="0">
                <a:latin typeface="Century" panose="02040604050505020304" pitchFamily="18" charset="0"/>
                <a:ea typeface="Calibri" panose="020F0502020204030204" pitchFamily="34" charset="0"/>
                <a:cs typeface="Times New Roman" panose="02020603050405020304" pitchFamily="18" charset="0"/>
              </a:rPr>
              <a:t>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unnecessary </a:t>
            </a:r>
            <a:r>
              <a:rPr lang="en-IN" dirty="0" smtClean="0">
                <a:latin typeface="Century" panose="02040604050505020304" pitchFamily="18" charset="0"/>
                <a:ea typeface="Calibri" panose="020F0502020204030204" pitchFamily="34" charset="0"/>
                <a:cs typeface="Times New Roman" panose="02020603050405020304" pitchFamily="18" charset="0"/>
              </a:rPr>
              <a:t>punctuations, </a:t>
            </a:r>
            <a:r>
              <a:rPr lang="en-IN" dirty="0">
                <a:latin typeface="Century" panose="02040604050505020304" pitchFamily="18" charset="0"/>
                <a:ea typeface="Calibri" panose="020F0502020204030204" pitchFamily="34" charset="0"/>
                <a:cs typeface="Times New Roman" panose="02020603050405020304" pitchFamily="18" charset="0"/>
              </a:rPr>
              <a:t>urls, email address, stop words. </a:t>
            </a:r>
          </a:p>
          <a:p>
            <a:pPr>
              <a:lnSpc>
                <a:spcPct val="107000"/>
              </a:lnSpc>
              <a:spcBef>
                <a:spcPts val="300"/>
              </a:spcBef>
              <a:spcAft>
                <a:spcPts val="300"/>
              </a:spcAft>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These feature set were then given as an input to </a:t>
            </a:r>
            <a:r>
              <a:rPr lang="en-IN" dirty="0" smtClean="0">
                <a:latin typeface="Century" panose="02040604050505020304" pitchFamily="18" charset="0"/>
                <a:ea typeface="Calibri" panose="020F0502020204030204" pitchFamily="34" charset="0"/>
                <a:cs typeface="Times New Roman" panose="02020603050405020304" pitchFamily="18" charset="0"/>
              </a:rPr>
              <a:t>5 </a:t>
            </a:r>
            <a:r>
              <a:rPr lang="en-IN" dirty="0">
                <a:latin typeface="Century" panose="02040604050505020304" pitchFamily="18" charset="0"/>
                <a:ea typeface="Calibri" panose="020F0502020204030204" pitchFamily="34" charset="0"/>
                <a:cs typeface="Times New Roman" panose="02020603050405020304" pitchFamily="18" charset="0"/>
              </a:rPr>
              <a:t>algorithms and a hyper parameter tunning was done to the best model.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 Then we have also saved the best model.</a:t>
            </a:r>
            <a:endParaRPr lang="en-IN" dirty="0">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1885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22F1820-1FF0-4740-8944-66580FFDE9E6}"/>
              </a:ext>
            </a:extLst>
          </p:cNvPr>
          <p:cNvSpPr txBox="1"/>
          <p:nvPr/>
        </p:nvSpPr>
        <p:spPr>
          <a:xfrm>
            <a:off x="1423851" y="2490652"/>
            <a:ext cx="9522823" cy="1200329"/>
          </a:xfrm>
          <a:prstGeom prst="rect">
            <a:avLst/>
          </a:prstGeom>
          <a:noFill/>
          <a:ln>
            <a:noFill/>
          </a:ln>
        </p:spPr>
        <p:txBody>
          <a:bodyPr wrap="square">
            <a:spAutoFit/>
          </a:bodyPr>
          <a:lstStyle/>
          <a:p>
            <a:pPr algn="ctr"/>
            <a:r>
              <a:rPr lang="en-US" sz="7200" b="1" i="1" u="sng" dirty="0" smtClean="0">
                <a:ln w="6600">
                  <a:solidFill>
                    <a:schemeClr val="accent2"/>
                  </a:solidFill>
                  <a:prstDash val="solid"/>
                </a:ln>
                <a:solidFill>
                  <a:srgbClr val="FFFFFF"/>
                </a:solidFill>
                <a:effectLst>
                  <a:outerShdw blurRad="50800" dist="38100" dir="5400000" algn="t" rotWithShape="0">
                    <a:prstClr val="black">
                      <a:alpha val="40000"/>
                    </a:prstClr>
                  </a:outerShdw>
                  <a:reflection blurRad="6350" stA="50000" endA="300" endPos="50000" dist="60007" dir="5400000" sy="-100000" algn="bl" rotWithShape="0"/>
                </a:effectLst>
                <a:latin typeface="Arial Black" panose="020B0A04020102020204" pitchFamily="34" charset="0"/>
              </a:rPr>
              <a:t>THANK YOU</a:t>
            </a:r>
            <a:endParaRPr lang="en-US" sz="7200" b="1" i="1" u="sng" dirty="0">
              <a:ln w="6600">
                <a:solidFill>
                  <a:schemeClr val="accent2"/>
                </a:solidFill>
                <a:prstDash val="solid"/>
              </a:ln>
              <a:solidFill>
                <a:srgbClr val="FFFFFF"/>
              </a:solidFill>
              <a:effectLst>
                <a:outerShdw blurRad="50800" dist="38100" dir="5400000" algn="t" rotWithShape="0">
                  <a:prstClr val="black">
                    <a:alpha val="40000"/>
                  </a:prstClr>
                </a:outerShdw>
                <a:reflection blurRad="6350" stA="50000" endA="300" endPos="50000" dist="60007" dir="5400000" sy="-100000" algn="bl" rotWithShape="0"/>
              </a:effectLst>
              <a:latin typeface="Arial Black" panose="020B0A04020102020204" pitchFamily="34" charset="0"/>
            </a:endParaRPr>
          </a:p>
        </p:txBody>
      </p:sp>
    </p:spTree>
    <p:extLst>
      <p:ext uri="{BB962C8B-B14F-4D97-AF65-F5344CB8AC3E}">
        <p14:creationId xmlns:p14="http://schemas.microsoft.com/office/powerpoint/2010/main" val="265174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765EE-C7CC-4E0B-B35E-CDF83A30FAD7}"/>
              </a:ext>
            </a:extLst>
          </p:cNvPr>
          <p:cNvSpPr>
            <a:spLocks noGrp="1"/>
          </p:cNvSpPr>
          <p:nvPr>
            <p:ph type="title"/>
          </p:nvPr>
        </p:nvSpPr>
        <p:spPr/>
        <p:txBody>
          <a:bodyPr/>
          <a:lstStyle/>
          <a:p>
            <a:r>
              <a:rPr lang="en-IN" sz="4000" b="1"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OVERVIEW</a:t>
            </a:r>
            <a:r>
              <a:rPr lang="en-IN" b="1"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
            </a:r>
          </a:p>
        </p:txBody>
      </p:sp>
      <p:sp>
        <p:nvSpPr>
          <p:cNvPr id="3" name="Content Placeholder 2">
            <a:extLst>
              <a:ext uri="{FF2B5EF4-FFF2-40B4-BE49-F238E27FC236}">
                <a16:creationId xmlns:a16="http://schemas.microsoft.com/office/drawing/2014/main" id="{679AA3E7-E176-4E6F-A8C5-65F88A4644DC}"/>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pPr>
              <a:buFont typeface="Wingdings" panose="05000000000000000000" pitchFamily="2" charset="2"/>
              <a:buChar char="ü"/>
            </a:pPr>
            <a:r>
              <a:rPr lang="en-US" sz="2400" dirty="0">
                <a:solidFill>
                  <a:schemeClr val="tx1"/>
                </a:solidFill>
                <a:latin typeface="Century" panose="02040604050505020304" pitchFamily="18" charset="0"/>
              </a:rPr>
              <a:t>In this particular presentation we will be looking on:</a:t>
            </a:r>
          </a:p>
          <a:p>
            <a:pPr lvl="1"/>
            <a:r>
              <a:rPr lang="en-US" dirty="0">
                <a:solidFill>
                  <a:schemeClr val="tx1"/>
                </a:solidFill>
                <a:latin typeface="Century" panose="02040604050505020304" pitchFamily="18" charset="0"/>
              </a:rPr>
              <a:t>How to analyze the dataset of </a:t>
            </a:r>
            <a:r>
              <a:rPr lang="en-US" sz="2400" dirty="0">
                <a:solidFill>
                  <a:schemeClr val="tx1"/>
                </a:solidFill>
                <a:latin typeface="Century" panose="02040604050505020304" pitchFamily="18" charset="0"/>
              </a:rPr>
              <a:t>Rating Prediction Project</a:t>
            </a:r>
            <a:r>
              <a:rPr lang="en-US" dirty="0">
                <a:solidFill>
                  <a:schemeClr val="tx1"/>
                </a:solidFill>
                <a:latin typeface="Century" panose="02040604050505020304" pitchFamily="18" charset="0"/>
              </a:rPr>
              <a:t>.</a:t>
            </a:r>
          </a:p>
          <a:p>
            <a:pPr lvl="1"/>
            <a:r>
              <a:rPr lang="en-US" dirty="0">
                <a:solidFill>
                  <a:schemeClr val="tx1"/>
                </a:solidFill>
                <a:latin typeface="Century" panose="02040604050505020304" pitchFamily="18" charset="0"/>
              </a:rPr>
              <a:t>What are the EDA steps in cleaning the dataset.</a:t>
            </a:r>
          </a:p>
          <a:p>
            <a:pPr lvl="1"/>
            <a:r>
              <a:rPr lang="en-US" dirty="0">
                <a:solidFill>
                  <a:schemeClr val="tx1"/>
                </a:solidFill>
                <a:latin typeface="Century" panose="02040604050505020304" pitchFamily="18" charset="0"/>
              </a:rPr>
              <a:t>Overall analysis on the problem.</a:t>
            </a:r>
          </a:p>
          <a:p>
            <a:pPr lvl="1"/>
            <a:r>
              <a:rPr lang="en-US" dirty="0">
                <a:solidFill>
                  <a:schemeClr val="tx1"/>
                </a:solidFill>
                <a:latin typeface="Century" panose="02040604050505020304" pitchFamily="18" charset="0"/>
              </a:rPr>
              <a:t>Model building from the cleaned dataset.</a:t>
            </a:r>
          </a:p>
          <a:p>
            <a:pPr lvl="1"/>
            <a:r>
              <a:rPr lang="en-US" dirty="0">
                <a:solidFill>
                  <a:schemeClr val="tx1"/>
                </a:solidFill>
                <a:latin typeface="Century" panose="02040604050505020304" pitchFamily="18" charset="0"/>
              </a:rPr>
              <a:t>Saving the best model.</a:t>
            </a:r>
          </a:p>
          <a:p>
            <a:pPr marL="0" indent="0">
              <a:buNone/>
            </a:pPr>
            <a:endParaRPr lang="en-IN" dirty="0"/>
          </a:p>
        </p:txBody>
      </p:sp>
    </p:spTree>
    <p:extLst>
      <p:ext uri="{BB962C8B-B14F-4D97-AF65-F5344CB8AC3E}">
        <p14:creationId xmlns:p14="http://schemas.microsoft.com/office/powerpoint/2010/main" val="333978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3A08-F4F5-4145-9C02-6C08CCBADAF1}"/>
              </a:ext>
            </a:extLst>
          </p:cNvPr>
          <p:cNvSpPr>
            <a:spLocks noGrp="1"/>
          </p:cNvSpPr>
          <p:nvPr>
            <p:ph type="title"/>
          </p:nvPr>
        </p:nvSpPr>
        <p:spPr>
          <a:xfrm>
            <a:off x="1050451" y="947542"/>
            <a:ext cx="8761413" cy="706964"/>
          </a:xfrm>
        </p:spPr>
        <p:txBody>
          <a:bodyPr/>
          <a:lstStyle/>
          <a:p>
            <a:r>
              <a:rPr lang="en-IN" sz="4000" b="1" u="sng"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STATEMENT:</a:t>
            </a:r>
            <a:endParaRPr lang="en-IN" sz="4000" b="1"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Content Placeholder 2">
            <a:extLst>
              <a:ext uri="{FF2B5EF4-FFF2-40B4-BE49-F238E27FC236}">
                <a16:creationId xmlns:a16="http://schemas.microsoft.com/office/drawing/2014/main" id="{54D839DB-143B-4168-8670-7AB12CCC0CAE}"/>
              </a:ext>
            </a:extLst>
          </p:cNvPr>
          <p:cNvSpPr>
            <a:spLocks noGrp="1"/>
          </p:cNvSpPr>
          <p:nvPr>
            <p:ph sz="half" idx="1"/>
          </p:nvPr>
        </p:nvSpPr>
        <p:spPr>
          <a:xfrm>
            <a:off x="1050451" y="2397036"/>
            <a:ext cx="10157480" cy="4112622"/>
          </a:xfrm>
        </p:spPr>
        <p:style>
          <a:lnRef idx="2">
            <a:schemeClr val="accent2"/>
          </a:lnRef>
          <a:fillRef idx="1">
            <a:schemeClr val="lt1"/>
          </a:fillRef>
          <a:effectRef idx="0">
            <a:schemeClr val="accent2"/>
          </a:effectRef>
          <a:fontRef idx="minor">
            <a:schemeClr val="dk1"/>
          </a:fontRef>
        </p:style>
        <p:txBody>
          <a:bodyPr>
            <a:normAutofit lnSpcReduction="10000"/>
          </a:bodyPr>
          <a:lstStyle/>
          <a:p>
            <a:r>
              <a:rPr lang="en-US" sz="2800" i="0" dirty="0">
                <a:effectLst/>
                <a:latin typeface="Century" panose="020406040505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2800" dirty="0">
              <a:latin typeface="Century" panose="02040604050505020304" pitchFamily="18" charset="0"/>
            </a:endParaRPr>
          </a:p>
          <a:p>
            <a:endParaRPr lang="en-IN" dirty="0"/>
          </a:p>
        </p:txBody>
      </p:sp>
    </p:spTree>
    <p:extLst>
      <p:ext uri="{BB962C8B-B14F-4D97-AF65-F5344CB8AC3E}">
        <p14:creationId xmlns:p14="http://schemas.microsoft.com/office/powerpoint/2010/main" val="3970303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4FD9-3F93-4BA3-B3B2-0A57EEAD9E0B}"/>
              </a:ext>
            </a:extLst>
          </p:cNvPr>
          <p:cNvSpPr>
            <a:spLocks noGrp="1"/>
          </p:cNvSpPr>
          <p:nvPr>
            <p:ph type="title"/>
          </p:nvPr>
        </p:nvSpPr>
        <p:spPr/>
        <p:txBody>
          <a:bodyPr>
            <a:normAutofit/>
          </a:bodyPr>
          <a:lstStyle/>
          <a:p>
            <a:r>
              <a:rPr lang="en-IN" sz="4000" b="1" u="sng"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UNDERSTANDING:</a:t>
            </a:r>
            <a:endParaRPr lang="en-IN" sz="4000" b="1"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Content Placeholder 2">
            <a:extLst>
              <a:ext uri="{FF2B5EF4-FFF2-40B4-BE49-F238E27FC236}">
                <a16:creationId xmlns:a16="http://schemas.microsoft.com/office/drawing/2014/main" id="{A3D8CF9B-B036-41F7-8E53-588F923A1DFB}"/>
              </a:ext>
            </a:extLst>
          </p:cNvPr>
          <p:cNvSpPr>
            <a:spLocks noGrp="1"/>
          </p:cNvSpPr>
          <p:nvPr>
            <p:ph sz="half" idx="2"/>
          </p:nvPr>
        </p:nvSpPr>
        <p:spPr>
          <a:xfrm>
            <a:off x="609600" y="2595638"/>
            <a:ext cx="5242560" cy="3967065"/>
          </a:xfrm>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r>
              <a:rPr lang="en-IN" sz="2000" dirty="0">
                <a:effectLst/>
                <a:latin typeface="Century" panose="02040604050505020304" pitchFamily="18" charset="0"/>
                <a:ea typeface="Calibri" panose="020F0502020204030204" pitchFamily="34" charset="0"/>
                <a:cs typeface="Times New Roman" panose="02020603050405020304" pitchFamily="18" charset="0"/>
              </a:rPr>
              <a:t>Rating prediction is a well-known recommendation task aiming to predict a user’s rating for those items which were not rated yet by her. Predictions are computed from users’ explicit feedback, i.e. their ratings provided on some items in the past. Another type of feedback are user reviews provided on items which implicitly express users’ opinions on items. Recent studies indicate that opinions inferred from users’ reviews on items are strong predictors of user’s implicit feedback or even ratings and thus, should be utilized in computation.</a:t>
            </a:r>
          </a:p>
          <a:p>
            <a:endParaRPr lang="en-IN" dirty="0"/>
          </a:p>
        </p:txBody>
      </p:sp>
      <p:pic>
        <p:nvPicPr>
          <p:cNvPr id="8" name="Content Placeholder 7">
            <a:extLst>
              <a:ext uri="{FF2B5EF4-FFF2-40B4-BE49-F238E27FC236}">
                <a16:creationId xmlns:a16="http://schemas.microsoft.com/office/drawing/2014/main" id="{41185A26-5298-4AB3-880D-ECF92F3B91A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605451" y="2626240"/>
            <a:ext cx="4277322" cy="3715268"/>
          </a:xfrm>
        </p:spPr>
      </p:pic>
    </p:spTree>
    <p:extLst>
      <p:ext uri="{BB962C8B-B14F-4D97-AF65-F5344CB8AC3E}">
        <p14:creationId xmlns:p14="http://schemas.microsoft.com/office/powerpoint/2010/main" val="40678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4361-D67C-4347-9981-BF51B3909AB3}"/>
              </a:ext>
            </a:extLst>
          </p:cNvPr>
          <p:cNvSpPr>
            <a:spLocks noGrp="1"/>
          </p:cNvSpPr>
          <p:nvPr>
            <p:ph type="title"/>
          </p:nvPr>
        </p:nvSpPr>
        <p:spPr/>
        <p:txBody>
          <a:bodyPr>
            <a:normAutofit/>
          </a:bodyPr>
          <a:lstStyle/>
          <a:p>
            <a:r>
              <a:rPr lang="en-IN" sz="4000" b="1"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 is RATING PREDICTION?</a:t>
            </a:r>
          </a:p>
        </p:txBody>
      </p:sp>
      <p:sp>
        <p:nvSpPr>
          <p:cNvPr id="3" name="Content Placeholder 2">
            <a:extLst>
              <a:ext uri="{FF2B5EF4-FFF2-40B4-BE49-F238E27FC236}">
                <a16:creationId xmlns:a16="http://schemas.microsoft.com/office/drawing/2014/main" id="{D0B7870D-7A2E-4938-9358-8C876A294A0E}"/>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r>
              <a:rPr lang="en-US" sz="2000" b="0" i="0" dirty="0">
                <a:solidFill>
                  <a:srgbClr val="202124"/>
                </a:solidFill>
                <a:effectLst/>
                <a:latin typeface="Century" panose="02040604050505020304" pitchFamily="18" charset="0"/>
              </a:rPr>
              <a:t>Rating prediction is a </a:t>
            </a:r>
            <a:r>
              <a:rPr lang="en-US" sz="2000" b="1" i="0" dirty="0">
                <a:solidFill>
                  <a:srgbClr val="202124"/>
                </a:solidFill>
                <a:effectLst/>
                <a:latin typeface="Century" panose="02040604050505020304" pitchFamily="18" charset="0"/>
              </a:rPr>
              <a:t>well-known recommendation task aiming to predict a user's rating for those items which were not rated yet by her</a:t>
            </a:r>
            <a:r>
              <a:rPr lang="en-US" sz="2000" b="0" i="0" dirty="0">
                <a:solidFill>
                  <a:srgbClr val="202124"/>
                </a:solidFill>
                <a:effectLst/>
                <a:latin typeface="Century" panose="02040604050505020304" pitchFamily="18" charset="0"/>
              </a:rPr>
              <a:t>. Predictions are computed from users' explicit feedback, i.e. their ratings provided on some items in the past.</a:t>
            </a:r>
          </a:p>
          <a:p>
            <a:pPr marL="0" indent="0">
              <a:buNone/>
            </a:pPr>
            <a:endParaRPr lang="en-IN" sz="2000" dirty="0">
              <a:latin typeface="Century" panose="02040604050505020304" pitchFamily="18" charset="0"/>
            </a:endParaRPr>
          </a:p>
        </p:txBody>
      </p:sp>
    </p:spTree>
    <p:extLst>
      <p:ext uri="{BB962C8B-B14F-4D97-AF65-F5344CB8AC3E}">
        <p14:creationId xmlns:p14="http://schemas.microsoft.com/office/powerpoint/2010/main" val="2155783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C0C06-071B-4FB9-8CAB-1C1F3A165555}"/>
              </a:ext>
            </a:extLst>
          </p:cNvPr>
          <p:cNvSpPr>
            <a:spLocks noGrp="1"/>
          </p:cNvSpPr>
          <p:nvPr>
            <p:ph type="title"/>
          </p:nvPr>
        </p:nvSpPr>
        <p:spPr/>
        <p:txBody>
          <a:bodyPr>
            <a:noAutofit/>
          </a:bodyPr>
          <a:lstStyle/>
          <a:p>
            <a:r>
              <a:rPr lang="en-IN" sz="4000" b="1"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Importance of Malignant Comment Classifier.</a:t>
            </a:r>
          </a:p>
        </p:txBody>
      </p:sp>
      <p:sp>
        <p:nvSpPr>
          <p:cNvPr id="3" name="Content Placeholder 2">
            <a:extLst>
              <a:ext uri="{FF2B5EF4-FFF2-40B4-BE49-F238E27FC236}">
                <a16:creationId xmlns:a16="http://schemas.microsoft.com/office/drawing/2014/main" id="{22448059-EB4A-4025-B19B-0A371E315D97}"/>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r>
              <a:rPr lang="en-IN" sz="2000" dirty="0">
                <a:effectLst/>
                <a:latin typeface="Century" panose="02040604050505020304" pitchFamily="18" charset="0"/>
                <a:ea typeface="Calibri" panose="020F0502020204030204" pitchFamily="34" charset="0"/>
                <a:cs typeface="Times New Roman" panose="02020603050405020304" pitchFamily="18" charset="0"/>
              </a:rPr>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 The ability to successfully decide whether a review will be helpful to other customers and thus give the product more exposure is vital to companies that support these reviews, companies like Google, Amazon and Yelp!. 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sz="2000" dirty="0">
              <a:latin typeface="Century" panose="02040604050505020304" pitchFamily="18" charset="0"/>
            </a:endParaRPr>
          </a:p>
        </p:txBody>
      </p:sp>
    </p:spTree>
    <p:extLst>
      <p:ext uri="{BB962C8B-B14F-4D97-AF65-F5344CB8AC3E}">
        <p14:creationId xmlns:p14="http://schemas.microsoft.com/office/powerpoint/2010/main" val="234330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0" y="43243"/>
            <a:ext cx="9969618" cy="861774"/>
          </a:xfrm>
          <a:prstGeom prst="rect">
            <a:avLst/>
          </a:prstGeom>
          <a:noFill/>
        </p:spPr>
        <p:txBody>
          <a:bodyPr wrap="square" rtlCol="0">
            <a:spAutoFit/>
          </a:bodyPr>
          <a:lstStyle/>
          <a:p>
            <a:pPr algn="ctr"/>
            <a:r>
              <a:rPr lang="en-US"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rPr>
              <a:t>Data Analysis and Model Building Flowchart</a:t>
            </a:r>
            <a:endParaRPr lang="en-IN"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375786" y="716468"/>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3222616" y="1097468"/>
            <a:ext cx="634482"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4413785" y="730727"/>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7006820" y="108282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7" name="Arrow: Right 16">
            <a:extLst>
              <a:ext uri="{FF2B5EF4-FFF2-40B4-BE49-F238E27FC236}">
                <a16:creationId xmlns:a16="http://schemas.microsoft.com/office/drawing/2014/main" id="{AF7EF058-49A7-48CF-8A68-51D390EF96B2}"/>
              </a:ext>
            </a:extLst>
          </p:cNvPr>
          <p:cNvSpPr/>
          <p:nvPr/>
        </p:nvSpPr>
        <p:spPr>
          <a:xfrm>
            <a:off x="3179953" y="5531932"/>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4342793" y="2820425"/>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162569" y="73072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006820" y="3231231"/>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8169660" y="280015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3222616" y="3231231"/>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6" name="Arrow: Down 25">
            <a:extLst>
              <a:ext uri="{FF2B5EF4-FFF2-40B4-BE49-F238E27FC236}">
                <a16:creationId xmlns:a16="http://schemas.microsoft.com/office/drawing/2014/main" id="{8698FB53-B832-453A-9B2A-06BBE89FAB57}"/>
              </a:ext>
            </a:extLst>
          </p:cNvPr>
          <p:cNvSpPr/>
          <p:nvPr/>
        </p:nvSpPr>
        <p:spPr>
          <a:xfrm>
            <a:off x="1240655" y="4450408"/>
            <a:ext cx="458236" cy="457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041198" y="2146102"/>
            <a:ext cx="458236" cy="4578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385349" y="2850231"/>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148804" y="5554674"/>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375786"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95249C89-B121-4BA7-AE38-C2127E8876B5}"/>
              </a:ext>
            </a:extLst>
          </p:cNvPr>
          <p:cNvSpPr/>
          <p:nvPr/>
        </p:nvSpPr>
        <p:spPr>
          <a:xfrm>
            <a:off x="4413785"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C2A17994-C821-4FEA-AC25-A0912A99B415}"/>
              </a:ext>
            </a:extLst>
          </p:cNvPr>
          <p:cNvSpPr/>
          <p:nvPr/>
        </p:nvSpPr>
        <p:spPr>
          <a:xfrm>
            <a:off x="8226183"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47333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2C930-34CF-43D1-9ACB-49081D8AC37D}"/>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Exploratory Data Analysis:</a:t>
            </a:r>
            <a:endParaRPr lang="en-IN" dirty="0"/>
          </a:p>
        </p:txBody>
      </p:sp>
      <p:sp>
        <p:nvSpPr>
          <p:cNvPr id="3" name="Content Placeholder 2">
            <a:extLst>
              <a:ext uri="{FF2B5EF4-FFF2-40B4-BE49-F238E27FC236}">
                <a16:creationId xmlns:a16="http://schemas.microsoft.com/office/drawing/2014/main" id="{0DA235F6-AB62-48B7-8FA5-3EC83967F317}"/>
              </a:ext>
            </a:extLst>
          </p:cNvPr>
          <p:cNvSpPr>
            <a:spLocks noGrp="1"/>
          </p:cNvSpPr>
          <p:nvPr>
            <p:ph idx="1"/>
          </p:nvPr>
        </p:nvSpPr>
        <p:spPr>
          <a:xfrm>
            <a:off x="896983" y="2272936"/>
            <a:ext cx="9435737" cy="4585063"/>
          </a:xfrm>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Importing necessary libraries and loading dataset as a data frame.</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Checked some statistical information like shape, number of unique values present, info, null values, value counts etc.</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Checked for null values and I replaced those null values using imputation method. And removed Unnamed: 0.</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distribution plot and wordcloud for each ratings.</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Done text pre-processing techniques like Removing Punctuations and other special characters, Splitting the comments into individual words, Removing Stop Words, Stemming and Lemmatization.</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 After getting a cleaned data used TF-IDF vectorizer. It’ll help to transform the text data to feature vector which can be used as input in our 6 modelling. It is a common algorithm to transform text into numbers. It measures the originality of a word by comparing the frequency of appearance of a word in a document with the number of documents the words appear in. Mathematically, </a:t>
            </a:r>
            <a:r>
              <a:rPr lang="en-IN" sz="2000" b="1" u="sng" dirty="0">
                <a:effectLst/>
                <a:latin typeface="Century" panose="02040604050505020304" pitchFamily="18" charset="0"/>
                <a:ea typeface="Calibri" panose="020F0502020204030204" pitchFamily="34" charset="0"/>
                <a:cs typeface="Calibri" panose="020F0502020204030204" pitchFamily="34" charset="0"/>
              </a:rPr>
              <a:t>TF-IDF = TF(t*d)*IDF(t,d) </a:t>
            </a:r>
          </a:p>
          <a:p>
            <a:endParaRPr lang="en-IN" dirty="0"/>
          </a:p>
        </p:txBody>
      </p:sp>
    </p:spTree>
    <p:extLst>
      <p:ext uri="{BB962C8B-B14F-4D97-AF65-F5344CB8AC3E}">
        <p14:creationId xmlns:p14="http://schemas.microsoft.com/office/powerpoint/2010/main" val="390461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298</TotalTime>
  <Words>1474</Words>
  <Application>Microsoft Office PowerPoint</Application>
  <PresentationFormat>Widescreen</PresentationFormat>
  <Paragraphs>91</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Arial Black</vt:lpstr>
      <vt:lpstr>Calibri</vt:lpstr>
      <vt:lpstr>Century</vt:lpstr>
      <vt:lpstr>Century Gothic</vt:lpstr>
      <vt:lpstr>Microsoft Sans Serif</vt:lpstr>
      <vt:lpstr>Times New Roman</vt:lpstr>
      <vt:lpstr>Wingdings</vt:lpstr>
      <vt:lpstr>Wingdings 3</vt:lpstr>
      <vt:lpstr>Ion Boardroom</vt:lpstr>
      <vt:lpstr>PowerPoint Presentation</vt:lpstr>
      <vt:lpstr>AGENDA: </vt:lpstr>
      <vt:lpstr>OVERVIEW:</vt:lpstr>
      <vt:lpstr>PROBLEM STATEMENT:</vt:lpstr>
      <vt:lpstr>PROBLEM UNDERSTANDING:</vt:lpstr>
      <vt:lpstr>What is RATING PREDICTION?</vt:lpstr>
      <vt:lpstr>Importance of Malignant Comment Classifier.</vt:lpstr>
      <vt:lpstr>PowerPoint Presentation</vt:lpstr>
      <vt:lpstr>Exploratory Data Analysis:</vt:lpstr>
      <vt:lpstr>VISUALIZATION:</vt:lpstr>
      <vt:lpstr>VISUALIZATION:</vt:lpstr>
      <vt:lpstr>VISUALIZATION:</vt:lpstr>
      <vt:lpstr>VISUALIZATION:</vt:lpstr>
      <vt:lpstr>ANALYSIS:</vt:lpstr>
      <vt:lpstr>MODEL BUILDING:</vt:lpstr>
      <vt:lpstr>PowerPoint Presentation</vt:lpstr>
      <vt:lpstr>PowerPoint Presentation</vt:lpstr>
      <vt:lpstr>PowerPoint Presentation</vt:lpstr>
      <vt:lpstr>CROSS VALIDATION</vt:lpstr>
      <vt:lpstr>HYPER PARAMETER TUNNING:</vt:lpstr>
      <vt:lpstr>FINAL MODEL</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 gowda</dc:creator>
  <cp:lastModifiedBy>WIN-10</cp:lastModifiedBy>
  <cp:revision>11</cp:revision>
  <dcterms:created xsi:type="dcterms:W3CDTF">2021-12-26T08:24:41Z</dcterms:created>
  <dcterms:modified xsi:type="dcterms:W3CDTF">2022-03-12T07:22:56Z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74062000</vt:r8>
  </property>
  <property fmtid="{D5CDD505-2E9C-101B-9397-08002B2CF9AE}" pid="3" name="HiddenCategoryTags">
    <vt:lpwstr/>
  </property>
  <property fmtid="{D5CDD505-2E9C-101B-9397-08002B2CF9AE}" pid="4" name="InternalTags">
    <vt:lpwstr/>
  </property>
  <property fmtid="{D5CDD505-2E9C-101B-9397-08002B2CF9AE}" pid="5" name="CampaignTags">
    <vt:lpwstr/>
  </property>
  <property fmtid="{D5CDD505-2E9C-101B-9397-08002B2CF9AE}" pid="6" name="Applications">
    <vt:lpwstr/>
  </property>
  <property fmtid="{D5CDD505-2E9C-101B-9397-08002B2CF9AE}" pid="7" name="ScenarioTags">
    <vt:lpwstr/>
  </property>
  <property fmtid="{D5CDD505-2E9C-101B-9397-08002B2CF9AE}" pid="8" name="ContentTypeId">
    <vt:lpwstr>0x010100AA3F7D94069FF64A86F7DFF56D60E3BE</vt:lpwstr>
  </property>
  <property fmtid="{D5CDD505-2E9C-101B-9397-08002B2CF9AE}" pid="9" name="FeatureTags">
    <vt:lpwstr/>
  </property>
  <property fmtid="{D5CDD505-2E9C-101B-9397-08002B2CF9AE}" pid="10" name="LocalizationTags">
    <vt:lpwstr/>
  </property>
  <property fmtid="{D5CDD505-2E9C-101B-9397-08002B2CF9AE}" pid="11" name="CategoryTags">
    <vt:lpwstr/>
  </property>
</Properties>
</file>