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81" r:id="rId23"/>
    <p:sldId id="278" r:id="rId24"/>
    <p:sldId id="280"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14D169-6A2E-40D3-8390-BA93CB3543AE}" type="datetimeFigureOut">
              <a:rPr lang="en-IN" smtClean="0"/>
              <a:t>06-04-2022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34DABC8-B329-4184-A4B5-24AE9206BEA9}" type="slidenum">
              <a:rPr lang="en-IN" smtClean="0"/>
              <a:t>‹#›</a:t>
            </a:fld>
            <a:endParaRPr lang="en-IN" dirty="0"/>
          </a:p>
        </p:txBody>
      </p:sp>
    </p:spTree>
    <p:extLst>
      <p:ext uri="{BB962C8B-B14F-4D97-AF65-F5344CB8AC3E}">
        <p14:creationId xmlns:p14="http://schemas.microsoft.com/office/powerpoint/2010/main" val="931437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14D169-6A2E-40D3-8390-BA93CB3543AE}" type="datetimeFigureOut">
              <a:rPr lang="en-IN" smtClean="0"/>
              <a:t>06-04-2022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34DABC8-B329-4184-A4B5-24AE9206BEA9}" type="slidenum">
              <a:rPr lang="en-IN" smtClean="0"/>
              <a:t>‹#›</a:t>
            </a:fld>
            <a:endParaRPr lang="en-IN" dirty="0"/>
          </a:p>
        </p:txBody>
      </p:sp>
    </p:spTree>
    <p:extLst>
      <p:ext uri="{BB962C8B-B14F-4D97-AF65-F5344CB8AC3E}">
        <p14:creationId xmlns:p14="http://schemas.microsoft.com/office/powerpoint/2010/main" val="3964631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14D169-6A2E-40D3-8390-BA93CB3543AE}" type="datetimeFigureOut">
              <a:rPr lang="en-IN" smtClean="0"/>
              <a:t>06-04-2022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34DABC8-B329-4184-A4B5-24AE9206BEA9}" type="slidenum">
              <a:rPr lang="en-IN" smtClean="0"/>
              <a:t>‹#›</a:t>
            </a:fld>
            <a:endParaRPr lang="en-IN" dirty="0"/>
          </a:p>
        </p:txBody>
      </p:sp>
    </p:spTree>
    <p:extLst>
      <p:ext uri="{BB962C8B-B14F-4D97-AF65-F5344CB8AC3E}">
        <p14:creationId xmlns:p14="http://schemas.microsoft.com/office/powerpoint/2010/main" val="1820987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14D169-6A2E-40D3-8390-BA93CB3543AE}" type="datetimeFigureOut">
              <a:rPr lang="en-IN" smtClean="0"/>
              <a:t>06-04-2022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34DABC8-B329-4184-A4B5-24AE9206BEA9}" type="slidenum">
              <a:rPr lang="en-IN" smtClean="0"/>
              <a:t>‹#›</a:t>
            </a:fld>
            <a:endParaRPr lang="en-IN"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9448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14D169-6A2E-40D3-8390-BA93CB3543AE}" type="datetimeFigureOut">
              <a:rPr lang="en-IN" smtClean="0"/>
              <a:t>06-04-2022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34DABC8-B329-4184-A4B5-24AE9206BEA9}" type="slidenum">
              <a:rPr lang="en-IN" smtClean="0"/>
              <a:t>‹#›</a:t>
            </a:fld>
            <a:endParaRPr lang="en-IN" dirty="0"/>
          </a:p>
        </p:txBody>
      </p:sp>
    </p:spTree>
    <p:extLst>
      <p:ext uri="{BB962C8B-B14F-4D97-AF65-F5344CB8AC3E}">
        <p14:creationId xmlns:p14="http://schemas.microsoft.com/office/powerpoint/2010/main" val="1831794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14D169-6A2E-40D3-8390-BA93CB3543AE}" type="datetimeFigureOut">
              <a:rPr lang="en-IN" smtClean="0"/>
              <a:t>06-04-2022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34DABC8-B329-4184-A4B5-24AE9206BEA9}" type="slidenum">
              <a:rPr lang="en-IN" smtClean="0"/>
              <a:t>‹#›</a:t>
            </a:fld>
            <a:endParaRPr lang="en-IN" dirty="0"/>
          </a:p>
        </p:txBody>
      </p:sp>
    </p:spTree>
    <p:extLst>
      <p:ext uri="{BB962C8B-B14F-4D97-AF65-F5344CB8AC3E}">
        <p14:creationId xmlns:p14="http://schemas.microsoft.com/office/powerpoint/2010/main" val="758079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14D169-6A2E-40D3-8390-BA93CB3543AE}" type="datetimeFigureOut">
              <a:rPr lang="en-IN" smtClean="0"/>
              <a:t>06-04-2022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34DABC8-B329-4184-A4B5-24AE9206BEA9}" type="slidenum">
              <a:rPr lang="en-IN" smtClean="0"/>
              <a:t>‹#›</a:t>
            </a:fld>
            <a:endParaRPr lang="en-IN" dirty="0"/>
          </a:p>
        </p:txBody>
      </p:sp>
    </p:spTree>
    <p:extLst>
      <p:ext uri="{BB962C8B-B14F-4D97-AF65-F5344CB8AC3E}">
        <p14:creationId xmlns:p14="http://schemas.microsoft.com/office/powerpoint/2010/main" val="1276267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14D169-6A2E-40D3-8390-BA93CB3543AE}" type="datetimeFigureOut">
              <a:rPr lang="en-IN" smtClean="0"/>
              <a:t>06-04-2022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34DABC8-B329-4184-A4B5-24AE9206BEA9}" type="slidenum">
              <a:rPr lang="en-IN" smtClean="0"/>
              <a:t>‹#›</a:t>
            </a:fld>
            <a:endParaRPr lang="en-IN" dirty="0"/>
          </a:p>
        </p:txBody>
      </p:sp>
    </p:spTree>
    <p:extLst>
      <p:ext uri="{BB962C8B-B14F-4D97-AF65-F5344CB8AC3E}">
        <p14:creationId xmlns:p14="http://schemas.microsoft.com/office/powerpoint/2010/main" val="119765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14D169-6A2E-40D3-8390-BA93CB3543AE}" type="datetimeFigureOut">
              <a:rPr lang="en-IN" smtClean="0"/>
              <a:t>06-04-2022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34DABC8-B329-4184-A4B5-24AE9206BEA9}" type="slidenum">
              <a:rPr lang="en-IN" smtClean="0"/>
              <a:t>‹#›</a:t>
            </a:fld>
            <a:endParaRPr lang="en-IN" dirty="0"/>
          </a:p>
        </p:txBody>
      </p:sp>
    </p:spTree>
    <p:extLst>
      <p:ext uri="{BB962C8B-B14F-4D97-AF65-F5344CB8AC3E}">
        <p14:creationId xmlns:p14="http://schemas.microsoft.com/office/powerpoint/2010/main" val="3375422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14D169-6A2E-40D3-8390-BA93CB3543AE}" type="datetimeFigureOut">
              <a:rPr lang="en-IN" smtClean="0"/>
              <a:t>06-04-2022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34DABC8-B329-4184-A4B5-24AE9206BEA9}" type="slidenum">
              <a:rPr lang="en-IN" smtClean="0"/>
              <a:t>‹#›</a:t>
            </a:fld>
            <a:endParaRPr lang="en-IN" dirty="0"/>
          </a:p>
        </p:txBody>
      </p:sp>
    </p:spTree>
    <p:extLst>
      <p:ext uri="{BB962C8B-B14F-4D97-AF65-F5344CB8AC3E}">
        <p14:creationId xmlns:p14="http://schemas.microsoft.com/office/powerpoint/2010/main" val="2647730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14D169-6A2E-40D3-8390-BA93CB3543AE}" type="datetimeFigureOut">
              <a:rPr lang="en-IN" smtClean="0"/>
              <a:t>06-04-2022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34DABC8-B329-4184-A4B5-24AE9206BEA9}" type="slidenum">
              <a:rPr lang="en-IN" smtClean="0"/>
              <a:t>‹#›</a:t>
            </a:fld>
            <a:endParaRPr lang="en-IN" dirty="0"/>
          </a:p>
        </p:txBody>
      </p:sp>
    </p:spTree>
    <p:extLst>
      <p:ext uri="{BB962C8B-B14F-4D97-AF65-F5344CB8AC3E}">
        <p14:creationId xmlns:p14="http://schemas.microsoft.com/office/powerpoint/2010/main" val="192286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14D169-6A2E-40D3-8390-BA93CB3543AE}" type="datetimeFigureOut">
              <a:rPr lang="en-IN" smtClean="0"/>
              <a:t>06-04-2022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34DABC8-B329-4184-A4B5-24AE9206BEA9}" type="slidenum">
              <a:rPr lang="en-IN" smtClean="0"/>
              <a:t>‹#›</a:t>
            </a:fld>
            <a:endParaRPr lang="en-IN" dirty="0"/>
          </a:p>
        </p:txBody>
      </p:sp>
    </p:spTree>
    <p:extLst>
      <p:ext uri="{BB962C8B-B14F-4D97-AF65-F5344CB8AC3E}">
        <p14:creationId xmlns:p14="http://schemas.microsoft.com/office/powerpoint/2010/main" val="2197276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14D169-6A2E-40D3-8390-BA93CB3543AE}" type="datetimeFigureOut">
              <a:rPr lang="en-IN" smtClean="0"/>
              <a:t>06-04-2022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34DABC8-B329-4184-A4B5-24AE9206BEA9}" type="slidenum">
              <a:rPr lang="en-IN" smtClean="0"/>
              <a:t>‹#›</a:t>
            </a:fld>
            <a:endParaRPr lang="en-IN" dirty="0"/>
          </a:p>
        </p:txBody>
      </p:sp>
    </p:spTree>
    <p:extLst>
      <p:ext uri="{BB962C8B-B14F-4D97-AF65-F5344CB8AC3E}">
        <p14:creationId xmlns:p14="http://schemas.microsoft.com/office/powerpoint/2010/main" val="3746070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14D169-6A2E-40D3-8390-BA93CB3543AE}" type="datetimeFigureOut">
              <a:rPr lang="en-IN" smtClean="0"/>
              <a:t>06-04-2022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34DABC8-B329-4184-A4B5-24AE9206BEA9}" type="slidenum">
              <a:rPr lang="en-IN" smtClean="0"/>
              <a:t>‹#›</a:t>
            </a:fld>
            <a:endParaRPr lang="en-IN" dirty="0"/>
          </a:p>
        </p:txBody>
      </p:sp>
    </p:spTree>
    <p:extLst>
      <p:ext uri="{BB962C8B-B14F-4D97-AF65-F5344CB8AC3E}">
        <p14:creationId xmlns:p14="http://schemas.microsoft.com/office/powerpoint/2010/main" val="3322686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14D169-6A2E-40D3-8390-BA93CB3543AE}" type="datetimeFigureOut">
              <a:rPr lang="en-IN" smtClean="0"/>
              <a:t>06-04-2022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34DABC8-B329-4184-A4B5-24AE9206BEA9}" type="slidenum">
              <a:rPr lang="en-IN" smtClean="0"/>
              <a:t>‹#›</a:t>
            </a:fld>
            <a:endParaRPr lang="en-IN" dirty="0"/>
          </a:p>
        </p:txBody>
      </p:sp>
    </p:spTree>
    <p:extLst>
      <p:ext uri="{BB962C8B-B14F-4D97-AF65-F5344CB8AC3E}">
        <p14:creationId xmlns:p14="http://schemas.microsoft.com/office/powerpoint/2010/main" val="2368508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14D169-6A2E-40D3-8390-BA93CB3543AE}" type="datetimeFigureOut">
              <a:rPr lang="en-IN" smtClean="0"/>
              <a:t>06-04-2022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34DABC8-B329-4184-A4B5-24AE9206BEA9}" type="slidenum">
              <a:rPr lang="en-IN" smtClean="0"/>
              <a:t>‹#›</a:t>
            </a:fld>
            <a:endParaRPr lang="en-IN" dirty="0"/>
          </a:p>
        </p:txBody>
      </p:sp>
    </p:spTree>
    <p:extLst>
      <p:ext uri="{BB962C8B-B14F-4D97-AF65-F5344CB8AC3E}">
        <p14:creationId xmlns:p14="http://schemas.microsoft.com/office/powerpoint/2010/main" val="394042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14D169-6A2E-40D3-8390-BA93CB3543AE}" type="datetimeFigureOut">
              <a:rPr lang="en-IN" smtClean="0"/>
              <a:t>06-04-2022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34DABC8-B329-4184-A4B5-24AE9206BEA9}" type="slidenum">
              <a:rPr lang="en-IN" smtClean="0"/>
              <a:t>‹#›</a:t>
            </a:fld>
            <a:endParaRPr lang="en-IN" dirty="0"/>
          </a:p>
        </p:txBody>
      </p:sp>
    </p:spTree>
    <p:extLst>
      <p:ext uri="{BB962C8B-B14F-4D97-AF65-F5344CB8AC3E}">
        <p14:creationId xmlns:p14="http://schemas.microsoft.com/office/powerpoint/2010/main" val="263000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A14D169-6A2E-40D3-8390-BA93CB3543AE}" type="datetimeFigureOut">
              <a:rPr lang="en-IN" smtClean="0"/>
              <a:t>06-04-2022</a:t>
            </a:fld>
            <a:endParaRPr lang="en-IN"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34DABC8-B329-4184-A4B5-24AE9206BEA9}" type="slidenum">
              <a:rPr lang="en-IN" smtClean="0"/>
              <a:t>‹#›</a:t>
            </a:fld>
            <a:endParaRPr lang="en-IN" dirty="0"/>
          </a:p>
        </p:txBody>
      </p:sp>
    </p:spTree>
    <p:extLst>
      <p:ext uri="{BB962C8B-B14F-4D97-AF65-F5344CB8AC3E}">
        <p14:creationId xmlns:p14="http://schemas.microsoft.com/office/powerpoint/2010/main" val="2547104219"/>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52AD3-AF44-4E3F-BB81-6725C57C1BF2}"/>
              </a:ext>
            </a:extLst>
          </p:cNvPr>
          <p:cNvSpPr>
            <a:spLocks noGrp="1"/>
          </p:cNvSpPr>
          <p:nvPr>
            <p:ph type="ctrTitle"/>
          </p:nvPr>
        </p:nvSpPr>
        <p:spPr>
          <a:xfrm>
            <a:off x="1595269" y="640080"/>
            <a:ext cx="9001462" cy="3911600"/>
          </a:xfrm>
        </p:spPr>
        <p:txBody>
          <a:bodyPr/>
          <a:lstStyle/>
          <a:p>
            <a:r>
              <a:rPr lang="en-IN" u="sng" dirty="0"/>
              <a:t>Image scraping and classification project</a:t>
            </a:r>
            <a:br>
              <a:rPr lang="en-IN" u="sng" dirty="0"/>
            </a:br>
            <a:r>
              <a:rPr lang="en-IN" u="sng" dirty="0"/>
              <a:t/>
            </a:r>
            <a:br>
              <a:rPr lang="en-IN" u="sng" dirty="0"/>
            </a:br>
            <a:endParaRPr lang="en-IN" u="sng" dirty="0"/>
          </a:p>
        </p:txBody>
      </p:sp>
      <p:sp>
        <p:nvSpPr>
          <p:cNvPr id="3" name="Subtitle 2">
            <a:extLst>
              <a:ext uri="{FF2B5EF4-FFF2-40B4-BE49-F238E27FC236}">
                <a16:creationId xmlns:a16="http://schemas.microsoft.com/office/drawing/2014/main" id="{9BAC573C-781B-4EBC-A7CB-7AEE3B3F7857}"/>
              </a:ext>
            </a:extLst>
          </p:cNvPr>
          <p:cNvSpPr>
            <a:spLocks noGrp="1"/>
          </p:cNvSpPr>
          <p:nvPr>
            <p:ph type="subTitle" idx="1"/>
          </p:nvPr>
        </p:nvSpPr>
        <p:spPr>
          <a:xfrm>
            <a:off x="7863989" y="4465638"/>
            <a:ext cx="3383131" cy="1655762"/>
          </a:xfrm>
        </p:spPr>
        <p:txBody>
          <a:bodyPr/>
          <a:lstStyle/>
          <a:p>
            <a:r>
              <a:rPr lang="en-IN" dirty="0"/>
              <a:t>Submitted By:</a:t>
            </a:r>
          </a:p>
          <a:p>
            <a:r>
              <a:rPr lang="en-IN" dirty="0" smtClean="0"/>
              <a:t>TANUJ SWARNKAR</a:t>
            </a:r>
            <a:endParaRPr lang="en-IN" dirty="0"/>
          </a:p>
        </p:txBody>
      </p:sp>
    </p:spTree>
    <p:extLst>
      <p:ext uri="{BB962C8B-B14F-4D97-AF65-F5344CB8AC3E}">
        <p14:creationId xmlns:p14="http://schemas.microsoft.com/office/powerpoint/2010/main" val="414718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25528" y="834662"/>
            <a:ext cx="10687050" cy="5162550"/>
          </a:xfrm>
          <a:prstGeom prst="rect">
            <a:avLst/>
          </a:prstGeom>
        </p:spPr>
      </p:pic>
    </p:spTree>
    <p:extLst>
      <p:ext uri="{BB962C8B-B14F-4D97-AF65-F5344CB8AC3E}">
        <p14:creationId xmlns:p14="http://schemas.microsoft.com/office/powerpoint/2010/main" val="874717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descr="A collage of a person in different poses&#10;&#10;Description automatically generated with low confidence">
            <a:extLst>
              <a:ext uri="{FF2B5EF4-FFF2-40B4-BE49-F238E27FC236}">
                <a16:creationId xmlns:a16="http://schemas.microsoft.com/office/drawing/2014/main" id="{AE4F271B-1983-41E7-8C19-182F3AC37808}"/>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84674" y="703434"/>
            <a:ext cx="10213127" cy="5462244"/>
          </a:xfrm>
          <a:prstGeom prst="rect">
            <a:avLst/>
          </a:prstGeom>
          <a:noFill/>
          <a:ln>
            <a:noFill/>
          </a:ln>
          <a:effectLst>
            <a:glow rad="228600">
              <a:schemeClr val="tx1">
                <a:alpha val="40000"/>
              </a:schemeClr>
            </a:glow>
          </a:effectLst>
        </p:spPr>
      </p:pic>
    </p:spTree>
    <p:extLst>
      <p:ext uri="{BB962C8B-B14F-4D97-AF65-F5344CB8AC3E}">
        <p14:creationId xmlns:p14="http://schemas.microsoft.com/office/powerpoint/2010/main" val="1847813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8C0FE8-C446-4766-A04D-9791D2F04937}"/>
              </a:ext>
            </a:extLst>
          </p:cNvPr>
          <p:cNvSpPr>
            <a:spLocks noGrp="1"/>
          </p:cNvSpPr>
          <p:nvPr>
            <p:ph idx="1"/>
          </p:nvPr>
        </p:nvSpPr>
        <p:spPr>
          <a:xfrm>
            <a:off x="913795" y="2733040"/>
            <a:ext cx="10353762" cy="3058160"/>
          </a:xfrm>
        </p:spPr>
        <p:txBody>
          <a:bodyPr/>
          <a:lstStyle/>
          <a:p>
            <a:r>
              <a:rPr lang="en-US" dirty="0"/>
              <a:t>So after checking the images we are not in position to convert them into caler form as our system could not interpret the image. So to converting the images we again created another method. This method will find the image tag name and based on the tag name it will convert the image into an numeric form </a:t>
            </a:r>
            <a:endParaRPr lang="en-IN" dirty="0"/>
          </a:p>
        </p:txBody>
      </p:sp>
    </p:spTree>
    <p:extLst>
      <p:ext uri="{BB962C8B-B14F-4D97-AF65-F5344CB8AC3E}">
        <p14:creationId xmlns:p14="http://schemas.microsoft.com/office/powerpoint/2010/main" val="115903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99878-2331-4D1C-9B91-72685957CBCD}"/>
              </a:ext>
            </a:extLst>
          </p:cNvPr>
          <p:cNvSpPr>
            <a:spLocks noGrp="1"/>
          </p:cNvSpPr>
          <p:nvPr>
            <p:ph type="title"/>
          </p:nvPr>
        </p:nvSpPr>
        <p:spPr/>
        <p:txBody>
          <a:bodyPr/>
          <a:lstStyle/>
          <a:p>
            <a:r>
              <a:rPr lang="en-IN" u="sng" dirty="0"/>
              <a:t>Saving the images &amp; labels in array</a:t>
            </a:r>
          </a:p>
        </p:txBody>
      </p:sp>
      <p:pic>
        <p:nvPicPr>
          <p:cNvPr id="3" name="Picture 2"/>
          <p:cNvPicPr>
            <a:picLocks noChangeAspect="1"/>
          </p:cNvPicPr>
          <p:nvPr/>
        </p:nvPicPr>
        <p:blipFill>
          <a:blip r:embed="rId2"/>
          <a:stretch>
            <a:fillRect/>
          </a:stretch>
        </p:blipFill>
        <p:spPr>
          <a:xfrm>
            <a:off x="2695557" y="1935921"/>
            <a:ext cx="6252501" cy="4310188"/>
          </a:xfrm>
          <a:prstGeom prst="rect">
            <a:avLst/>
          </a:prstGeom>
        </p:spPr>
      </p:pic>
    </p:spTree>
    <p:extLst>
      <p:ext uri="{BB962C8B-B14F-4D97-AF65-F5344CB8AC3E}">
        <p14:creationId xmlns:p14="http://schemas.microsoft.com/office/powerpoint/2010/main" val="1295033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51024-64D5-4466-B158-6930396279DE}"/>
              </a:ext>
            </a:extLst>
          </p:cNvPr>
          <p:cNvSpPr>
            <a:spLocks noGrp="1"/>
          </p:cNvSpPr>
          <p:nvPr>
            <p:ph type="title"/>
          </p:nvPr>
        </p:nvSpPr>
        <p:spPr/>
        <p:txBody>
          <a:bodyPr/>
          <a:lstStyle/>
          <a:p>
            <a:r>
              <a:rPr lang="en-IN" u="sng" dirty="0"/>
              <a:t>Rescaling images</a:t>
            </a:r>
          </a:p>
        </p:txBody>
      </p:sp>
      <p:sp>
        <p:nvSpPr>
          <p:cNvPr id="3" name="Content Placeholder 2">
            <a:extLst>
              <a:ext uri="{FF2B5EF4-FFF2-40B4-BE49-F238E27FC236}">
                <a16:creationId xmlns:a16="http://schemas.microsoft.com/office/drawing/2014/main" id="{73E86E21-A640-4BBB-88FF-B5935F4564E6}"/>
              </a:ext>
            </a:extLst>
          </p:cNvPr>
          <p:cNvSpPr>
            <a:spLocks noGrp="1"/>
          </p:cNvSpPr>
          <p:nvPr>
            <p:ph idx="1"/>
          </p:nvPr>
        </p:nvSpPr>
        <p:spPr/>
        <p:txBody>
          <a:bodyPr/>
          <a:lstStyle/>
          <a:p>
            <a:r>
              <a:rPr lang="en-US" dirty="0"/>
              <a:t>After this the most important step is to rescale our independent data. We are rescaling the data into 255 scale.</a:t>
            </a:r>
          </a:p>
          <a:p>
            <a:endParaRPr lang="en-IN" dirty="0"/>
          </a:p>
        </p:txBody>
      </p:sp>
      <p:pic>
        <p:nvPicPr>
          <p:cNvPr id="4" name="Picture 3">
            <a:extLst>
              <a:ext uri="{FF2B5EF4-FFF2-40B4-BE49-F238E27FC236}">
                <a16:creationId xmlns:a16="http://schemas.microsoft.com/office/drawing/2014/main" id="{86460FA9-B55F-4B3B-B2F0-955F9FDF1DA8}"/>
              </a:ext>
            </a:extLst>
          </p:cNvPr>
          <p:cNvPicPr/>
          <p:nvPr/>
        </p:nvPicPr>
        <p:blipFill rotWithShape="1">
          <a:blip r:embed="rId2"/>
          <a:srcRect l="5650" t="36045" r="58543" b="8213"/>
          <a:stretch/>
        </p:blipFill>
        <p:spPr bwMode="auto">
          <a:xfrm>
            <a:off x="2296160" y="3099434"/>
            <a:ext cx="7650479" cy="2851909"/>
          </a:xfrm>
          <a:prstGeom prst="rect">
            <a:avLst/>
          </a:prstGeom>
          <a:noFill/>
          <a:ln>
            <a:noFill/>
          </a:ln>
          <a:effectLst>
            <a:glow rad="228600">
              <a:schemeClr val="tx1">
                <a:alpha val="40000"/>
              </a:schemeClr>
            </a:glo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849400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62469-2970-45E9-93ED-7AC7A6D5C6F3}"/>
              </a:ext>
            </a:extLst>
          </p:cNvPr>
          <p:cNvSpPr>
            <a:spLocks noGrp="1"/>
          </p:cNvSpPr>
          <p:nvPr>
            <p:ph type="title"/>
          </p:nvPr>
        </p:nvSpPr>
        <p:spPr/>
        <p:txBody>
          <a:bodyPr/>
          <a:lstStyle/>
          <a:p>
            <a:r>
              <a:rPr lang="en-IN" u="sng" dirty="0"/>
              <a:t>Model Building Phase</a:t>
            </a:r>
          </a:p>
        </p:txBody>
      </p:sp>
      <p:sp>
        <p:nvSpPr>
          <p:cNvPr id="3" name="Content Placeholder 2">
            <a:extLst>
              <a:ext uri="{FF2B5EF4-FFF2-40B4-BE49-F238E27FC236}">
                <a16:creationId xmlns:a16="http://schemas.microsoft.com/office/drawing/2014/main" id="{EAC46D5C-A180-454E-ADDB-C0D41125EB39}"/>
              </a:ext>
            </a:extLst>
          </p:cNvPr>
          <p:cNvSpPr>
            <a:spLocks noGrp="1"/>
          </p:cNvSpPr>
          <p:nvPr>
            <p:ph idx="1"/>
          </p:nvPr>
        </p:nvSpPr>
        <p:spPr/>
        <p:txBody>
          <a:bodyPr/>
          <a:lstStyle/>
          <a:p>
            <a:r>
              <a:rPr lang="en-US" dirty="0"/>
              <a:t>So in  model building  phase first of all we splitted our dataset into train and test data using the train_test_split model selection method.</a:t>
            </a:r>
          </a:p>
          <a:p>
            <a:endParaRPr lang="en-IN" dirty="0"/>
          </a:p>
        </p:txBody>
      </p:sp>
      <p:pic>
        <p:nvPicPr>
          <p:cNvPr id="6" name="Picture 5"/>
          <p:cNvPicPr>
            <a:picLocks noChangeAspect="1"/>
          </p:cNvPicPr>
          <p:nvPr/>
        </p:nvPicPr>
        <p:blipFill>
          <a:blip r:embed="rId2"/>
          <a:stretch>
            <a:fillRect/>
          </a:stretch>
        </p:blipFill>
        <p:spPr>
          <a:xfrm>
            <a:off x="1989772" y="3357291"/>
            <a:ext cx="8029439" cy="2824488"/>
          </a:xfrm>
          <a:prstGeom prst="rect">
            <a:avLst/>
          </a:prstGeom>
        </p:spPr>
      </p:pic>
    </p:spTree>
    <p:extLst>
      <p:ext uri="{BB962C8B-B14F-4D97-AF65-F5344CB8AC3E}">
        <p14:creationId xmlns:p14="http://schemas.microsoft.com/office/powerpoint/2010/main" val="2088397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A42A82-692E-4AA5-87AD-FC8DE0035FDE}"/>
              </a:ext>
            </a:extLst>
          </p:cNvPr>
          <p:cNvSpPr>
            <a:spLocks noGrp="1"/>
          </p:cNvSpPr>
          <p:nvPr>
            <p:ph idx="1"/>
          </p:nvPr>
        </p:nvSpPr>
        <p:spPr>
          <a:xfrm>
            <a:off x="913795" y="447040"/>
            <a:ext cx="10353762" cy="5831840"/>
          </a:xfrm>
        </p:spPr>
        <p:txBody>
          <a:bodyPr/>
          <a:lstStyle/>
          <a:p>
            <a:r>
              <a:rPr lang="en-US" dirty="0"/>
              <a:t>After splitting are using ImageDataGenerator  technique. This technique is used for data argumentation which means to create more data from the present data. This technique will produce more data using the </a:t>
            </a:r>
            <a:r>
              <a:rPr lang="en-US" dirty="0" smtClean="0"/>
              <a:t>zoom, rotation etc. </a:t>
            </a:r>
            <a:r>
              <a:rPr lang="en-US" dirty="0"/>
              <a:t>methods.</a:t>
            </a:r>
            <a:endParaRPr lang="en-IN" dirty="0"/>
          </a:p>
        </p:txBody>
      </p:sp>
      <p:pic>
        <p:nvPicPr>
          <p:cNvPr id="2" name="Picture 1"/>
          <p:cNvPicPr>
            <a:picLocks noChangeAspect="1"/>
          </p:cNvPicPr>
          <p:nvPr/>
        </p:nvPicPr>
        <p:blipFill>
          <a:blip r:embed="rId2"/>
          <a:stretch>
            <a:fillRect/>
          </a:stretch>
        </p:blipFill>
        <p:spPr>
          <a:xfrm>
            <a:off x="2962938" y="1876017"/>
            <a:ext cx="6255476" cy="4717891"/>
          </a:xfrm>
          <a:prstGeom prst="rect">
            <a:avLst/>
          </a:prstGeom>
        </p:spPr>
      </p:pic>
    </p:spTree>
    <p:extLst>
      <p:ext uri="{BB962C8B-B14F-4D97-AF65-F5344CB8AC3E}">
        <p14:creationId xmlns:p14="http://schemas.microsoft.com/office/powerpoint/2010/main" val="1695982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A10A71-77ED-4CA9-901C-E796374EFB0D}"/>
              </a:ext>
            </a:extLst>
          </p:cNvPr>
          <p:cNvSpPr>
            <a:spLocks noGrp="1"/>
          </p:cNvSpPr>
          <p:nvPr>
            <p:ph idx="1"/>
          </p:nvPr>
        </p:nvSpPr>
        <p:spPr>
          <a:xfrm>
            <a:off x="913795" y="1259840"/>
            <a:ext cx="10353762" cy="5130800"/>
          </a:xfrm>
        </p:spPr>
        <p:txBody>
          <a:bodyPr/>
          <a:lstStyle/>
          <a:p>
            <a:r>
              <a:rPr lang="en-US" dirty="0"/>
              <a:t>So this is CNN(Convolution Neural Network) project, we are using the Sequential method to build our model which is present in tensorflow module. In this Sequential model we are using 6 step Convolution2d and MaxPooling layers. </a:t>
            </a:r>
          </a:p>
          <a:p>
            <a:r>
              <a:rPr lang="en-US" dirty="0"/>
              <a:t>In 1st layer of Convolution2d layer we are using 16 filters with a kernel size of (3,3) and the activation method used is “Relu activation”. After this Maxpooling layers follows up.</a:t>
            </a:r>
          </a:p>
          <a:p>
            <a:r>
              <a:rPr lang="en-US" dirty="0"/>
              <a:t>In 2nd layer of Convolution2d we increase the filter size by 2 and so on in other layers. After convolutional and maxplooing another layer present is flatteing layer-</a:t>
            </a:r>
          </a:p>
          <a:p>
            <a:r>
              <a:rPr lang="en-US" dirty="0"/>
              <a:t>Flattening a tensor means to remove all of the dimensions except for one. This is exactly what the Flatten layer does.</a:t>
            </a:r>
          </a:p>
        </p:txBody>
      </p:sp>
    </p:spTree>
    <p:extLst>
      <p:ext uri="{BB962C8B-B14F-4D97-AF65-F5344CB8AC3E}">
        <p14:creationId xmlns:p14="http://schemas.microsoft.com/office/powerpoint/2010/main" val="3568339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330223" y="907188"/>
            <a:ext cx="7610611" cy="4906106"/>
          </a:xfrm>
          <a:prstGeom prst="rect">
            <a:avLst/>
          </a:prstGeom>
        </p:spPr>
      </p:pic>
    </p:spTree>
    <p:extLst>
      <p:ext uri="{BB962C8B-B14F-4D97-AF65-F5344CB8AC3E}">
        <p14:creationId xmlns:p14="http://schemas.microsoft.com/office/powerpoint/2010/main" val="3138569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01EBE-4576-44F9-93B0-649D876D0B60}"/>
              </a:ext>
            </a:extLst>
          </p:cNvPr>
          <p:cNvSpPr>
            <a:spLocks noGrp="1"/>
          </p:cNvSpPr>
          <p:nvPr>
            <p:ph type="title"/>
          </p:nvPr>
        </p:nvSpPr>
        <p:spPr>
          <a:xfrm>
            <a:off x="913795" y="426720"/>
            <a:ext cx="10353761" cy="1326321"/>
          </a:xfrm>
        </p:spPr>
        <p:txBody>
          <a:bodyPr/>
          <a:lstStyle/>
          <a:p>
            <a:r>
              <a:rPr lang="en-IN" u="sng" dirty="0"/>
              <a:t>Model Summary :</a:t>
            </a:r>
          </a:p>
        </p:txBody>
      </p:sp>
      <p:pic>
        <p:nvPicPr>
          <p:cNvPr id="5" name="Picture 4"/>
          <p:cNvPicPr>
            <a:picLocks noChangeAspect="1"/>
          </p:cNvPicPr>
          <p:nvPr/>
        </p:nvPicPr>
        <p:blipFill>
          <a:blip r:embed="rId2"/>
          <a:stretch>
            <a:fillRect/>
          </a:stretch>
        </p:blipFill>
        <p:spPr>
          <a:xfrm>
            <a:off x="3488223" y="1554479"/>
            <a:ext cx="5185514" cy="5028935"/>
          </a:xfrm>
          <a:prstGeom prst="rect">
            <a:avLst/>
          </a:prstGeom>
        </p:spPr>
      </p:pic>
    </p:spTree>
    <p:extLst>
      <p:ext uri="{BB962C8B-B14F-4D97-AF65-F5344CB8AC3E}">
        <p14:creationId xmlns:p14="http://schemas.microsoft.com/office/powerpoint/2010/main" val="1877185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450E9-6F23-4504-856D-EAA18ABF1EA7}"/>
              </a:ext>
            </a:extLst>
          </p:cNvPr>
          <p:cNvSpPr>
            <a:spLocks noGrp="1"/>
          </p:cNvSpPr>
          <p:nvPr>
            <p:ph type="title"/>
          </p:nvPr>
        </p:nvSpPr>
        <p:spPr/>
        <p:txBody>
          <a:bodyPr/>
          <a:lstStyle/>
          <a:p>
            <a:r>
              <a:rPr lang="en-IN" u="sng" dirty="0"/>
              <a:t>Business Problem Framing</a:t>
            </a:r>
            <a:br>
              <a:rPr lang="en-IN" u="sng" dirty="0"/>
            </a:br>
            <a:endParaRPr lang="en-IN" u="sng" dirty="0"/>
          </a:p>
        </p:txBody>
      </p:sp>
      <p:sp>
        <p:nvSpPr>
          <p:cNvPr id="3" name="Content Placeholder 2">
            <a:extLst>
              <a:ext uri="{FF2B5EF4-FFF2-40B4-BE49-F238E27FC236}">
                <a16:creationId xmlns:a16="http://schemas.microsoft.com/office/drawing/2014/main" id="{3B7BA364-105A-443B-9765-6ED4DF8AC9D8}"/>
              </a:ext>
            </a:extLst>
          </p:cNvPr>
          <p:cNvSpPr>
            <a:spLocks noGrp="1"/>
          </p:cNvSpPr>
          <p:nvPr>
            <p:ph idx="1"/>
          </p:nvPr>
        </p:nvSpPr>
        <p:spPr>
          <a:xfrm>
            <a:off x="913795" y="2438400"/>
            <a:ext cx="10353762" cy="3352800"/>
          </a:xfrm>
        </p:spPr>
        <p:txBody>
          <a:bodyPr/>
          <a:lstStyle/>
          <a:p>
            <a:r>
              <a:rPr lang="en-US" dirty="0"/>
              <a:t>Images are one of the major sources of data in the field of data science and AI. This field is making appropriate use of information that can be gathered through images by examining its features and details. We are trying to give  an exposure of how an end to end project is developed in this field. </a:t>
            </a:r>
          </a:p>
          <a:p>
            <a:r>
              <a:rPr lang="en-US" dirty="0"/>
              <a:t>The idea behind this project is to build a deep learning-based Image Classification model on images that will be scraped from e-commerce portal. This is done to make the model more and more robust.</a:t>
            </a:r>
          </a:p>
          <a:p>
            <a:endParaRPr lang="en-IN" dirty="0"/>
          </a:p>
        </p:txBody>
      </p:sp>
    </p:spTree>
    <p:extLst>
      <p:ext uri="{BB962C8B-B14F-4D97-AF65-F5344CB8AC3E}">
        <p14:creationId xmlns:p14="http://schemas.microsoft.com/office/powerpoint/2010/main" val="3864351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55853" y="986246"/>
            <a:ext cx="8689930" cy="4844560"/>
          </a:xfrm>
          <a:prstGeom prst="rect">
            <a:avLst/>
          </a:prstGeom>
        </p:spPr>
      </p:pic>
    </p:spTree>
    <p:extLst>
      <p:ext uri="{BB962C8B-B14F-4D97-AF65-F5344CB8AC3E}">
        <p14:creationId xmlns:p14="http://schemas.microsoft.com/office/powerpoint/2010/main" val="795465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5C2F1-8799-494A-8FC1-794CAF8E99BB}"/>
              </a:ext>
            </a:extLst>
          </p:cNvPr>
          <p:cNvSpPr>
            <a:spLocks noGrp="1"/>
          </p:cNvSpPr>
          <p:nvPr>
            <p:ph type="title"/>
          </p:nvPr>
        </p:nvSpPr>
        <p:spPr>
          <a:xfrm>
            <a:off x="913795" y="609601"/>
            <a:ext cx="10353761" cy="781074"/>
          </a:xfrm>
        </p:spPr>
        <p:txBody>
          <a:bodyPr/>
          <a:lstStyle/>
          <a:p>
            <a:r>
              <a:rPr lang="en-IN" u="sng" dirty="0"/>
              <a:t>Model Evaluations :</a:t>
            </a:r>
          </a:p>
        </p:txBody>
      </p:sp>
      <p:sp>
        <p:nvSpPr>
          <p:cNvPr id="9" name="TextBox 8">
            <a:extLst>
              <a:ext uri="{FF2B5EF4-FFF2-40B4-BE49-F238E27FC236}">
                <a16:creationId xmlns:a16="http://schemas.microsoft.com/office/drawing/2014/main" id="{A21D5967-95C7-4C4E-B95F-E0D40327A260}"/>
              </a:ext>
            </a:extLst>
          </p:cNvPr>
          <p:cNvSpPr txBox="1"/>
          <p:nvPr/>
        </p:nvSpPr>
        <p:spPr>
          <a:xfrm>
            <a:off x="902868" y="4766943"/>
            <a:ext cx="5182205" cy="1477328"/>
          </a:xfrm>
          <a:prstGeom prst="rect">
            <a:avLst/>
          </a:prstGeom>
          <a:noFill/>
        </p:spPr>
        <p:txBody>
          <a:bodyPr wrap="square">
            <a:spAutoFit/>
          </a:bodyPr>
          <a:lstStyle/>
          <a:p>
            <a:r>
              <a:rPr lang="en-US" dirty="0"/>
              <a:t>From the above graph we find that as the epochs increases loss values also decrease and training and validation loss are almost equal at </a:t>
            </a:r>
            <a:r>
              <a:rPr lang="en-US" dirty="0" smtClean="0"/>
              <a:t>4,5  </a:t>
            </a:r>
            <a:r>
              <a:rPr lang="en-US" dirty="0"/>
              <a:t>epoches. After that again the validation loss </a:t>
            </a:r>
            <a:r>
              <a:rPr lang="en-US" dirty="0" smtClean="0"/>
              <a:t>further decreases</a:t>
            </a:r>
            <a:r>
              <a:rPr lang="en-US" dirty="0" smtClean="0"/>
              <a:t>.</a:t>
            </a:r>
            <a:endParaRPr lang="en-IN" dirty="0"/>
          </a:p>
        </p:txBody>
      </p:sp>
      <p:sp>
        <p:nvSpPr>
          <p:cNvPr id="11" name="TextBox 10">
            <a:extLst>
              <a:ext uri="{FF2B5EF4-FFF2-40B4-BE49-F238E27FC236}">
                <a16:creationId xmlns:a16="http://schemas.microsoft.com/office/drawing/2014/main" id="{F7349569-A6CE-4622-8556-3FB7437A46DF}"/>
              </a:ext>
            </a:extLst>
          </p:cNvPr>
          <p:cNvSpPr txBox="1"/>
          <p:nvPr/>
        </p:nvSpPr>
        <p:spPr>
          <a:xfrm>
            <a:off x="6261271" y="4824750"/>
            <a:ext cx="5182205" cy="1200329"/>
          </a:xfrm>
          <a:prstGeom prst="rect">
            <a:avLst/>
          </a:prstGeom>
          <a:noFill/>
        </p:spPr>
        <p:txBody>
          <a:bodyPr wrap="square">
            <a:spAutoFit/>
          </a:bodyPr>
          <a:lstStyle/>
          <a:p>
            <a:r>
              <a:rPr lang="en-US" dirty="0"/>
              <a:t>As clear from the above curve that there is increase in accuracy of model with increase of epochs. But </a:t>
            </a:r>
            <a:r>
              <a:rPr lang="en-US" dirty="0" smtClean="0"/>
              <a:t>12</a:t>
            </a:r>
            <a:r>
              <a:rPr lang="en-US" dirty="0" smtClean="0"/>
              <a:t> </a:t>
            </a:r>
            <a:r>
              <a:rPr lang="en-US" dirty="0"/>
              <a:t>epochs are giving the best accuracy from model.</a:t>
            </a:r>
            <a:endParaRPr lang="en-IN" dirty="0"/>
          </a:p>
        </p:txBody>
      </p:sp>
      <p:pic>
        <p:nvPicPr>
          <p:cNvPr id="6" name="Picture 5"/>
          <p:cNvPicPr>
            <a:picLocks noChangeAspect="1"/>
          </p:cNvPicPr>
          <p:nvPr/>
        </p:nvPicPr>
        <p:blipFill>
          <a:blip r:embed="rId2"/>
          <a:stretch>
            <a:fillRect/>
          </a:stretch>
        </p:blipFill>
        <p:spPr>
          <a:xfrm>
            <a:off x="1337990" y="1796518"/>
            <a:ext cx="3926342" cy="2564581"/>
          </a:xfrm>
          <a:prstGeom prst="rect">
            <a:avLst/>
          </a:prstGeom>
        </p:spPr>
      </p:pic>
      <p:pic>
        <p:nvPicPr>
          <p:cNvPr id="7" name="Picture 6"/>
          <p:cNvPicPr>
            <a:picLocks noChangeAspect="1"/>
          </p:cNvPicPr>
          <p:nvPr/>
        </p:nvPicPr>
        <p:blipFill>
          <a:blip r:embed="rId3"/>
          <a:stretch>
            <a:fillRect/>
          </a:stretch>
        </p:blipFill>
        <p:spPr>
          <a:xfrm>
            <a:off x="6584904" y="1750400"/>
            <a:ext cx="3933825" cy="2714625"/>
          </a:xfrm>
          <a:prstGeom prst="rect">
            <a:avLst/>
          </a:prstGeom>
        </p:spPr>
      </p:pic>
    </p:spTree>
    <p:extLst>
      <p:ext uri="{BB962C8B-B14F-4D97-AF65-F5344CB8AC3E}">
        <p14:creationId xmlns:p14="http://schemas.microsoft.com/office/powerpoint/2010/main" val="2560246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39C6-8CF9-417F-84D2-A177ADE3A17B}"/>
              </a:ext>
            </a:extLst>
          </p:cNvPr>
          <p:cNvSpPr>
            <a:spLocks noGrp="1"/>
          </p:cNvSpPr>
          <p:nvPr>
            <p:ph type="title"/>
          </p:nvPr>
        </p:nvSpPr>
        <p:spPr/>
        <p:txBody>
          <a:bodyPr/>
          <a:lstStyle/>
          <a:p>
            <a:r>
              <a:rPr lang="en-IN" u="sng" dirty="0"/>
              <a:t>Accuracy</a:t>
            </a:r>
          </a:p>
        </p:txBody>
      </p:sp>
      <p:pic>
        <p:nvPicPr>
          <p:cNvPr id="4" name="Picture 3"/>
          <p:cNvPicPr>
            <a:picLocks noChangeAspect="1"/>
          </p:cNvPicPr>
          <p:nvPr/>
        </p:nvPicPr>
        <p:blipFill>
          <a:blip r:embed="rId2"/>
          <a:stretch>
            <a:fillRect/>
          </a:stretch>
        </p:blipFill>
        <p:spPr>
          <a:xfrm>
            <a:off x="1213940" y="2941864"/>
            <a:ext cx="9753469" cy="1512570"/>
          </a:xfrm>
          <a:prstGeom prst="rect">
            <a:avLst/>
          </a:prstGeom>
        </p:spPr>
      </p:pic>
    </p:spTree>
    <p:extLst>
      <p:ext uri="{BB962C8B-B14F-4D97-AF65-F5344CB8AC3E}">
        <p14:creationId xmlns:p14="http://schemas.microsoft.com/office/powerpoint/2010/main" val="2621679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7BBBCDF-8ECD-414A-9C7D-BC908421D7C5}"/>
              </a:ext>
            </a:extLst>
          </p:cNvPr>
          <p:cNvSpPr txBox="1"/>
          <p:nvPr/>
        </p:nvSpPr>
        <p:spPr>
          <a:xfrm>
            <a:off x="8921931" y="2197978"/>
            <a:ext cx="2286000" cy="1754326"/>
          </a:xfrm>
          <a:prstGeom prst="rect">
            <a:avLst/>
          </a:prstGeom>
          <a:noFill/>
        </p:spPr>
        <p:txBody>
          <a:bodyPr wrap="square">
            <a:spAutoFit/>
          </a:bodyPr>
          <a:lstStyle/>
          <a:p>
            <a:r>
              <a:rPr lang="en-US" dirty="0"/>
              <a:t>In Confusion matrix, here we are getting good result in classification of </a:t>
            </a:r>
            <a:r>
              <a:rPr lang="en-US" dirty="0" smtClean="0"/>
              <a:t>sarees , jeans </a:t>
            </a:r>
            <a:r>
              <a:rPr lang="en-US" dirty="0"/>
              <a:t>and Trousers.</a:t>
            </a:r>
            <a:endParaRPr lang="en-IN" dirty="0"/>
          </a:p>
        </p:txBody>
      </p:sp>
      <p:pic>
        <p:nvPicPr>
          <p:cNvPr id="2" name="Picture 1"/>
          <p:cNvPicPr>
            <a:picLocks noChangeAspect="1"/>
          </p:cNvPicPr>
          <p:nvPr/>
        </p:nvPicPr>
        <p:blipFill>
          <a:blip r:embed="rId2"/>
          <a:stretch>
            <a:fillRect/>
          </a:stretch>
        </p:blipFill>
        <p:spPr>
          <a:xfrm>
            <a:off x="1739128" y="1076323"/>
            <a:ext cx="5837329" cy="4777435"/>
          </a:xfrm>
          <a:prstGeom prst="rect">
            <a:avLst/>
          </a:prstGeom>
        </p:spPr>
      </p:pic>
    </p:spTree>
    <p:extLst>
      <p:ext uri="{BB962C8B-B14F-4D97-AF65-F5344CB8AC3E}">
        <p14:creationId xmlns:p14="http://schemas.microsoft.com/office/powerpoint/2010/main" val="980291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016CB-E3D0-4535-BE95-5C88F1570FC9}"/>
              </a:ext>
            </a:extLst>
          </p:cNvPr>
          <p:cNvSpPr>
            <a:spLocks noGrp="1"/>
          </p:cNvSpPr>
          <p:nvPr>
            <p:ph type="title"/>
          </p:nvPr>
        </p:nvSpPr>
        <p:spPr/>
        <p:txBody>
          <a:bodyPr/>
          <a:lstStyle/>
          <a:p>
            <a:r>
              <a:rPr lang="en-IN" u="sng" dirty="0"/>
              <a:t>predictions</a:t>
            </a:r>
          </a:p>
        </p:txBody>
      </p:sp>
      <p:pic>
        <p:nvPicPr>
          <p:cNvPr id="4" name="Picture 3"/>
          <p:cNvPicPr>
            <a:picLocks noChangeAspect="1"/>
          </p:cNvPicPr>
          <p:nvPr/>
        </p:nvPicPr>
        <p:blipFill>
          <a:blip r:embed="rId2"/>
          <a:stretch>
            <a:fillRect/>
          </a:stretch>
        </p:blipFill>
        <p:spPr>
          <a:xfrm>
            <a:off x="2764971" y="1744980"/>
            <a:ext cx="2743200" cy="4648200"/>
          </a:xfrm>
          <a:prstGeom prst="rect">
            <a:avLst/>
          </a:prstGeom>
        </p:spPr>
      </p:pic>
      <p:pic>
        <p:nvPicPr>
          <p:cNvPr id="6" name="Picture 5"/>
          <p:cNvPicPr>
            <a:picLocks noChangeAspect="1"/>
          </p:cNvPicPr>
          <p:nvPr/>
        </p:nvPicPr>
        <p:blipFill>
          <a:blip r:embed="rId3"/>
          <a:stretch>
            <a:fillRect/>
          </a:stretch>
        </p:blipFill>
        <p:spPr>
          <a:xfrm>
            <a:off x="7092463" y="1744980"/>
            <a:ext cx="2590800" cy="4648200"/>
          </a:xfrm>
          <a:prstGeom prst="rect">
            <a:avLst/>
          </a:prstGeom>
        </p:spPr>
      </p:pic>
    </p:spTree>
    <p:extLst>
      <p:ext uri="{BB962C8B-B14F-4D97-AF65-F5344CB8AC3E}">
        <p14:creationId xmlns:p14="http://schemas.microsoft.com/office/powerpoint/2010/main" val="900031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A9240-F6DB-4EF3-B017-0482B42AEBCC}"/>
              </a:ext>
            </a:extLst>
          </p:cNvPr>
          <p:cNvSpPr>
            <a:spLocks noGrp="1"/>
          </p:cNvSpPr>
          <p:nvPr>
            <p:ph type="title"/>
          </p:nvPr>
        </p:nvSpPr>
        <p:spPr/>
        <p:txBody>
          <a:bodyPr/>
          <a:lstStyle/>
          <a:p>
            <a:r>
              <a:rPr lang="en-IN" u="sng" dirty="0"/>
              <a:t>CONCLUSION</a:t>
            </a:r>
            <a:r>
              <a:rPr lang="en-IN" dirty="0"/>
              <a:t> </a:t>
            </a:r>
          </a:p>
        </p:txBody>
      </p:sp>
      <p:sp>
        <p:nvSpPr>
          <p:cNvPr id="3" name="Content Placeholder 2">
            <a:extLst>
              <a:ext uri="{FF2B5EF4-FFF2-40B4-BE49-F238E27FC236}">
                <a16:creationId xmlns:a16="http://schemas.microsoft.com/office/drawing/2014/main" id="{BB55B43E-5D11-4593-8E5D-8C5770A14FCD}"/>
              </a:ext>
            </a:extLst>
          </p:cNvPr>
          <p:cNvSpPr>
            <a:spLocks noGrp="1"/>
          </p:cNvSpPr>
          <p:nvPr>
            <p:ph idx="1"/>
          </p:nvPr>
        </p:nvSpPr>
        <p:spPr/>
        <p:txBody>
          <a:bodyPr/>
          <a:lstStyle/>
          <a:p>
            <a:r>
              <a:rPr lang="en-US" dirty="0"/>
              <a:t>The image data was collected using Webscrapping from Amazon for Jeans ,Sarees and Trousers.</a:t>
            </a:r>
          </a:p>
          <a:p>
            <a:r>
              <a:rPr lang="en-US" dirty="0"/>
              <a:t>We have used  Convolutional Neural Network for the project and giving us the accuracy of </a:t>
            </a:r>
            <a:r>
              <a:rPr lang="en-US" dirty="0" smtClean="0"/>
              <a:t>86% </a:t>
            </a:r>
            <a:r>
              <a:rPr lang="en-US" dirty="0"/>
              <a:t>with 0.4 log loss.</a:t>
            </a:r>
          </a:p>
          <a:p>
            <a:r>
              <a:rPr lang="en-US" dirty="0"/>
              <a:t>The model is working </a:t>
            </a:r>
            <a:r>
              <a:rPr lang="en-US" dirty="0" smtClean="0"/>
              <a:t>fine.</a:t>
            </a:r>
            <a:endParaRPr lang="en-IN" dirty="0"/>
          </a:p>
        </p:txBody>
      </p:sp>
    </p:spTree>
    <p:extLst>
      <p:ext uri="{BB962C8B-B14F-4D97-AF65-F5344CB8AC3E}">
        <p14:creationId xmlns:p14="http://schemas.microsoft.com/office/powerpoint/2010/main" val="1370689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C7D60-20FE-4806-A5C4-16E6065BCD48}"/>
              </a:ext>
            </a:extLst>
          </p:cNvPr>
          <p:cNvSpPr>
            <a:spLocks noGrp="1"/>
          </p:cNvSpPr>
          <p:nvPr>
            <p:ph type="title"/>
          </p:nvPr>
        </p:nvSpPr>
        <p:spPr/>
        <p:txBody>
          <a:bodyPr>
            <a:normAutofit fontScale="90000"/>
          </a:bodyPr>
          <a:lstStyle/>
          <a:p>
            <a:r>
              <a:rPr lang="en-IN" u="sng" dirty="0"/>
              <a:t>	Motivation for the Problem Undertaken</a:t>
            </a:r>
            <a:br>
              <a:rPr lang="en-IN" u="sng" dirty="0"/>
            </a:br>
            <a:endParaRPr lang="en-IN" u="sng" dirty="0"/>
          </a:p>
        </p:txBody>
      </p:sp>
      <p:sp>
        <p:nvSpPr>
          <p:cNvPr id="3" name="Content Placeholder 2">
            <a:extLst>
              <a:ext uri="{FF2B5EF4-FFF2-40B4-BE49-F238E27FC236}">
                <a16:creationId xmlns:a16="http://schemas.microsoft.com/office/drawing/2014/main" id="{4501DF1F-213B-4223-B8C3-8F8E67F86867}"/>
              </a:ext>
            </a:extLst>
          </p:cNvPr>
          <p:cNvSpPr>
            <a:spLocks noGrp="1"/>
          </p:cNvSpPr>
          <p:nvPr>
            <p:ph idx="1"/>
          </p:nvPr>
        </p:nvSpPr>
        <p:spPr>
          <a:xfrm>
            <a:off x="913795" y="2651760"/>
            <a:ext cx="10353762" cy="3139440"/>
          </a:xfrm>
        </p:spPr>
        <p:txBody>
          <a:bodyPr/>
          <a:lstStyle/>
          <a:p>
            <a:r>
              <a:rPr lang="en-US" dirty="0"/>
              <a:t>In today world we are dealing with lots of data which is present in various formats like numbers ,categories, images etc. The data present in numbers or categorical form is easy to store and understand but image data is somehow different form these. In image data we have to use some different techniques to deal it and these new techniques ,algorithms to save and interpret and the way to deal image data motivates me to undertake this project and build a model for image classification.</a:t>
            </a:r>
          </a:p>
          <a:p>
            <a:endParaRPr lang="en-IN" dirty="0"/>
          </a:p>
        </p:txBody>
      </p:sp>
    </p:spTree>
    <p:extLst>
      <p:ext uri="{BB962C8B-B14F-4D97-AF65-F5344CB8AC3E}">
        <p14:creationId xmlns:p14="http://schemas.microsoft.com/office/powerpoint/2010/main" val="2808300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A770-841A-42D9-A024-836E7AD788CF}"/>
              </a:ext>
            </a:extLst>
          </p:cNvPr>
          <p:cNvSpPr>
            <a:spLocks noGrp="1"/>
          </p:cNvSpPr>
          <p:nvPr>
            <p:ph type="title"/>
          </p:nvPr>
        </p:nvSpPr>
        <p:spPr/>
        <p:txBody>
          <a:bodyPr/>
          <a:lstStyle/>
          <a:p>
            <a:r>
              <a:rPr lang="en-IN" u="sng" dirty="0" smtClean="0"/>
              <a:t>Modelling </a:t>
            </a:r>
            <a:r>
              <a:rPr lang="en-IN" u="sng" dirty="0"/>
              <a:t>of the Problem</a:t>
            </a:r>
            <a:br>
              <a:rPr lang="en-IN" u="sng" dirty="0"/>
            </a:br>
            <a:endParaRPr lang="en-IN" u="sng" dirty="0"/>
          </a:p>
        </p:txBody>
      </p:sp>
      <p:sp>
        <p:nvSpPr>
          <p:cNvPr id="3" name="Content Placeholder 2">
            <a:extLst>
              <a:ext uri="{FF2B5EF4-FFF2-40B4-BE49-F238E27FC236}">
                <a16:creationId xmlns:a16="http://schemas.microsoft.com/office/drawing/2014/main" id="{F8F50F30-6EAE-4756-A073-9E76E579C577}"/>
              </a:ext>
            </a:extLst>
          </p:cNvPr>
          <p:cNvSpPr>
            <a:spLocks noGrp="1"/>
          </p:cNvSpPr>
          <p:nvPr>
            <p:ph idx="1"/>
          </p:nvPr>
        </p:nvSpPr>
        <p:spPr>
          <a:xfrm>
            <a:off x="913795" y="2458720"/>
            <a:ext cx="10353762" cy="3332480"/>
          </a:xfrm>
        </p:spPr>
        <p:txBody>
          <a:bodyPr>
            <a:normAutofit/>
          </a:bodyPr>
          <a:lstStyle/>
          <a:p>
            <a:pPr marL="0" marR="0">
              <a:lnSpc>
                <a:spcPct val="107000"/>
              </a:lnSpc>
              <a:spcBef>
                <a:spcPts val="0"/>
              </a:spcBef>
              <a:spcAft>
                <a:spcPts val="800"/>
              </a:spcAft>
            </a:pPr>
            <a:r>
              <a:rPr lang="en-IN" sz="1800" dirty="0">
                <a:effectLst/>
                <a:latin typeface="Abadi" panose="020B0604020104020204" pitchFamily="34" charset="0"/>
                <a:ea typeface="Calibri" panose="020F0502020204030204" pitchFamily="34" charset="0"/>
                <a:cs typeface="Times New Roman" panose="02020603050405020304" pitchFamily="18" charset="0"/>
              </a:rPr>
              <a:t>In this project we are dealing with image classification model that will classify between these 3 categories. This project is divided into 2 main phases.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arenR"/>
            </a:pPr>
            <a:r>
              <a:rPr lang="en-IN" sz="1800" dirty="0">
                <a:effectLst/>
                <a:latin typeface="Abadi" panose="020B0604020104020204" pitchFamily="34" charset="0"/>
                <a:ea typeface="Calibri" panose="020F0502020204030204" pitchFamily="34" charset="0"/>
                <a:cs typeface="Times New Roman" panose="02020603050405020304" pitchFamily="18" charset="0"/>
              </a:rPr>
              <a:t>Data Collection Phase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arenR"/>
            </a:pPr>
            <a:r>
              <a:rPr lang="en-IN" sz="1800" dirty="0">
                <a:effectLst/>
                <a:latin typeface="Abadi" panose="020B0604020104020204" pitchFamily="34" charset="0"/>
                <a:ea typeface="Calibri" panose="020F0502020204030204" pitchFamily="34" charset="0"/>
                <a:cs typeface="Times New Roman" panose="02020603050405020304" pitchFamily="18" charset="0"/>
              </a:rPr>
              <a:t>Model Building Phase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0"/>
              </a:spcAft>
            </a:pPr>
            <a:r>
              <a:rPr lang="en-IN" sz="1800" dirty="0">
                <a:effectLst/>
                <a:latin typeface="Abadi" panose="020B0604020104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IN" sz="1800" dirty="0">
                <a:effectLst/>
                <a:latin typeface="Abadi" panose="020B0604020104020204" pitchFamily="34" charset="0"/>
                <a:ea typeface="Calibri" panose="020F0502020204030204" pitchFamily="34" charset="0"/>
                <a:cs typeface="Times New Roman" panose="02020603050405020304" pitchFamily="18" charset="0"/>
              </a:rPr>
              <a:t>In data collection phase we have to scrape and collect data and after collection data we have to build convolution neural network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effectLst/>
                <a:latin typeface="Abadi" panose="020B0604020104020204" pitchFamily="34" charset="0"/>
                <a:ea typeface="Calibri" panose="020F0502020204030204" pitchFamily="34" charset="0"/>
                <a:cs typeface="Times New Roman" panose="02020603050405020304" pitchFamily="18" charset="0"/>
              </a:rPr>
              <a:t>Before the model building we scraped the images of sarees, jeans ,trousers from e-commerce website Amazon.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17935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6185B-FFD7-4B29-91A5-4603CD116A79}"/>
              </a:ext>
            </a:extLst>
          </p:cNvPr>
          <p:cNvSpPr>
            <a:spLocks noGrp="1"/>
          </p:cNvSpPr>
          <p:nvPr>
            <p:ph type="title"/>
          </p:nvPr>
        </p:nvSpPr>
        <p:spPr/>
        <p:txBody>
          <a:bodyPr/>
          <a:lstStyle/>
          <a:p>
            <a:r>
              <a:rPr lang="en-IN" u="sng" dirty="0"/>
              <a:t>Data Collection</a:t>
            </a:r>
            <a:br>
              <a:rPr lang="en-IN" u="sng" dirty="0"/>
            </a:br>
            <a:endParaRPr lang="en-IN" u="sng" dirty="0"/>
          </a:p>
        </p:txBody>
      </p:sp>
      <p:sp>
        <p:nvSpPr>
          <p:cNvPr id="3" name="Content Placeholder 2">
            <a:extLst>
              <a:ext uri="{FF2B5EF4-FFF2-40B4-BE49-F238E27FC236}">
                <a16:creationId xmlns:a16="http://schemas.microsoft.com/office/drawing/2014/main" id="{C6C9E6CD-8E3D-4C3E-A42B-3C423A5DBECC}"/>
              </a:ext>
            </a:extLst>
          </p:cNvPr>
          <p:cNvSpPr>
            <a:spLocks noGrp="1"/>
          </p:cNvSpPr>
          <p:nvPr>
            <p:ph idx="1"/>
          </p:nvPr>
        </p:nvSpPr>
        <p:spPr>
          <a:xfrm>
            <a:off x="913795" y="2733040"/>
            <a:ext cx="10353762" cy="3058160"/>
          </a:xfrm>
        </p:spPr>
        <p:txBody>
          <a:bodyPr/>
          <a:lstStyle/>
          <a:p>
            <a:r>
              <a:rPr lang="en-US" dirty="0"/>
              <a:t> We gathered our data from online e-commerce website Amazon. As this is image classification project of 3 categories. So we collected the images of only 3 categories </a:t>
            </a:r>
            <a:r>
              <a:rPr lang="en-US" dirty="0" smtClean="0"/>
              <a:t>i.e. </a:t>
            </a:r>
            <a:r>
              <a:rPr lang="en-US" dirty="0"/>
              <a:t>Sarees, Jeans and Trousers. We save these images into our local system and then using Keras and Tensorflow modules we build an image classification model.</a:t>
            </a:r>
          </a:p>
          <a:p>
            <a:endParaRPr lang="en-IN" dirty="0"/>
          </a:p>
        </p:txBody>
      </p:sp>
    </p:spTree>
    <p:extLst>
      <p:ext uri="{BB962C8B-B14F-4D97-AF65-F5344CB8AC3E}">
        <p14:creationId xmlns:p14="http://schemas.microsoft.com/office/powerpoint/2010/main" val="3089470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raphical user interface, text, application, email&#10;&#10;Description automatically generated">
            <a:extLst>
              <a:ext uri="{FF2B5EF4-FFF2-40B4-BE49-F238E27FC236}">
                <a16:creationId xmlns:a16="http://schemas.microsoft.com/office/drawing/2014/main" id="{7B629883-9E7F-4BA1-9035-EC4E5FB7BCA0}"/>
              </a:ext>
            </a:extLst>
          </p:cNvPr>
          <p:cNvPicPr>
            <a:picLocks noGrp="1"/>
          </p:cNvPicPr>
          <p:nvPr>
            <p:ph idx="1"/>
          </p:nvPr>
        </p:nvPicPr>
        <p:blipFill rotWithShape="1">
          <a:blip r:embed="rId2"/>
          <a:srcRect l="12520" t="29742" r="11700" b="6441"/>
          <a:stretch/>
        </p:blipFill>
        <p:spPr bwMode="auto">
          <a:xfrm>
            <a:off x="914400" y="961646"/>
            <a:ext cx="10353675" cy="4904546"/>
          </a:xfrm>
          <a:prstGeom prst="rect">
            <a:avLst/>
          </a:prstGeom>
          <a:noFill/>
          <a:ln>
            <a:noFill/>
          </a:ln>
          <a:effectLst>
            <a:glow rad="228600">
              <a:schemeClr val="tx1">
                <a:alpha val="40000"/>
              </a:schemeClr>
            </a:glo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279793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ext&#10;&#10;Description automatically generated">
            <a:extLst>
              <a:ext uri="{FF2B5EF4-FFF2-40B4-BE49-F238E27FC236}">
                <a16:creationId xmlns:a16="http://schemas.microsoft.com/office/drawing/2014/main" id="{10EAB12A-7D0C-4EE0-A832-E54EEF14A7E5}"/>
              </a:ext>
            </a:extLst>
          </p:cNvPr>
          <p:cNvPicPr>
            <a:picLocks noGrp="1"/>
          </p:cNvPicPr>
          <p:nvPr>
            <p:ph idx="1"/>
          </p:nvPr>
        </p:nvPicPr>
        <p:blipFill rotWithShape="1">
          <a:blip r:embed="rId2"/>
          <a:srcRect l="12630" t="31121" r="11699" b="5062"/>
          <a:stretch/>
        </p:blipFill>
        <p:spPr bwMode="auto">
          <a:xfrm>
            <a:off x="914400" y="958113"/>
            <a:ext cx="10353675" cy="4911611"/>
          </a:xfrm>
          <a:prstGeom prst="rect">
            <a:avLst/>
          </a:prstGeom>
          <a:noFill/>
          <a:ln>
            <a:noFill/>
          </a:ln>
          <a:effectLst>
            <a:glow rad="228600">
              <a:schemeClr val="tx1">
                <a:alpha val="40000"/>
              </a:schemeClr>
            </a:glo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736286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F2E61-7384-4881-97FA-2C6441692F6C}"/>
              </a:ext>
            </a:extLst>
          </p:cNvPr>
          <p:cNvSpPr>
            <a:spLocks noGrp="1"/>
          </p:cNvSpPr>
          <p:nvPr>
            <p:ph type="title"/>
          </p:nvPr>
        </p:nvSpPr>
        <p:spPr/>
        <p:txBody>
          <a:bodyPr/>
          <a:lstStyle/>
          <a:p>
            <a:r>
              <a:rPr lang="en-IN" u="sng" dirty="0"/>
              <a:t>Data Preprocessing </a:t>
            </a:r>
            <a:br>
              <a:rPr lang="en-IN" u="sng" dirty="0"/>
            </a:br>
            <a:endParaRPr lang="en-IN" u="sng" dirty="0"/>
          </a:p>
        </p:txBody>
      </p:sp>
      <p:sp>
        <p:nvSpPr>
          <p:cNvPr id="3" name="Content Placeholder 2">
            <a:extLst>
              <a:ext uri="{FF2B5EF4-FFF2-40B4-BE49-F238E27FC236}">
                <a16:creationId xmlns:a16="http://schemas.microsoft.com/office/drawing/2014/main" id="{D78BB16D-3CDC-4E0F-A76D-2D4A06CBEA80}"/>
              </a:ext>
            </a:extLst>
          </p:cNvPr>
          <p:cNvSpPr>
            <a:spLocks noGrp="1"/>
          </p:cNvSpPr>
          <p:nvPr>
            <p:ph idx="1"/>
          </p:nvPr>
        </p:nvSpPr>
        <p:spPr/>
        <p:txBody>
          <a:bodyPr>
            <a:normAutofit fontScale="92500" lnSpcReduction="20000"/>
          </a:bodyPr>
          <a:lstStyle/>
          <a:p>
            <a:r>
              <a:rPr lang="en-US" dirty="0"/>
              <a:t>In data preprocessing and model building we are using google colab for our further project needs. After downloading the images we uploaded them into drive and then using the google mount option we were able to use them in our model building phase.</a:t>
            </a:r>
          </a:p>
          <a:p>
            <a:pPr marL="0" indent="0">
              <a:buNone/>
            </a:pPr>
            <a:r>
              <a:rPr lang="en-US" dirty="0"/>
              <a:t>    Libraries required for our model building phase are :-</a:t>
            </a:r>
          </a:p>
          <a:p>
            <a:r>
              <a:rPr lang="en-US" dirty="0"/>
              <a:t>1.	Os</a:t>
            </a:r>
          </a:p>
          <a:p>
            <a:r>
              <a:rPr lang="en-US" dirty="0"/>
              <a:t>2.	Numpy</a:t>
            </a:r>
          </a:p>
          <a:p>
            <a:r>
              <a:rPr lang="en-US" dirty="0"/>
              <a:t>3.	Matplotlib</a:t>
            </a:r>
          </a:p>
          <a:p>
            <a:r>
              <a:rPr lang="en-US" dirty="0"/>
              <a:t>4.	Keras</a:t>
            </a:r>
          </a:p>
          <a:p>
            <a:r>
              <a:rPr lang="en-US" dirty="0"/>
              <a:t>5.	Tensorflow</a:t>
            </a:r>
          </a:p>
          <a:p>
            <a:endParaRPr lang="en-IN" dirty="0"/>
          </a:p>
        </p:txBody>
      </p:sp>
    </p:spTree>
    <p:extLst>
      <p:ext uri="{BB962C8B-B14F-4D97-AF65-F5344CB8AC3E}">
        <p14:creationId xmlns:p14="http://schemas.microsoft.com/office/powerpoint/2010/main" val="859265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77823" y="905308"/>
            <a:ext cx="7958954" cy="4953384"/>
          </a:xfrm>
          <a:prstGeom prst="rect">
            <a:avLst/>
          </a:prstGeom>
        </p:spPr>
      </p:pic>
    </p:spTree>
    <p:extLst>
      <p:ext uri="{BB962C8B-B14F-4D97-AF65-F5344CB8AC3E}">
        <p14:creationId xmlns:p14="http://schemas.microsoft.com/office/powerpoint/2010/main" val="30615867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98</TotalTime>
  <Words>780</Words>
  <Application>Microsoft Office PowerPoint</Application>
  <PresentationFormat>Widescreen</PresentationFormat>
  <Paragraphs>47</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Abadi</vt:lpstr>
      <vt:lpstr>Arial</vt:lpstr>
      <vt:lpstr>Bookman Old Style</vt:lpstr>
      <vt:lpstr>Calibri</vt:lpstr>
      <vt:lpstr>Rockwell</vt:lpstr>
      <vt:lpstr>Times New Roman</vt:lpstr>
      <vt:lpstr>Damask</vt:lpstr>
      <vt:lpstr>Image scraping and classification project  </vt:lpstr>
      <vt:lpstr>Business Problem Framing </vt:lpstr>
      <vt:lpstr> Motivation for the Problem Undertaken </vt:lpstr>
      <vt:lpstr>Modelling of the Problem </vt:lpstr>
      <vt:lpstr>Data Collection </vt:lpstr>
      <vt:lpstr>PowerPoint Presentation</vt:lpstr>
      <vt:lpstr>PowerPoint Presentation</vt:lpstr>
      <vt:lpstr>Data Preprocessing  </vt:lpstr>
      <vt:lpstr>PowerPoint Presentation</vt:lpstr>
      <vt:lpstr>PowerPoint Presentation</vt:lpstr>
      <vt:lpstr>PowerPoint Presentation</vt:lpstr>
      <vt:lpstr>PowerPoint Presentation</vt:lpstr>
      <vt:lpstr>Saving the images &amp; labels in array</vt:lpstr>
      <vt:lpstr>Rescaling images</vt:lpstr>
      <vt:lpstr>Model Building Phase</vt:lpstr>
      <vt:lpstr>PowerPoint Presentation</vt:lpstr>
      <vt:lpstr>PowerPoint Presentation</vt:lpstr>
      <vt:lpstr>PowerPoint Presentation</vt:lpstr>
      <vt:lpstr>Model Summary :</vt:lpstr>
      <vt:lpstr>PowerPoint Presentation</vt:lpstr>
      <vt:lpstr>Model Evaluations :</vt:lpstr>
      <vt:lpstr>Accuracy</vt:lpstr>
      <vt:lpstr>PowerPoint Presentation</vt:lpstr>
      <vt:lpstr>predictions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image classification project</dc:title>
  <dc:creator>Aseem</dc:creator>
  <cp:lastModifiedBy>WIN-10</cp:lastModifiedBy>
  <cp:revision>8</cp:revision>
  <dcterms:created xsi:type="dcterms:W3CDTF">2021-09-25T13:48:22Z</dcterms:created>
  <dcterms:modified xsi:type="dcterms:W3CDTF">2022-04-06T16:41:08Z</dcterms:modified>
</cp:coreProperties>
</file>