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8" r:id="rId4"/>
    <p:sldId id="260" r:id="rId5"/>
    <p:sldId id="261" r:id="rId6"/>
    <p:sldId id="262" r:id="rId7"/>
    <p:sldId id="264" r:id="rId8"/>
    <p:sldId id="265" r:id="rId9"/>
    <p:sldId id="266" r:id="rId10"/>
    <p:sldId id="267" r:id="rId11"/>
    <p:sldId id="271" r:id="rId12"/>
    <p:sldId id="27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97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530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220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3201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472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0739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4042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470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103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084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110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759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547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676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811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121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29914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FLIPROBO TECHNOLOGIES</a:t>
            </a:r>
            <a:endParaRPr lang="en-IN" dirty="0"/>
          </a:p>
        </p:txBody>
      </p:sp>
      <p:sp>
        <p:nvSpPr>
          <p:cNvPr id="3" name="Subtitle 2"/>
          <p:cNvSpPr>
            <a:spLocks noGrp="1"/>
          </p:cNvSpPr>
          <p:nvPr>
            <p:ph type="subTitle" idx="1"/>
          </p:nvPr>
        </p:nvSpPr>
        <p:spPr>
          <a:xfrm>
            <a:off x="975255" y="4778003"/>
            <a:ext cx="7891272" cy="1069848"/>
          </a:xfrm>
        </p:spPr>
        <p:txBody>
          <a:bodyPr/>
          <a:lstStyle/>
          <a:p>
            <a:r>
              <a:rPr lang="en-IN" sz="2400" b="1" dirty="0" smtClean="0">
                <a:effectLst/>
              </a:rPr>
              <a:t>MALIGNANT COMMENTS CLASSIFIER PREDICTION PROJECT</a:t>
            </a:r>
            <a:endParaRPr lang="en-IN" sz="2400" dirty="0">
              <a:effectLst/>
            </a:endParaRPr>
          </a:p>
        </p:txBody>
      </p:sp>
    </p:spTree>
    <p:extLst>
      <p:ext uri="{BB962C8B-B14F-4D97-AF65-F5344CB8AC3E}">
        <p14:creationId xmlns:p14="http://schemas.microsoft.com/office/powerpoint/2010/main" val="392624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7" name="Content Placeholder 2"/>
          <p:cNvSpPr txBox="1">
            <a:spLocks/>
          </p:cNvSpPr>
          <p:nvPr/>
        </p:nvSpPr>
        <p:spPr>
          <a:xfrm>
            <a:off x="396830" y="3397875"/>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a:t>
            </a:r>
            <a:r>
              <a:rPr lang="en-IN" b="1" dirty="0" smtClean="0"/>
              <a:t>NB Visualization</a:t>
            </a:r>
            <a:r>
              <a:rPr lang="en-IN" b="1" dirty="0"/>
              <a:t>:</a:t>
            </a:r>
            <a:endParaRPr lang="en-IN" dirty="0"/>
          </a:p>
        </p:txBody>
      </p:sp>
      <p:pic>
        <p:nvPicPr>
          <p:cNvPr id="6" name="Picture 5"/>
          <p:cNvPicPr/>
          <p:nvPr/>
        </p:nvPicPr>
        <p:blipFill>
          <a:blip r:embed="rId2"/>
          <a:stretch>
            <a:fillRect/>
          </a:stretch>
        </p:blipFill>
        <p:spPr>
          <a:xfrm>
            <a:off x="5093234" y="1930400"/>
            <a:ext cx="4298334" cy="3894915"/>
          </a:xfrm>
          <a:prstGeom prst="rect">
            <a:avLst/>
          </a:prstGeom>
        </p:spPr>
      </p:pic>
    </p:spTree>
    <p:extLst>
      <p:ext uri="{BB962C8B-B14F-4D97-AF65-F5344CB8AC3E}">
        <p14:creationId xmlns:p14="http://schemas.microsoft.com/office/powerpoint/2010/main" val="111457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0" y="3359398"/>
            <a:ext cx="4476969" cy="5899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Passive Aggressive </a:t>
            </a:r>
            <a:r>
              <a:rPr lang="en-IN" b="1" dirty="0" smtClean="0"/>
              <a:t>Classifier Visualization</a:t>
            </a:r>
            <a:r>
              <a:rPr lang="en-IN" b="1" dirty="0"/>
              <a:t>:</a:t>
            </a:r>
          </a:p>
          <a:p>
            <a:endParaRPr lang="en-IN" b="1" dirty="0"/>
          </a:p>
        </p:txBody>
      </p:sp>
      <p:pic>
        <p:nvPicPr>
          <p:cNvPr id="3" name="Picture 2"/>
          <p:cNvPicPr>
            <a:picLocks noChangeAspect="1"/>
          </p:cNvPicPr>
          <p:nvPr/>
        </p:nvPicPr>
        <p:blipFill>
          <a:blip r:embed="rId2"/>
          <a:stretch>
            <a:fillRect/>
          </a:stretch>
        </p:blipFill>
        <p:spPr>
          <a:xfrm>
            <a:off x="4413837" y="1691670"/>
            <a:ext cx="5529174" cy="3925359"/>
          </a:xfrm>
          <a:prstGeom prst="rect">
            <a:avLst/>
          </a:prstGeom>
        </p:spPr>
      </p:pic>
    </p:spTree>
    <p:extLst>
      <p:ext uri="{BB962C8B-B14F-4D97-AF65-F5344CB8AC3E}">
        <p14:creationId xmlns:p14="http://schemas.microsoft.com/office/powerpoint/2010/main" val="250295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smtClean="0"/>
              <a:t>Final model</a:t>
            </a:r>
            <a:endParaRPr lang="en-IN" dirty="0"/>
          </a:p>
        </p:txBody>
      </p:sp>
      <p:sp>
        <p:nvSpPr>
          <p:cNvPr id="3" name="Content Placeholder 2"/>
          <p:cNvSpPr>
            <a:spLocks noGrp="1"/>
          </p:cNvSpPr>
          <p:nvPr>
            <p:ph idx="1"/>
          </p:nvPr>
        </p:nvSpPr>
        <p:spPr>
          <a:xfrm>
            <a:off x="857386" y="4726783"/>
            <a:ext cx="7591101" cy="1635775"/>
          </a:xfrm>
        </p:spPr>
        <p:txBody>
          <a:bodyPr>
            <a:normAutofit/>
          </a:bodyPr>
          <a:lstStyle/>
          <a:p>
            <a:pPr lvl="0"/>
            <a:r>
              <a:rPr lang="en-IN" dirty="0">
                <a:effectLst/>
              </a:rPr>
              <a:t>From the above visualization and matrices found that the Passive Aggressive Classifier </a:t>
            </a:r>
            <a:r>
              <a:rPr lang="en-IN" dirty="0" smtClean="0"/>
              <a:t>shows the best result </a:t>
            </a:r>
            <a:r>
              <a:rPr lang="en-IN" dirty="0" err="1" smtClean="0"/>
              <a:t>i.e</a:t>
            </a:r>
            <a:r>
              <a:rPr lang="en-IN" dirty="0" smtClean="0"/>
              <a:t> </a:t>
            </a:r>
            <a:r>
              <a:rPr lang="en-IN" b="1" dirty="0" smtClean="0">
                <a:effectLst/>
              </a:rPr>
              <a:t>94.79%.</a:t>
            </a:r>
            <a:endParaRPr lang="en-IN" dirty="0">
              <a:effectLst/>
            </a:endParaRPr>
          </a:p>
        </p:txBody>
      </p:sp>
      <p:pic>
        <p:nvPicPr>
          <p:cNvPr id="5" name="Picture 4"/>
          <p:cNvPicPr>
            <a:picLocks noChangeAspect="1"/>
          </p:cNvPicPr>
          <p:nvPr/>
        </p:nvPicPr>
        <p:blipFill>
          <a:blip r:embed="rId2"/>
          <a:stretch>
            <a:fillRect/>
          </a:stretch>
        </p:blipFill>
        <p:spPr>
          <a:xfrm>
            <a:off x="857386" y="699951"/>
            <a:ext cx="6715125" cy="3733800"/>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smtClean="0"/>
              <a:t>CONCLUSION</a:t>
            </a:r>
            <a:endParaRPr lang="en-IN" dirty="0"/>
          </a:p>
        </p:txBody>
      </p:sp>
      <p:sp>
        <p:nvSpPr>
          <p:cNvPr id="3" name="Content Placeholder 2"/>
          <p:cNvSpPr>
            <a:spLocks noGrp="1"/>
          </p:cNvSpPr>
          <p:nvPr>
            <p:ph idx="1"/>
          </p:nvPr>
        </p:nvSpPr>
        <p:spPr>
          <a:xfrm>
            <a:off x="785005" y="1820174"/>
            <a:ext cx="9704320" cy="4019152"/>
          </a:xfrm>
        </p:spPr>
        <p:txBody>
          <a:bodyPr>
            <a:normAutofit/>
          </a:bodyPr>
          <a:lstStyle/>
          <a:p>
            <a:pPr marL="0" lvl="0" indent="0">
              <a:buNone/>
            </a:pPr>
            <a:r>
              <a:rPr lang="en-IN" sz="3400" b="1" dirty="0"/>
              <a:t>Key Findings and Conclusions of the </a:t>
            </a:r>
            <a:r>
              <a:rPr lang="en-IN" sz="3400" b="1" dirty="0" smtClean="0"/>
              <a:t>Study</a:t>
            </a:r>
            <a:endParaRPr lang="en-IN" sz="3400" dirty="0"/>
          </a:p>
          <a:p>
            <a:pPr lvl="0"/>
            <a:r>
              <a:rPr lang="en-IN" sz="1800"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lvl="0"/>
            <a:r>
              <a:rPr lang="en-IN" sz="1800" dirty="0">
                <a:effectLst/>
              </a:rPr>
              <a:t>From the above analysis the below mentioned results were achieved which depicts the</a:t>
            </a:r>
          </a:p>
          <a:p>
            <a:r>
              <a:rPr lang="en-IN" sz="1800" dirty="0">
                <a:effectLst/>
              </a:rPr>
              <a:t>chances and conditions of a comment being a hateful comment or a normal comment</a:t>
            </a:r>
            <a:r>
              <a:rPr lang="en-IN" sz="1800" dirty="0" smtClean="0">
                <a:effectLst/>
              </a:rPr>
              <a:t>.</a:t>
            </a:r>
          </a:p>
          <a:p>
            <a:r>
              <a:rPr lang="en-IN" sz="1800" dirty="0">
                <a:effectLst/>
              </a:rPr>
              <a:t>It is possible to classify the comments content into the required categories of Malignant and Non Malignant. However, using this kind of project an awareness can be created to know what is good and bad. It will help to stop spreading hatred among people.</a:t>
            </a:r>
          </a:p>
          <a:p>
            <a:pPr marL="0" indent="0">
              <a:buNone/>
            </a:pPr>
            <a:endParaRPr lang="en-IN" sz="1800" dirty="0">
              <a:effectLst/>
            </a:endParaRPr>
          </a:p>
        </p:txBody>
      </p:sp>
    </p:spTree>
    <p:extLst>
      <p:ext uri="{BB962C8B-B14F-4D97-AF65-F5344CB8AC3E}">
        <p14:creationId xmlns:p14="http://schemas.microsoft.com/office/powerpoint/2010/main" val="108544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a:bodyPr>
          <a:lstStyle/>
          <a:p>
            <a:pPr lvl="0"/>
            <a:r>
              <a:rPr lang="en-IN"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marL="0" indent="0">
              <a:buNone/>
            </a:pPr>
            <a:endParaRPr lang="en-US" dirty="0" smtClean="0"/>
          </a:p>
          <a:p>
            <a:pPr lvl="0"/>
            <a:r>
              <a:rPr lang="en-IN" dirty="0">
                <a:effectLst/>
              </a:rPr>
              <a:t>Our goal </a:t>
            </a:r>
            <a:r>
              <a:rPr lang="en-IN" dirty="0" smtClean="0">
                <a:effectLst/>
              </a:rPr>
              <a:t>in this project is </a:t>
            </a:r>
            <a:r>
              <a:rPr lang="en-IN" dirty="0">
                <a:effectLst/>
              </a:rPr>
              <a:t>to build a prototype of online hate and abuse comment classifier which can used to classify hate and offensive comments so that it can be controlled and restricted from spreading hatred and cyberbullying. </a:t>
            </a:r>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076"/>
            <a:ext cx="9905998" cy="684071"/>
          </a:xfrm>
        </p:spPr>
        <p:txBody>
          <a:bodyPr>
            <a:normAutofit/>
          </a:bodyPr>
          <a:lstStyle/>
          <a:p>
            <a:r>
              <a:rPr lang="en-IN" dirty="0" smtClean="0"/>
              <a:t>DATA PRE-PROCESSING</a:t>
            </a:r>
            <a:endParaRPr lang="en-IN" dirty="0"/>
          </a:p>
        </p:txBody>
      </p:sp>
      <p:sp>
        <p:nvSpPr>
          <p:cNvPr id="3" name="Content Placeholder 2"/>
          <p:cNvSpPr>
            <a:spLocks noGrp="1"/>
          </p:cNvSpPr>
          <p:nvPr>
            <p:ph idx="1"/>
          </p:nvPr>
        </p:nvSpPr>
        <p:spPr>
          <a:xfrm>
            <a:off x="7185804" y="1354347"/>
            <a:ext cx="3861607" cy="4436853"/>
          </a:xfrm>
        </p:spPr>
        <p:txBody>
          <a:bodyPr>
            <a:normAutofit lnSpcReduction="100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r>
              <a:rPr lang="en-IN" dirty="0"/>
              <a:t>Used TFIDF </a:t>
            </a:r>
            <a:r>
              <a:rPr lang="en-IN" dirty="0" err="1"/>
              <a:t>vectorizer</a:t>
            </a:r>
            <a:r>
              <a:rPr lang="en-IN" dirty="0"/>
              <a:t> to convert those text into vectors, and split the data and into test and train and trained various Machine learning algorithms. </a:t>
            </a:r>
          </a:p>
          <a:p>
            <a:endParaRPr lang="en-IN" dirty="0"/>
          </a:p>
        </p:txBody>
      </p:sp>
      <p:pic>
        <p:nvPicPr>
          <p:cNvPr id="5" name="Picture 4"/>
          <p:cNvPicPr/>
          <p:nvPr/>
        </p:nvPicPr>
        <p:blipFill>
          <a:blip r:embed="rId2"/>
          <a:stretch>
            <a:fillRect/>
          </a:stretch>
        </p:blipFill>
        <p:spPr>
          <a:xfrm>
            <a:off x="1141413" y="897147"/>
            <a:ext cx="5639435" cy="5887085"/>
          </a:xfrm>
          <a:prstGeom prst="rect">
            <a:avLst/>
          </a:prstGeom>
        </p:spPr>
      </p:pic>
    </p:spTree>
    <p:extLst>
      <p:ext uri="{BB962C8B-B14F-4D97-AF65-F5344CB8AC3E}">
        <p14:creationId xmlns:p14="http://schemas.microsoft.com/office/powerpoint/2010/main" val="281092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129395"/>
            <a:ext cx="9905998" cy="665103"/>
          </a:xfrm>
        </p:spPr>
        <p:txBody>
          <a:bodyPr>
            <a:normAutofit/>
          </a:bodyPr>
          <a:lstStyle/>
          <a:p>
            <a:r>
              <a:rPr lang="en-IN" dirty="0" smtClean="0"/>
              <a:t>DATA INPUT- LOGIC-OUTPUT RELATIONSHIPS</a:t>
            </a:r>
            <a:endParaRPr lang="en-IN" dirty="0"/>
          </a:p>
        </p:txBody>
      </p:sp>
      <p:sp>
        <p:nvSpPr>
          <p:cNvPr id="3" name="Content Placeholder 2"/>
          <p:cNvSpPr>
            <a:spLocks noGrp="1"/>
          </p:cNvSpPr>
          <p:nvPr>
            <p:ph idx="1"/>
          </p:nvPr>
        </p:nvSpPr>
        <p:spPr>
          <a:xfrm>
            <a:off x="753224" y="4699052"/>
            <a:ext cx="11073591" cy="1663906"/>
          </a:xfrm>
        </p:spPr>
        <p:txBody>
          <a:bodyPr>
            <a:noAutofit/>
          </a:bodyPr>
          <a:lstStyle/>
          <a:p>
            <a:r>
              <a:rPr lang="en-IN" dirty="0">
                <a:effectLst/>
              </a:rPr>
              <a:t>From the above we can see that most frequent words for both Malignant and Non Malignant category.  </a:t>
            </a:r>
          </a:p>
        </p:txBody>
      </p:sp>
      <p:sp>
        <p:nvSpPr>
          <p:cNvPr id="10" name="Title 1"/>
          <p:cNvSpPr txBox="1">
            <a:spLocks/>
          </p:cNvSpPr>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6" y="1010093"/>
            <a:ext cx="2492729" cy="369332"/>
          </a:xfrm>
          <a:prstGeom prst="rect">
            <a:avLst/>
          </a:prstGeom>
        </p:spPr>
        <p:txBody>
          <a:bodyPr wrap="square">
            <a:spAutoFit/>
          </a:bodyPr>
          <a:lstStyle/>
          <a:p>
            <a:r>
              <a:rPr lang="en-IN" b="1" dirty="0"/>
              <a:t>Malignant </a:t>
            </a:r>
            <a:r>
              <a:rPr lang="en-IN" dirty="0" smtClean="0"/>
              <a:t>WORDS</a:t>
            </a:r>
            <a:endParaRPr lang="en-IN" dirty="0"/>
          </a:p>
        </p:txBody>
      </p:sp>
      <p:sp>
        <p:nvSpPr>
          <p:cNvPr id="13" name="Rectangle 12"/>
          <p:cNvSpPr/>
          <p:nvPr/>
        </p:nvSpPr>
        <p:spPr>
          <a:xfrm>
            <a:off x="6487064" y="965214"/>
            <a:ext cx="2752677" cy="369332"/>
          </a:xfrm>
          <a:prstGeom prst="rect">
            <a:avLst/>
          </a:prstGeom>
        </p:spPr>
        <p:txBody>
          <a:bodyPr wrap="none">
            <a:spAutoFit/>
          </a:bodyPr>
          <a:lstStyle/>
          <a:p>
            <a:r>
              <a:rPr lang="en-IN" b="1" dirty="0" smtClean="0"/>
              <a:t>NOT</a:t>
            </a:r>
            <a:r>
              <a:rPr lang="en-IN" dirty="0" smtClean="0"/>
              <a:t> </a:t>
            </a:r>
            <a:r>
              <a:rPr lang="en-IN" b="1" dirty="0"/>
              <a:t>Malignant </a:t>
            </a:r>
            <a:r>
              <a:rPr lang="en-IN" dirty="0" smtClean="0"/>
              <a:t>WORDS</a:t>
            </a:r>
            <a:endParaRPr lang="en-IN" dirty="0"/>
          </a:p>
        </p:txBody>
      </p:sp>
      <p:pic>
        <p:nvPicPr>
          <p:cNvPr id="4" name="Picture 3"/>
          <p:cNvPicPr>
            <a:picLocks noChangeAspect="1"/>
          </p:cNvPicPr>
          <p:nvPr/>
        </p:nvPicPr>
        <p:blipFill>
          <a:blip r:embed="rId2"/>
          <a:stretch>
            <a:fillRect/>
          </a:stretch>
        </p:blipFill>
        <p:spPr>
          <a:xfrm>
            <a:off x="6290019" y="1457272"/>
            <a:ext cx="5731510" cy="3020479"/>
          </a:xfrm>
          <a:prstGeom prst="rect">
            <a:avLst/>
          </a:prstGeom>
        </p:spPr>
      </p:pic>
      <p:pic>
        <p:nvPicPr>
          <p:cNvPr id="6" name="Picture 5"/>
          <p:cNvPicPr>
            <a:picLocks noChangeAspect="1"/>
          </p:cNvPicPr>
          <p:nvPr/>
        </p:nvPicPr>
        <p:blipFill>
          <a:blip r:embed="rId3"/>
          <a:stretch>
            <a:fillRect/>
          </a:stretch>
        </p:blipFill>
        <p:spPr>
          <a:xfrm>
            <a:off x="454515" y="1467348"/>
            <a:ext cx="5744064" cy="3010403"/>
          </a:xfrm>
          <a:prstGeom prst="rect">
            <a:avLst/>
          </a:prstGeom>
        </p:spPr>
      </p:pic>
    </p:spTree>
    <p:extLst>
      <p:ext uri="{BB962C8B-B14F-4D97-AF65-F5344CB8AC3E}">
        <p14:creationId xmlns:p14="http://schemas.microsoft.com/office/powerpoint/2010/main" val="3842431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pic>
        <p:nvPicPr>
          <p:cNvPr id="3" name="Picture 2"/>
          <p:cNvPicPr>
            <a:picLocks noChangeAspect="1"/>
          </p:cNvPicPr>
          <p:nvPr/>
        </p:nvPicPr>
        <p:blipFill>
          <a:blip r:embed="rId2"/>
          <a:stretch>
            <a:fillRect/>
          </a:stretch>
        </p:blipFill>
        <p:spPr>
          <a:xfrm>
            <a:off x="365568" y="1769201"/>
            <a:ext cx="9220200" cy="4286250"/>
          </a:xfrm>
          <a:prstGeom prst="rect">
            <a:avLst/>
          </a:prstGeom>
        </p:spPr>
      </p:pic>
    </p:spTree>
    <p:extLst>
      <p:ext uri="{BB962C8B-B14F-4D97-AF65-F5344CB8AC3E}">
        <p14:creationId xmlns:p14="http://schemas.microsoft.com/office/powerpoint/2010/main" val="16921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p:txBody>
          <a:bodyPr>
            <a:normAutofit/>
          </a:bodyPr>
          <a:lstStyle/>
          <a:p>
            <a:pPr lvl="0"/>
            <a:r>
              <a:rPr lang="en-IN" b="1" dirty="0"/>
              <a:t>Testing of Identified Approaches (Algorithms</a:t>
            </a:r>
            <a:r>
              <a:rPr lang="en-IN" b="1" dirty="0" smtClean="0"/>
              <a:t>)</a:t>
            </a:r>
          </a:p>
          <a:p>
            <a:pPr marL="0" lvl="0" indent="0">
              <a:buNone/>
            </a:pPr>
            <a:endParaRPr lang="en-IN" sz="1600" dirty="0"/>
          </a:p>
          <a:p>
            <a:pPr lvl="0"/>
            <a:r>
              <a:rPr lang="en-IN" dirty="0">
                <a:effectLst/>
              </a:rPr>
              <a:t>LR=</a:t>
            </a:r>
            <a:r>
              <a:rPr lang="en-IN" dirty="0" err="1">
                <a:effectLst/>
              </a:rPr>
              <a:t>LogisticRegression</a:t>
            </a:r>
            <a:r>
              <a:rPr lang="en-IN" dirty="0">
                <a:effectLst/>
              </a:rPr>
              <a:t>()</a:t>
            </a:r>
            <a:endParaRPr lang="en-IN" sz="1800" dirty="0">
              <a:effectLst/>
            </a:endParaRPr>
          </a:p>
          <a:p>
            <a:pPr lvl="0"/>
            <a:r>
              <a:rPr lang="en-IN" dirty="0">
                <a:effectLst/>
              </a:rPr>
              <a:t>MNB=</a:t>
            </a:r>
            <a:r>
              <a:rPr lang="en-IN" dirty="0" err="1">
                <a:effectLst/>
              </a:rPr>
              <a:t>MultinomialNB</a:t>
            </a:r>
            <a:r>
              <a:rPr lang="en-IN" dirty="0">
                <a:effectLst/>
              </a:rPr>
              <a:t>()</a:t>
            </a:r>
            <a:endParaRPr lang="en-IN" sz="1800" dirty="0">
              <a:effectLst/>
            </a:endParaRPr>
          </a:p>
          <a:p>
            <a:pPr lvl="0"/>
            <a:r>
              <a:rPr lang="en-IN" dirty="0">
                <a:effectLst/>
              </a:rPr>
              <a:t>PAC=</a:t>
            </a:r>
            <a:r>
              <a:rPr lang="en-IN" dirty="0" err="1">
                <a:effectLst/>
              </a:rPr>
              <a:t>PassiveAggressiveClassifier</a:t>
            </a:r>
            <a:r>
              <a:rPr lang="en-IN" dirty="0">
                <a:effectLst/>
              </a:rPr>
              <a:t>()</a:t>
            </a:r>
            <a:endParaRPr lang="en-IN" sz="1800" dirty="0">
              <a:effectLst/>
            </a:endParaRPr>
          </a:p>
          <a:p>
            <a:pPr lvl="0"/>
            <a:r>
              <a:rPr lang="en-IN" dirty="0">
                <a:effectLst/>
              </a:rPr>
              <a:t>DT=</a:t>
            </a:r>
            <a:r>
              <a:rPr lang="en-IN" dirty="0" err="1">
                <a:effectLst/>
              </a:rPr>
              <a:t>DecisionTreeClassifier</a:t>
            </a:r>
            <a:r>
              <a:rPr lang="en-IN" dirty="0">
                <a:effectLst/>
              </a:rPr>
              <a:t>()</a:t>
            </a:r>
            <a:endParaRPr lang="en-IN" sz="1800" dirty="0">
              <a:effectLst/>
            </a:endParaRPr>
          </a:p>
        </p:txBody>
      </p:sp>
    </p:spTree>
    <p:extLst>
      <p:ext uri="{BB962C8B-B14F-4D97-AF65-F5344CB8AC3E}">
        <p14:creationId xmlns:p14="http://schemas.microsoft.com/office/powerpoint/2010/main" val="396968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normAutofit/>
          </a:bodyPr>
          <a:lstStyle/>
          <a:p>
            <a:r>
              <a:rPr lang="en-IN" dirty="0"/>
              <a:t>MODEL/S DEVELOPMENT AND EVALUATION</a:t>
            </a:r>
          </a:p>
        </p:txBody>
      </p:sp>
      <p:sp>
        <p:nvSpPr>
          <p:cNvPr id="7" name="TextBox 6"/>
          <p:cNvSpPr txBox="1"/>
          <p:nvPr/>
        </p:nvSpPr>
        <p:spPr>
          <a:xfrm>
            <a:off x="629343" y="784984"/>
            <a:ext cx="4155205" cy="369332"/>
          </a:xfrm>
          <a:prstGeom prst="rect">
            <a:avLst/>
          </a:prstGeom>
          <a:noFill/>
        </p:spPr>
        <p:txBody>
          <a:bodyPr wrap="square" rtlCol="0">
            <a:spAutoFit/>
          </a:bodyPr>
          <a:lstStyle/>
          <a:p>
            <a:r>
              <a:rPr lang="en-IN" dirty="0" smtClean="0"/>
              <a:t>Run and Evaluated Some Selected models</a:t>
            </a:r>
            <a:endParaRPr lang="en-IN" dirty="0"/>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565553" y="5322908"/>
            <a:ext cx="5029200" cy="1477328"/>
          </a:xfrm>
          <a:prstGeom prst="rect">
            <a:avLst/>
          </a:prstGeom>
          <a:noFill/>
        </p:spPr>
        <p:txBody>
          <a:bodyPr wrap="square" rtlCol="0">
            <a:spAutoFit/>
          </a:bodyPr>
          <a:lstStyle/>
          <a:p>
            <a:r>
              <a:rPr lang="en-IN" b="1" dirty="0"/>
              <a:t>After all this process conclusion is that Passive Aggressive Classifier is giving accuracy of </a:t>
            </a:r>
            <a:r>
              <a:rPr lang="en-IN" b="1" dirty="0" smtClean="0"/>
              <a:t>94.61%. </a:t>
            </a:r>
            <a:r>
              <a:rPr lang="en-IN" b="1" dirty="0"/>
              <a:t>So, now I am making a final model using Passive Aggressive Classifier.</a:t>
            </a:r>
          </a:p>
        </p:txBody>
      </p:sp>
      <p:pic>
        <p:nvPicPr>
          <p:cNvPr id="10" name="Picture 9"/>
          <p:cNvPicPr/>
          <p:nvPr/>
        </p:nvPicPr>
        <p:blipFill>
          <a:blip r:embed="rId2"/>
          <a:stretch>
            <a:fillRect/>
          </a:stretch>
        </p:blipFill>
        <p:spPr>
          <a:xfrm>
            <a:off x="629343" y="1399986"/>
            <a:ext cx="5731510" cy="709295"/>
          </a:xfrm>
          <a:prstGeom prst="rect">
            <a:avLst/>
          </a:prstGeom>
        </p:spPr>
      </p:pic>
      <p:pic>
        <p:nvPicPr>
          <p:cNvPr id="11" name="Picture 10"/>
          <p:cNvPicPr/>
          <p:nvPr/>
        </p:nvPicPr>
        <p:blipFill>
          <a:blip r:embed="rId3"/>
          <a:stretch>
            <a:fillRect/>
          </a:stretch>
        </p:blipFill>
        <p:spPr>
          <a:xfrm>
            <a:off x="629343" y="2032541"/>
            <a:ext cx="5370404" cy="4825459"/>
          </a:xfrm>
          <a:prstGeom prst="rect">
            <a:avLst/>
          </a:prstGeom>
        </p:spPr>
      </p:pic>
      <p:pic>
        <p:nvPicPr>
          <p:cNvPr id="3" name="Picture 2"/>
          <p:cNvPicPr>
            <a:picLocks noChangeAspect="1"/>
          </p:cNvPicPr>
          <p:nvPr/>
        </p:nvPicPr>
        <p:blipFill>
          <a:blip r:embed="rId4"/>
          <a:stretch>
            <a:fillRect/>
          </a:stretch>
        </p:blipFill>
        <p:spPr>
          <a:xfrm>
            <a:off x="6777325" y="1530452"/>
            <a:ext cx="4605655" cy="1324446"/>
          </a:xfrm>
          <a:prstGeom prst="rect">
            <a:avLst/>
          </a:prstGeom>
        </p:spPr>
      </p:pic>
      <p:pic>
        <p:nvPicPr>
          <p:cNvPr id="4" name="Picture 3"/>
          <p:cNvPicPr>
            <a:picLocks noChangeAspect="1"/>
          </p:cNvPicPr>
          <p:nvPr/>
        </p:nvPicPr>
        <p:blipFill>
          <a:blip r:embed="rId5"/>
          <a:stretch>
            <a:fillRect/>
          </a:stretch>
        </p:blipFill>
        <p:spPr>
          <a:xfrm>
            <a:off x="6565553" y="2912099"/>
            <a:ext cx="4886325" cy="2466975"/>
          </a:xfrm>
          <a:prstGeom prst="rect">
            <a:avLst/>
          </a:prstGeom>
        </p:spPr>
      </p:pic>
    </p:spTree>
    <p:extLst>
      <p:ext uri="{BB962C8B-B14F-4D97-AF65-F5344CB8AC3E}">
        <p14:creationId xmlns:p14="http://schemas.microsoft.com/office/powerpoint/2010/main" val="2615134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371881" y="3327791"/>
            <a:ext cx="3494755" cy="405418"/>
          </a:xfrm>
        </p:spPr>
        <p:txBody>
          <a:bodyPr>
            <a:normAutofit fontScale="85000" lnSpcReduction="10000"/>
          </a:bodyPr>
          <a:lstStyle/>
          <a:p>
            <a:pPr marL="0" indent="0">
              <a:buNone/>
            </a:pPr>
            <a:r>
              <a:rPr lang="en-IN" b="1" dirty="0"/>
              <a:t>Logistic R</a:t>
            </a:r>
            <a:r>
              <a:rPr lang="en-IN" b="1" dirty="0" smtClean="0"/>
              <a:t>egression Visualization:</a:t>
            </a:r>
            <a:endParaRPr lang="en-IN" b="1" dirty="0"/>
          </a:p>
        </p:txBody>
      </p:sp>
      <p:pic>
        <p:nvPicPr>
          <p:cNvPr id="6" name="Picture 5"/>
          <p:cNvPicPr/>
          <p:nvPr/>
        </p:nvPicPr>
        <p:blipFill>
          <a:blip r:embed="rId2"/>
          <a:stretch>
            <a:fillRect/>
          </a:stretch>
        </p:blipFill>
        <p:spPr>
          <a:xfrm>
            <a:off x="4102891" y="1418317"/>
            <a:ext cx="5496560" cy="4629785"/>
          </a:xfrm>
          <a:prstGeom prst="rect">
            <a:avLst/>
          </a:prstGeom>
        </p:spPr>
      </p:pic>
    </p:spTree>
    <p:extLst>
      <p:ext uri="{BB962C8B-B14F-4D97-AF65-F5344CB8AC3E}">
        <p14:creationId xmlns:p14="http://schemas.microsoft.com/office/powerpoint/2010/main" val="146408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253878" y="3575528"/>
            <a:ext cx="4165951" cy="5076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a:t>
            </a:r>
            <a:r>
              <a:rPr lang="en-IN" b="1" dirty="0" smtClean="0"/>
              <a:t>Visualization</a:t>
            </a:r>
            <a:r>
              <a:rPr lang="en-IN" b="1" dirty="0"/>
              <a:t>:</a:t>
            </a:r>
            <a:endParaRPr lang="en-IN" dirty="0"/>
          </a:p>
        </p:txBody>
      </p:sp>
      <p:pic>
        <p:nvPicPr>
          <p:cNvPr id="9" name="Picture 8"/>
          <p:cNvPicPr/>
          <p:nvPr/>
        </p:nvPicPr>
        <p:blipFill>
          <a:blip r:embed="rId2"/>
          <a:stretch>
            <a:fillRect/>
          </a:stretch>
        </p:blipFill>
        <p:spPr>
          <a:xfrm>
            <a:off x="4228809" y="1561293"/>
            <a:ext cx="5182235" cy="4536077"/>
          </a:xfrm>
          <a:prstGeom prst="rect">
            <a:avLst/>
          </a:prstGeom>
        </p:spPr>
      </p:pic>
    </p:spTree>
    <p:extLst>
      <p:ext uri="{BB962C8B-B14F-4D97-AF65-F5344CB8AC3E}">
        <p14:creationId xmlns:p14="http://schemas.microsoft.com/office/powerpoint/2010/main" val="3314459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266</TotalTime>
  <Words>446</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FLIPROBO TECHNOLOGIES</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Final model</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WIN-10</cp:lastModifiedBy>
  <cp:revision>48</cp:revision>
  <dcterms:created xsi:type="dcterms:W3CDTF">2020-11-13T17:53:42Z</dcterms:created>
  <dcterms:modified xsi:type="dcterms:W3CDTF">2022-03-25T17:06:44Z</dcterms:modified>
</cp:coreProperties>
</file>