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83"/>
    <p:restoredTop sz="86995"/>
  </p:normalViewPr>
  <p:slideViewPr>
    <p:cSldViewPr snapToGrid="0" snapToObjects="1">
      <p:cViewPr varScale="1">
        <p:scale>
          <a:sx n="97" d="100"/>
          <a:sy n="9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1726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33646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196751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136518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154038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30408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130345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3500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52159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DD40C-9F6D-E043-B376-E8392C2DF531}" type="datetimeFigureOut">
              <a:rPr lang="en-US" smtClean="0"/>
              <a:t>10/15/2016 Saturday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56B6A-527A-7344-936D-5B0B7F40D051}" type="slidenum">
              <a:rPr lang="en-US" smtClean="0"/>
              <a:t>‹#›</a:t>
            </a:fld>
            <a:endParaRPr lang="en-US"/>
          </a:p>
        </p:txBody>
      </p:sp>
    </p:spTree>
    <p:extLst>
      <p:ext uri="{BB962C8B-B14F-4D97-AF65-F5344CB8AC3E}">
        <p14:creationId xmlns:p14="http://schemas.microsoft.com/office/powerpoint/2010/main" val="29470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DD40C-9F6D-E043-B376-E8392C2DF531}" type="datetimeFigureOut">
              <a:rPr lang="en-US" smtClean="0"/>
              <a:t>10/15/2016 Saturday</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56B6A-527A-7344-936D-5B0B7F40D051}"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Oauth</a:t>
            </a:r>
            <a:r>
              <a:rPr lang="en-US" dirty="0" smtClean="0"/>
              <a:t> 2.0</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4885" y="2378868"/>
            <a:ext cx="9763125" cy="817563"/>
          </a:xfrm>
        </p:spPr>
        <p:txBody>
          <a:bodyPr/>
          <a:lstStyle/>
          <a:p>
            <a:r>
              <a:rPr lang="en-US" dirty="0" smtClean="0"/>
              <a:t>Browser sends Http Request to Client</a:t>
            </a:r>
            <a:endParaRPr lang="en-US" dirty="0"/>
          </a:p>
        </p:txBody>
      </p:sp>
      <p:pic>
        <p:nvPicPr>
          <p:cNvPr id="5" name="Picture 4"/>
          <p:cNvPicPr>
            <a:picLocks noChangeAspect="1"/>
          </p:cNvPicPr>
          <p:nvPr/>
        </p:nvPicPr>
        <p:blipFill>
          <a:blip r:embed="rId2"/>
          <a:stretch>
            <a:fillRect/>
          </a:stretch>
        </p:blipFill>
        <p:spPr>
          <a:xfrm>
            <a:off x="802957" y="1273968"/>
            <a:ext cx="10166985" cy="942975"/>
          </a:xfrm>
          <a:prstGeom prst="rect">
            <a:avLst/>
          </a:prstGeom>
        </p:spPr>
      </p:pic>
      <p:sp>
        <p:nvSpPr>
          <p:cNvPr id="6" name="Content Placeholder 2"/>
          <p:cNvSpPr txBox="1">
            <a:spLocks/>
          </p:cNvSpPr>
          <p:nvPr/>
        </p:nvSpPr>
        <p:spPr>
          <a:xfrm>
            <a:off x="1004888" y="806450"/>
            <a:ext cx="9763125" cy="817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Authorization Server’s response to Browser</a:t>
            </a:r>
            <a:endParaRPr lang="en-US" dirty="0"/>
          </a:p>
        </p:txBody>
      </p:sp>
      <p:pic>
        <p:nvPicPr>
          <p:cNvPr id="7" name="Picture 6"/>
          <p:cNvPicPr>
            <a:picLocks noChangeAspect="1"/>
          </p:cNvPicPr>
          <p:nvPr/>
        </p:nvPicPr>
        <p:blipFill>
          <a:blip r:embed="rId3"/>
          <a:stretch>
            <a:fillRect/>
          </a:stretch>
        </p:blipFill>
        <p:spPr>
          <a:xfrm>
            <a:off x="852488" y="2971798"/>
            <a:ext cx="9005595" cy="485779"/>
          </a:xfrm>
          <a:prstGeom prst="rect">
            <a:avLst/>
          </a:prstGeom>
        </p:spPr>
      </p:pic>
      <p:sp>
        <p:nvSpPr>
          <p:cNvPr id="8" name="Content Placeholder 2"/>
          <p:cNvSpPr txBox="1">
            <a:spLocks/>
          </p:cNvSpPr>
          <p:nvPr/>
        </p:nvSpPr>
        <p:spPr>
          <a:xfrm>
            <a:off x="1004885" y="3641725"/>
            <a:ext cx="9763125" cy="817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Notice the Http Request is to Client, not to Authorization Server</a:t>
            </a:r>
            <a:endParaRPr lang="en-US" dirty="0"/>
          </a:p>
        </p:txBody>
      </p:sp>
      <p:pic>
        <p:nvPicPr>
          <p:cNvPr id="9" name="Picture 8"/>
          <p:cNvPicPr>
            <a:picLocks noChangeAspect="1"/>
          </p:cNvPicPr>
          <p:nvPr/>
        </p:nvPicPr>
        <p:blipFill>
          <a:blip r:embed="rId4"/>
          <a:stretch>
            <a:fillRect/>
          </a:stretch>
        </p:blipFill>
        <p:spPr>
          <a:xfrm>
            <a:off x="1004884" y="4459288"/>
            <a:ext cx="9763125" cy="1512134"/>
          </a:xfrm>
          <a:prstGeom prst="rect">
            <a:avLst/>
          </a:prstGeom>
        </p:spPr>
      </p:pic>
    </p:spTree>
    <p:extLst>
      <p:ext uri="{BB962C8B-B14F-4D97-AF65-F5344CB8AC3E}">
        <p14:creationId xmlns:p14="http://schemas.microsoft.com/office/powerpoint/2010/main" val="16805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Sends </a:t>
            </a:r>
            <a:r>
              <a:rPr lang="en-US" dirty="0" err="1" smtClean="0"/>
              <a:t>Auth</a:t>
            </a:r>
            <a:r>
              <a:rPr lang="en-US" dirty="0" smtClean="0"/>
              <a:t> Code to Authorization Server</a:t>
            </a:r>
            <a:endParaRPr lang="en-US" dirty="0"/>
          </a:p>
        </p:txBody>
      </p:sp>
      <p:pic>
        <p:nvPicPr>
          <p:cNvPr id="4" name="Content Placeholder 3"/>
          <p:cNvPicPr>
            <a:picLocks noGrp="1" noChangeAspect="1"/>
          </p:cNvPicPr>
          <p:nvPr>
            <p:ph idx="1"/>
          </p:nvPr>
        </p:nvPicPr>
        <p:blipFill>
          <a:blip r:embed="rId2"/>
          <a:stretch>
            <a:fillRect/>
          </a:stretch>
        </p:blipFill>
        <p:spPr>
          <a:xfrm>
            <a:off x="3308350" y="2083594"/>
            <a:ext cx="5575300" cy="3835400"/>
          </a:xfrm>
          <a:prstGeom prst="rect">
            <a:avLst/>
          </a:prstGeom>
        </p:spPr>
      </p:pic>
    </p:spTree>
    <p:extLst>
      <p:ext uri="{BB962C8B-B14F-4D97-AF65-F5344CB8AC3E}">
        <p14:creationId xmlns:p14="http://schemas.microsoft.com/office/powerpoint/2010/main" val="57699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client performs an </a:t>
            </a:r>
            <a:r>
              <a:rPr lang="en-US" i="1" dirty="0"/>
              <a:t>HTTP POST </a:t>
            </a:r>
            <a:r>
              <a:rPr lang="en-US" dirty="0"/>
              <a:t>with its parameters as a </a:t>
            </a:r>
            <a:r>
              <a:rPr lang="en-US" i="1" u="sng" dirty="0"/>
              <a:t>form-encoded HTTP entity </a:t>
            </a:r>
            <a:r>
              <a:rPr lang="en-US" i="1" dirty="0"/>
              <a:t>body</a:t>
            </a:r>
            <a:r>
              <a:rPr lang="en-US" dirty="0"/>
              <a:t>, passing its </a:t>
            </a:r>
            <a:r>
              <a:rPr lang="en-US" i="1" dirty="0" err="1"/>
              <a:t>client_id</a:t>
            </a:r>
            <a:r>
              <a:rPr lang="en-US" dirty="0"/>
              <a:t> and </a:t>
            </a:r>
            <a:r>
              <a:rPr lang="en-US" i="1" dirty="0" err="1"/>
              <a:t>client_secret</a:t>
            </a:r>
            <a:r>
              <a:rPr lang="en-US" dirty="0"/>
              <a:t> as an HTTP Basic authorization header </a:t>
            </a:r>
            <a:endParaRPr lang="en-US" dirty="0" smtClean="0"/>
          </a:p>
          <a:p>
            <a:endParaRPr lang="en-US" dirty="0" smtClean="0"/>
          </a:p>
          <a:p>
            <a:r>
              <a:rPr lang="en-US" dirty="0"/>
              <a:t>This HTTP request is made directly between the client and the authorization server, without involving the browser or resource owner at all. </a:t>
            </a:r>
            <a:endParaRPr lang="en-US" dirty="0" smtClean="0"/>
          </a:p>
          <a:p>
            <a:endParaRPr lang="en-US" dirty="0"/>
          </a:p>
        </p:txBody>
      </p:sp>
    </p:spTree>
    <p:extLst>
      <p:ext uri="{BB962C8B-B14F-4D97-AF65-F5344CB8AC3E}">
        <p14:creationId xmlns:p14="http://schemas.microsoft.com/office/powerpoint/2010/main" val="98770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Http Post to Authorization Server</a:t>
            </a:r>
            <a:endParaRPr lang="en-US" dirty="0"/>
          </a:p>
        </p:txBody>
      </p:sp>
      <p:pic>
        <p:nvPicPr>
          <p:cNvPr id="4" name="Content Placeholder 3"/>
          <p:cNvPicPr>
            <a:picLocks noGrp="1" noChangeAspect="1"/>
          </p:cNvPicPr>
          <p:nvPr>
            <p:ph idx="1"/>
          </p:nvPr>
        </p:nvPicPr>
        <p:blipFill>
          <a:blip r:embed="rId2"/>
          <a:stretch>
            <a:fillRect/>
          </a:stretch>
        </p:blipFill>
        <p:spPr>
          <a:xfrm>
            <a:off x="825304" y="2428082"/>
            <a:ext cx="10676134" cy="2295477"/>
          </a:xfrm>
          <a:prstGeom prst="rect">
            <a:avLst/>
          </a:prstGeom>
        </p:spPr>
      </p:pic>
    </p:spTree>
    <p:extLst>
      <p:ext uri="{BB962C8B-B14F-4D97-AF65-F5344CB8AC3E}">
        <p14:creationId xmlns:p14="http://schemas.microsoft.com/office/powerpoint/2010/main" val="102040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Issuing the Access Token</a:t>
            </a:r>
            <a:endParaRPr lang="en-US" dirty="0"/>
          </a:p>
        </p:txBody>
      </p:sp>
      <p:pic>
        <p:nvPicPr>
          <p:cNvPr id="4" name="Content Placeholder 3"/>
          <p:cNvPicPr>
            <a:picLocks noGrp="1" noChangeAspect="1"/>
          </p:cNvPicPr>
          <p:nvPr>
            <p:ph idx="1"/>
          </p:nvPr>
        </p:nvPicPr>
        <p:blipFill>
          <a:blip r:embed="rId2"/>
          <a:stretch>
            <a:fillRect/>
          </a:stretch>
        </p:blipFill>
        <p:spPr>
          <a:xfrm>
            <a:off x="3219450" y="2045494"/>
            <a:ext cx="5753100" cy="3911600"/>
          </a:xfrm>
          <a:prstGeom prst="rect">
            <a:avLst/>
          </a:prstGeom>
        </p:spPr>
      </p:pic>
    </p:spTree>
    <p:extLst>
      <p:ext uri="{BB962C8B-B14F-4D97-AF65-F5344CB8AC3E}">
        <p14:creationId xmlns:p14="http://schemas.microsoft.com/office/powerpoint/2010/main" val="184852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Issuing the Access Token</a:t>
            </a:r>
            <a:endParaRPr lang="en-US" dirty="0"/>
          </a:p>
        </p:txBody>
      </p:sp>
      <p:sp>
        <p:nvSpPr>
          <p:cNvPr id="3" name="Content Placeholder 2"/>
          <p:cNvSpPr>
            <a:spLocks noGrp="1"/>
          </p:cNvSpPr>
          <p:nvPr>
            <p:ph idx="1"/>
          </p:nvPr>
        </p:nvSpPr>
        <p:spPr/>
        <p:txBody>
          <a:bodyPr/>
          <a:lstStyle/>
          <a:p>
            <a:r>
              <a:rPr lang="en-US" dirty="0" smtClean="0"/>
              <a:t>The Authorization Server performs a number of steps to ensure the request is Legitimate:</a:t>
            </a:r>
          </a:p>
          <a:p>
            <a:pPr lvl="1"/>
            <a:r>
              <a:rPr lang="en-US" dirty="0" smtClean="0"/>
              <a:t>It validates the client’s credentials (passed in Authorization Header) to determine which client is requesting access</a:t>
            </a:r>
          </a:p>
          <a:p>
            <a:pPr lvl="1"/>
            <a:r>
              <a:rPr lang="en-US" dirty="0" smtClean="0"/>
              <a:t>It reads the </a:t>
            </a:r>
            <a:r>
              <a:rPr lang="en-US" u="sng" dirty="0" smtClean="0"/>
              <a:t>code </a:t>
            </a:r>
            <a:r>
              <a:rPr lang="en-US" dirty="0" smtClean="0"/>
              <a:t>parameter from the body and check that the code hasn’t been used yet</a:t>
            </a:r>
          </a:p>
          <a:p>
            <a:pPr lvl="1"/>
            <a:r>
              <a:rPr lang="en-US" dirty="0" smtClean="0"/>
              <a:t>It makes sure the client is the same client who makes the original request</a:t>
            </a:r>
          </a:p>
          <a:p>
            <a:pPr lvl="1"/>
            <a:endParaRPr lang="en-US" dirty="0"/>
          </a:p>
          <a:p>
            <a:r>
              <a:rPr lang="en-US" dirty="0" smtClean="0"/>
              <a:t>After the above steps, the Authorization Server issues the Access Token to the client</a:t>
            </a:r>
          </a:p>
        </p:txBody>
      </p:sp>
    </p:spTree>
    <p:extLst>
      <p:ext uri="{BB962C8B-B14F-4D97-AF65-F5344CB8AC3E}">
        <p14:creationId xmlns:p14="http://schemas.microsoft.com/office/powerpoint/2010/main" val="116338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Server’s Response</a:t>
            </a:r>
            <a:endParaRPr lang="en-US" dirty="0"/>
          </a:p>
        </p:txBody>
      </p:sp>
      <p:pic>
        <p:nvPicPr>
          <p:cNvPr id="4" name="Content Placeholder 3"/>
          <p:cNvPicPr>
            <a:picLocks noGrp="1" noChangeAspect="1"/>
          </p:cNvPicPr>
          <p:nvPr>
            <p:ph idx="1"/>
          </p:nvPr>
        </p:nvPicPr>
        <p:blipFill>
          <a:blip r:embed="rId2"/>
          <a:stretch>
            <a:fillRect/>
          </a:stretch>
        </p:blipFill>
        <p:spPr>
          <a:xfrm>
            <a:off x="838200" y="1823244"/>
            <a:ext cx="10404750" cy="1948656"/>
          </a:xfrm>
          <a:prstGeom prst="rect">
            <a:avLst/>
          </a:prstGeom>
        </p:spPr>
      </p:pic>
      <p:sp>
        <p:nvSpPr>
          <p:cNvPr id="5" name="Content Placeholder 2"/>
          <p:cNvSpPr txBox="1">
            <a:spLocks/>
          </p:cNvSpPr>
          <p:nvPr/>
        </p:nvSpPr>
        <p:spPr>
          <a:xfrm>
            <a:off x="838200" y="4043363"/>
            <a:ext cx="10515600" cy="2133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 this case, we have a bearer token</a:t>
            </a:r>
          </a:p>
          <a:p>
            <a:r>
              <a:rPr lang="en-US" dirty="0" smtClean="0"/>
              <a:t>The response can also includes a refresh token</a:t>
            </a:r>
          </a:p>
          <a:p>
            <a:r>
              <a:rPr lang="en-US" dirty="0" smtClean="0"/>
              <a:t>The response can also incudes additional information such as scope and expiration time</a:t>
            </a:r>
            <a:endParaRPr lang="en-US" dirty="0"/>
          </a:p>
        </p:txBody>
      </p:sp>
    </p:spTree>
    <p:extLst>
      <p:ext uri="{BB962C8B-B14F-4D97-AF65-F5344CB8AC3E}">
        <p14:creationId xmlns:p14="http://schemas.microsoft.com/office/powerpoint/2010/main" val="14537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Bearer Token</a:t>
            </a:r>
            <a:endParaRPr lang="en-US" dirty="0"/>
          </a:p>
        </p:txBody>
      </p:sp>
      <p:sp>
        <p:nvSpPr>
          <p:cNvPr id="3" name="Content Placeholder 2"/>
          <p:cNvSpPr>
            <a:spLocks noGrp="1"/>
          </p:cNvSpPr>
          <p:nvPr>
            <p:ph idx="1"/>
          </p:nvPr>
        </p:nvSpPr>
        <p:spPr/>
        <p:txBody>
          <a:bodyPr/>
          <a:lstStyle/>
          <a:p>
            <a:r>
              <a:rPr lang="en-US" dirty="0" smtClean="0"/>
              <a:t>The </a:t>
            </a:r>
            <a:r>
              <a:rPr lang="en-US" dirty="0"/>
              <a:t>core OAuth specifications deal with </a:t>
            </a:r>
            <a:r>
              <a:rPr lang="en-US" i="1" dirty="0"/>
              <a:t>bearer </a:t>
            </a:r>
            <a:r>
              <a:rPr lang="en-US" dirty="0"/>
              <a:t>tokens, which means that anyone who carries the token has the right to use it. </a:t>
            </a:r>
          </a:p>
        </p:txBody>
      </p:sp>
    </p:spTree>
    <p:extLst>
      <p:ext uri="{BB962C8B-B14F-4D97-AF65-F5344CB8AC3E}">
        <p14:creationId xmlns:p14="http://schemas.microsoft.com/office/powerpoint/2010/main" val="168367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Access Resource with Access Token</a:t>
            </a:r>
            <a:endParaRPr lang="en-US" dirty="0"/>
          </a:p>
        </p:txBody>
      </p:sp>
      <p:pic>
        <p:nvPicPr>
          <p:cNvPr id="4" name="Content Placeholder 3"/>
          <p:cNvPicPr>
            <a:picLocks noGrp="1" noChangeAspect="1"/>
          </p:cNvPicPr>
          <p:nvPr>
            <p:ph idx="1"/>
          </p:nvPr>
        </p:nvPicPr>
        <p:blipFill>
          <a:blip r:embed="rId2"/>
          <a:stretch>
            <a:fillRect/>
          </a:stretch>
        </p:blipFill>
        <p:spPr>
          <a:xfrm>
            <a:off x="1087581" y="1690688"/>
            <a:ext cx="6248400" cy="4267200"/>
          </a:xfrm>
          <a:prstGeom prst="rect">
            <a:avLst/>
          </a:prstGeom>
        </p:spPr>
      </p:pic>
      <p:pic>
        <p:nvPicPr>
          <p:cNvPr id="5" name="Picture 4"/>
          <p:cNvPicPr>
            <a:picLocks noChangeAspect="1"/>
          </p:cNvPicPr>
          <p:nvPr/>
        </p:nvPicPr>
        <p:blipFill>
          <a:blip r:embed="rId3"/>
          <a:stretch>
            <a:fillRect/>
          </a:stretch>
        </p:blipFill>
        <p:spPr>
          <a:xfrm>
            <a:off x="7139132" y="3016251"/>
            <a:ext cx="4813300" cy="977900"/>
          </a:xfrm>
          <a:prstGeom prst="rect">
            <a:avLst/>
          </a:prstGeom>
        </p:spPr>
      </p:pic>
    </p:spTree>
    <p:extLst>
      <p:ext uri="{BB962C8B-B14F-4D97-AF65-F5344CB8AC3E}">
        <p14:creationId xmlns:p14="http://schemas.microsoft.com/office/powerpoint/2010/main" val="286713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Server Addressing Access Token</a:t>
            </a:r>
            <a:endParaRPr lang="en-US" dirty="0"/>
          </a:p>
        </p:txBody>
      </p:sp>
      <p:sp>
        <p:nvSpPr>
          <p:cNvPr id="3" name="Content Placeholder 2"/>
          <p:cNvSpPr>
            <a:spLocks noGrp="1"/>
          </p:cNvSpPr>
          <p:nvPr>
            <p:ph idx="1"/>
          </p:nvPr>
        </p:nvSpPr>
        <p:spPr/>
        <p:txBody>
          <a:bodyPr>
            <a:normAutofit lnSpcReduction="10000"/>
          </a:bodyPr>
          <a:lstStyle/>
          <a:p>
            <a:r>
              <a:rPr lang="en-US" dirty="0" smtClean="0"/>
              <a:t>T</a:t>
            </a:r>
            <a:r>
              <a:rPr lang="en-US" dirty="0"/>
              <a:t>he protected resource can then parse the token out of the header, determine whether it’s still valid, look up information regarding who authorized it and what it was authorized for, and return the response accordingly. </a:t>
            </a:r>
            <a:endParaRPr lang="en-US" dirty="0" smtClean="0"/>
          </a:p>
          <a:p>
            <a:r>
              <a:rPr lang="en-US" dirty="0" smtClean="0"/>
              <a:t>A </a:t>
            </a:r>
            <a:r>
              <a:rPr lang="en-US" dirty="0"/>
              <a:t>protected resource has a number of options for doing this token </a:t>
            </a:r>
            <a:r>
              <a:rPr lang="en-US" dirty="0" smtClean="0"/>
              <a:t>lookup</a:t>
            </a:r>
          </a:p>
          <a:p>
            <a:r>
              <a:rPr lang="en-US" dirty="0" smtClean="0"/>
              <a:t>The </a:t>
            </a:r>
            <a:r>
              <a:rPr lang="en-US" dirty="0"/>
              <a:t>simplest option is for the resource server and the authorization server to share a database that contains the token information. </a:t>
            </a:r>
            <a:endParaRPr lang="en-US" dirty="0" smtClean="0"/>
          </a:p>
          <a:p>
            <a:r>
              <a:rPr lang="en-US" dirty="0" smtClean="0"/>
              <a:t>The </a:t>
            </a:r>
            <a:r>
              <a:rPr lang="en-US" dirty="0"/>
              <a:t>authorization server writes new tokens into the store when they’re generated, and the resource server reads tokens from the store when they’re presented. </a:t>
            </a:r>
          </a:p>
          <a:p>
            <a:endParaRPr lang="en-US" dirty="0"/>
          </a:p>
        </p:txBody>
      </p:sp>
    </p:spTree>
    <p:extLst>
      <p:ext uri="{BB962C8B-B14F-4D97-AF65-F5344CB8AC3E}">
        <p14:creationId xmlns:p14="http://schemas.microsoft.com/office/powerpoint/2010/main" val="172695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Fundamental Steps</a:t>
            </a:r>
            <a:endParaRPr lang="en-US" dirty="0"/>
          </a:p>
        </p:txBody>
      </p:sp>
      <p:sp>
        <p:nvSpPr>
          <p:cNvPr id="3" name="Content Placeholder 2"/>
          <p:cNvSpPr>
            <a:spLocks noGrp="1"/>
          </p:cNvSpPr>
          <p:nvPr>
            <p:ph idx="1"/>
          </p:nvPr>
        </p:nvSpPr>
        <p:spPr/>
        <p:txBody>
          <a:bodyPr/>
          <a:lstStyle/>
          <a:p>
            <a:r>
              <a:rPr lang="en-US" dirty="0" smtClean="0"/>
              <a:t>Issuing a Token</a:t>
            </a:r>
          </a:p>
          <a:p>
            <a:pPr lvl="1"/>
            <a:r>
              <a:rPr lang="en-US" smtClean="0"/>
              <a:t>The </a:t>
            </a:r>
            <a:r>
              <a:rPr lang="en-US" dirty="0"/>
              <a:t>token represents the access that’s been delegated to the client and it plays a central role in every part of OAuth 2.0 </a:t>
            </a:r>
            <a:endParaRPr lang="en-US" dirty="0" smtClean="0"/>
          </a:p>
          <a:p>
            <a:pPr lvl="1"/>
            <a:endParaRPr lang="en-US" dirty="0"/>
          </a:p>
          <a:p>
            <a:r>
              <a:rPr lang="en-US" dirty="0" smtClean="0"/>
              <a:t>Using a Token</a:t>
            </a:r>
          </a:p>
          <a:p>
            <a:endParaRPr lang="en-US" dirty="0"/>
          </a:p>
        </p:txBody>
      </p:sp>
    </p:spTree>
    <p:extLst>
      <p:ext uri="{BB962C8B-B14F-4D97-AF65-F5344CB8AC3E}">
        <p14:creationId xmlns:p14="http://schemas.microsoft.com/office/powerpoint/2010/main" val="861021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Roles: Client, Authorization Server, Resource Owner and Protected Resource</a:t>
            </a:r>
            <a:endParaRPr lang="en-US" dirty="0"/>
          </a:p>
        </p:txBody>
      </p:sp>
      <p:pic>
        <p:nvPicPr>
          <p:cNvPr id="4" name="Content Placeholder 3"/>
          <p:cNvPicPr>
            <a:picLocks noGrp="1" noChangeAspect="1"/>
          </p:cNvPicPr>
          <p:nvPr>
            <p:ph idx="1"/>
          </p:nvPr>
        </p:nvPicPr>
        <p:blipFill>
          <a:blip r:embed="rId2"/>
          <a:stretch>
            <a:fillRect/>
          </a:stretch>
        </p:blipFill>
        <p:spPr>
          <a:xfrm>
            <a:off x="2825750" y="1880394"/>
            <a:ext cx="6540500" cy="4241800"/>
          </a:xfrm>
          <a:prstGeom prst="rect">
            <a:avLst/>
          </a:prstGeom>
        </p:spPr>
      </p:pic>
    </p:spTree>
    <p:extLst>
      <p:ext uri="{BB962C8B-B14F-4D97-AF65-F5344CB8AC3E}">
        <p14:creationId xmlns:p14="http://schemas.microsoft.com/office/powerpoint/2010/main" val="198421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Roles: Client, Authorization Server, Resource Owner and Protected Resource</a:t>
            </a:r>
          </a:p>
        </p:txBody>
      </p:sp>
      <p:sp>
        <p:nvSpPr>
          <p:cNvPr id="3" name="Content Placeholder 2"/>
          <p:cNvSpPr>
            <a:spLocks noGrp="1"/>
          </p:cNvSpPr>
          <p:nvPr>
            <p:ph idx="1"/>
          </p:nvPr>
        </p:nvSpPr>
        <p:spPr/>
        <p:txBody>
          <a:bodyPr>
            <a:normAutofit fontScale="92500" lnSpcReduction="10000"/>
          </a:bodyPr>
          <a:lstStyle/>
          <a:p>
            <a:r>
              <a:rPr lang="en-US" dirty="0"/>
              <a:t>An OAuth </a:t>
            </a:r>
            <a:r>
              <a:rPr lang="en-US" i="1" dirty="0"/>
              <a:t>client </a:t>
            </a:r>
            <a:r>
              <a:rPr lang="en-US" dirty="0"/>
              <a:t>is a piece of software that attempts to access the protected resource on behalf of the resource owner, and it uses OAuth to obtain that access. </a:t>
            </a:r>
          </a:p>
          <a:p>
            <a:r>
              <a:rPr lang="en-US" dirty="0"/>
              <a:t>An OAuth </a:t>
            </a:r>
            <a:r>
              <a:rPr lang="en-US" i="1" dirty="0"/>
              <a:t>protected resource </a:t>
            </a:r>
            <a:r>
              <a:rPr lang="en-US" dirty="0"/>
              <a:t>is available through an HTTP server and it requires an OAuth token to be accessed. </a:t>
            </a:r>
            <a:r>
              <a:rPr lang="en-US" dirty="0" smtClean="0"/>
              <a:t>The </a:t>
            </a:r>
            <a:r>
              <a:rPr lang="en-US" i="1" dirty="0" smtClean="0"/>
              <a:t>protected resource </a:t>
            </a:r>
            <a:r>
              <a:rPr lang="en-US" dirty="0" smtClean="0"/>
              <a:t>also has the responsibility to validate the token.</a:t>
            </a:r>
          </a:p>
          <a:p>
            <a:r>
              <a:rPr lang="en-US" dirty="0"/>
              <a:t>A </a:t>
            </a:r>
            <a:r>
              <a:rPr lang="en-US" i="1" dirty="0"/>
              <a:t>resource owner </a:t>
            </a:r>
            <a:r>
              <a:rPr lang="en-US" dirty="0"/>
              <a:t>is the entity that has the authority to delegate access to the client. </a:t>
            </a:r>
            <a:r>
              <a:rPr lang="en-US" dirty="0" smtClean="0"/>
              <a:t>In most cases, it’s a user accessing web browser.</a:t>
            </a:r>
          </a:p>
          <a:p>
            <a:r>
              <a:rPr lang="en-US" dirty="0"/>
              <a:t>An OAuth </a:t>
            </a:r>
            <a:r>
              <a:rPr lang="en-US" i="1" dirty="0"/>
              <a:t>authorization server </a:t>
            </a:r>
            <a:r>
              <a:rPr lang="en-US" dirty="0"/>
              <a:t>is an HTTP server that acts as the central component to an OAuth system. The authorization server authenticates the resource owner and client, provides mechanisms for allowing resource owners to authorize clients, and issues tokens to the client. </a:t>
            </a:r>
          </a:p>
          <a:p>
            <a:endParaRPr lang="en-US" dirty="0"/>
          </a:p>
          <a:p>
            <a:endParaRPr lang="en-US" i="1" dirty="0"/>
          </a:p>
          <a:p>
            <a:endParaRPr lang="en-US" dirty="0"/>
          </a:p>
        </p:txBody>
      </p:sp>
    </p:spTree>
    <p:extLst>
      <p:ext uri="{BB962C8B-B14F-4D97-AF65-F5344CB8AC3E}">
        <p14:creationId xmlns:p14="http://schemas.microsoft.com/office/powerpoint/2010/main" val="16059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components: Token, Scope and Authorization Grant</a:t>
            </a:r>
            <a:endParaRPr lang="en-US" dirty="0"/>
          </a:p>
        </p:txBody>
      </p:sp>
      <p:sp>
        <p:nvSpPr>
          <p:cNvPr id="3" name="Content Placeholder 2"/>
          <p:cNvSpPr>
            <a:spLocks noGrp="1"/>
          </p:cNvSpPr>
          <p:nvPr>
            <p:ph idx="1"/>
          </p:nvPr>
        </p:nvSpPr>
        <p:spPr/>
        <p:txBody>
          <a:bodyPr/>
          <a:lstStyle/>
          <a:p>
            <a:r>
              <a:rPr lang="en-US" dirty="0" smtClean="0"/>
              <a:t>Access Token</a:t>
            </a:r>
          </a:p>
          <a:p>
            <a:pPr lvl="1"/>
            <a:r>
              <a:rPr lang="en-US" dirty="0"/>
              <a:t>OAuth does not define a format or content for the token itself, but it always represents the combination of the client’s requested access, the resource owner that authorized the client, and the rights conferred during that authorization </a:t>
            </a:r>
            <a:endParaRPr lang="en-US" dirty="0" smtClean="0"/>
          </a:p>
          <a:p>
            <a:pPr lvl="1"/>
            <a:r>
              <a:rPr lang="en-US" dirty="0"/>
              <a:t>OAuth tokens are opaque to the client, which means that the client has no need (and often no ability) to look at the token itself. </a:t>
            </a:r>
          </a:p>
          <a:p>
            <a:pPr lvl="1"/>
            <a:r>
              <a:rPr lang="en-US" dirty="0"/>
              <a:t>The client’s job is to carry the token, requesting it from the authorization server and presenting it to the protected resource </a:t>
            </a:r>
          </a:p>
          <a:p>
            <a:pPr lvl="1"/>
            <a:endParaRPr lang="en-US" dirty="0"/>
          </a:p>
          <a:p>
            <a:pPr lvl="1"/>
            <a:endParaRPr lang="en-US" dirty="0"/>
          </a:p>
        </p:txBody>
      </p:sp>
    </p:spTree>
    <p:extLst>
      <p:ext uri="{BB962C8B-B14F-4D97-AF65-F5344CB8AC3E}">
        <p14:creationId xmlns:p14="http://schemas.microsoft.com/office/powerpoint/2010/main" val="130938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components: Token, Scope and Authorization Grant</a:t>
            </a:r>
          </a:p>
        </p:txBody>
      </p:sp>
      <p:sp>
        <p:nvSpPr>
          <p:cNvPr id="3" name="Content Placeholder 2"/>
          <p:cNvSpPr>
            <a:spLocks noGrp="1"/>
          </p:cNvSpPr>
          <p:nvPr>
            <p:ph idx="1"/>
          </p:nvPr>
        </p:nvSpPr>
        <p:spPr/>
        <p:txBody>
          <a:bodyPr/>
          <a:lstStyle/>
          <a:p>
            <a:r>
              <a:rPr lang="en-US" dirty="0" smtClean="0"/>
              <a:t>Scope</a:t>
            </a:r>
          </a:p>
          <a:p>
            <a:pPr lvl="1"/>
            <a:r>
              <a:rPr lang="en-US" dirty="0"/>
              <a:t>An OAuth </a:t>
            </a:r>
            <a:r>
              <a:rPr lang="en-US" i="1" dirty="0"/>
              <a:t>scope </a:t>
            </a:r>
            <a:r>
              <a:rPr lang="en-US" dirty="0"/>
              <a:t>is a representation of a set of rights at a protected resource. </a:t>
            </a:r>
          </a:p>
          <a:p>
            <a:pPr lvl="1"/>
            <a:r>
              <a:rPr lang="en-US" dirty="0"/>
              <a:t>Scopes are represented by strings in the OAuth protocol, and they can be combined into a set by using a space-separated list. </a:t>
            </a:r>
          </a:p>
          <a:p>
            <a:pPr lvl="1"/>
            <a:r>
              <a:rPr lang="en-US" dirty="0"/>
              <a:t>Scopes are defined by the protected resource, based on the API that it’s offering. </a:t>
            </a:r>
          </a:p>
          <a:p>
            <a:pPr lvl="1"/>
            <a:r>
              <a:rPr lang="en-US" dirty="0"/>
              <a:t>Clients can request certain scopes, and the authorization server can allow the resource owner to grant or deny particular scopes to a given client during its request. </a:t>
            </a:r>
          </a:p>
          <a:p>
            <a:pPr lvl="1"/>
            <a:endParaRPr lang="en-US" dirty="0"/>
          </a:p>
        </p:txBody>
      </p:sp>
    </p:spTree>
    <p:extLst>
      <p:ext uri="{BB962C8B-B14F-4D97-AF65-F5344CB8AC3E}">
        <p14:creationId xmlns:p14="http://schemas.microsoft.com/office/powerpoint/2010/main" val="38904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components: Token, Scope and Authorization Grant</a:t>
            </a:r>
          </a:p>
        </p:txBody>
      </p:sp>
      <p:sp>
        <p:nvSpPr>
          <p:cNvPr id="3" name="Content Placeholder 2"/>
          <p:cNvSpPr>
            <a:spLocks noGrp="1"/>
          </p:cNvSpPr>
          <p:nvPr>
            <p:ph idx="1"/>
          </p:nvPr>
        </p:nvSpPr>
        <p:spPr/>
        <p:txBody>
          <a:bodyPr/>
          <a:lstStyle/>
          <a:p>
            <a:r>
              <a:rPr lang="en-US" dirty="0" smtClean="0"/>
              <a:t>Refresh Token</a:t>
            </a:r>
          </a:p>
          <a:p>
            <a:pPr lvl="1"/>
            <a:r>
              <a:rPr lang="en-US" dirty="0"/>
              <a:t>An OAuth </a:t>
            </a:r>
            <a:r>
              <a:rPr lang="en-US" i="1" dirty="0"/>
              <a:t>refresh token </a:t>
            </a:r>
            <a:r>
              <a:rPr lang="en-US" dirty="0"/>
              <a:t>is similar in concept to the access token, in that it’s issued to the client by the authorization server and the client doesn’t know or care what’s inside the token. </a:t>
            </a:r>
          </a:p>
          <a:p>
            <a:pPr lvl="1"/>
            <a:r>
              <a:rPr lang="en-US" dirty="0"/>
              <a:t>What’s different, though, is that the token is never sent to the protected resource. </a:t>
            </a:r>
          </a:p>
          <a:p>
            <a:pPr lvl="1"/>
            <a:r>
              <a:rPr lang="en-US" dirty="0"/>
              <a:t>Instead, the client uses the refresh token to request new access tokens </a:t>
            </a:r>
            <a:r>
              <a:rPr lang="en-US" dirty="0" smtClean="0"/>
              <a:t>from Authorization Server without </a:t>
            </a:r>
            <a:r>
              <a:rPr lang="en-US" dirty="0"/>
              <a:t>involving the resource owner </a:t>
            </a:r>
          </a:p>
          <a:p>
            <a:pPr lvl="1"/>
            <a:endParaRPr lang="en-US" dirty="0"/>
          </a:p>
        </p:txBody>
      </p:sp>
    </p:spTree>
    <p:extLst>
      <p:ext uri="{BB962C8B-B14F-4D97-AF65-F5344CB8AC3E}">
        <p14:creationId xmlns:p14="http://schemas.microsoft.com/office/powerpoint/2010/main" val="84722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15983" y="1027906"/>
            <a:ext cx="5667305" cy="4351338"/>
          </a:xfrm>
          <a:prstGeom prst="rect">
            <a:avLst/>
          </a:prstGeom>
        </p:spPr>
      </p:pic>
    </p:spTree>
    <p:extLst>
      <p:ext uri="{BB962C8B-B14F-4D97-AF65-F5344CB8AC3E}">
        <p14:creationId xmlns:p14="http://schemas.microsoft.com/office/powerpoint/2010/main" val="970925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components: Token, Scope and Authorization Grant</a:t>
            </a:r>
          </a:p>
        </p:txBody>
      </p:sp>
      <p:sp>
        <p:nvSpPr>
          <p:cNvPr id="3" name="Content Placeholder 2"/>
          <p:cNvSpPr>
            <a:spLocks noGrp="1"/>
          </p:cNvSpPr>
          <p:nvPr>
            <p:ph idx="1"/>
          </p:nvPr>
        </p:nvSpPr>
        <p:spPr/>
        <p:txBody>
          <a:bodyPr/>
          <a:lstStyle/>
          <a:p>
            <a:r>
              <a:rPr lang="en-US" dirty="0" smtClean="0"/>
              <a:t>Why do we need a refresh Token?</a:t>
            </a:r>
          </a:p>
          <a:p>
            <a:pPr lvl="1"/>
            <a:r>
              <a:rPr lang="en-US" dirty="0"/>
              <a:t>The user could have revoked the token </a:t>
            </a:r>
          </a:p>
          <a:p>
            <a:pPr lvl="1"/>
            <a:r>
              <a:rPr lang="en-US" dirty="0"/>
              <a:t>T</a:t>
            </a:r>
            <a:r>
              <a:rPr lang="en-US" dirty="0" smtClean="0"/>
              <a:t>he </a:t>
            </a:r>
            <a:r>
              <a:rPr lang="en-US" dirty="0"/>
              <a:t>token could have </a:t>
            </a:r>
            <a:r>
              <a:rPr lang="en-US" dirty="0" smtClean="0"/>
              <a:t>expired</a:t>
            </a:r>
            <a:endParaRPr lang="en-US" dirty="0"/>
          </a:p>
          <a:p>
            <a:pPr lvl="1"/>
            <a:r>
              <a:rPr lang="en-US" dirty="0" smtClean="0"/>
              <a:t>Or some other reasons have made the access token invalid</a:t>
            </a:r>
          </a:p>
          <a:p>
            <a:pPr lvl="1"/>
            <a:r>
              <a:rPr lang="en-US" dirty="0" smtClean="0"/>
              <a:t>The </a:t>
            </a:r>
            <a:r>
              <a:rPr lang="en-US" dirty="0"/>
              <a:t>client could have the resource owner authorize it again, but what if the resource owner’s no longer there? </a:t>
            </a:r>
          </a:p>
          <a:p>
            <a:pPr lvl="1"/>
            <a:endParaRPr lang="en-US" dirty="0"/>
          </a:p>
          <a:p>
            <a:pPr lvl="1"/>
            <a:endParaRPr lang="en-US" dirty="0"/>
          </a:p>
        </p:txBody>
      </p:sp>
    </p:spTree>
    <p:extLst>
      <p:ext uri="{BB962C8B-B14F-4D97-AF65-F5344CB8AC3E}">
        <p14:creationId xmlns:p14="http://schemas.microsoft.com/office/powerpoint/2010/main" val="873524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components: Token, Scope and Authorization Grant</a:t>
            </a:r>
          </a:p>
        </p:txBody>
      </p:sp>
      <p:sp>
        <p:nvSpPr>
          <p:cNvPr id="3" name="Content Placeholder 2"/>
          <p:cNvSpPr>
            <a:spLocks noGrp="1"/>
          </p:cNvSpPr>
          <p:nvPr>
            <p:ph idx="1"/>
          </p:nvPr>
        </p:nvSpPr>
        <p:spPr/>
        <p:txBody>
          <a:bodyPr/>
          <a:lstStyle/>
          <a:p>
            <a:r>
              <a:rPr lang="en-US" dirty="0" smtClean="0"/>
              <a:t>Authorization Grant</a:t>
            </a:r>
          </a:p>
          <a:p>
            <a:pPr lvl="1"/>
            <a:r>
              <a:rPr lang="en-US" dirty="0"/>
              <a:t>An </a:t>
            </a:r>
            <a:r>
              <a:rPr lang="en-US" i="1" dirty="0"/>
              <a:t>authorization grant </a:t>
            </a:r>
            <a:r>
              <a:rPr lang="en-US" dirty="0"/>
              <a:t>is the means by which an OAuth client is given access to a protected resource using the OAuth protocol </a:t>
            </a:r>
          </a:p>
          <a:p>
            <a:pPr lvl="1"/>
            <a:r>
              <a:rPr lang="en-US" dirty="0"/>
              <a:t>In other words, the authorization grant is the method for getting a token </a:t>
            </a:r>
          </a:p>
          <a:p>
            <a:pPr lvl="1"/>
            <a:endParaRPr lang="en-US" dirty="0"/>
          </a:p>
        </p:txBody>
      </p:sp>
    </p:spTree>
    <p:extLst>
      <p:ext uri="{BB962C8B-B14F-4D97-AF65-F5344CB8AC3E}">
        <p14:creationId xmlns:p14="http://schemas.microsoft.com/office/powerpoint/2010/main" val="190985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Events</a:t>
            </a:r>
            <a:endParaRPr lang="en-US" dirty="0"/>
          </a:p>
        </p:txBody>
      </p:sp>
      <p:sp>
        <p:nvSpPr>
          <p:cNvPr id="3" name="Content Placeholder 2"/>
          <p:cNvSpPr>
            <a:spLocks noGrp="1"/>
          </p:cNvSpPr>
          <p:nvPr>
            <p:ph idx="1"/>
          </p:nvPr>
        </p:nvSpPr>
        <p:spPr/>
        <p:txBody>
          <a:bodyPr>
            <a:normAutofit/>
          </a:bodyPr>
          <a:lstStyle/>
          <a:p>
            <a:r>
              <a:rPr lang="en-US" dirty="0"/>
              <a:t>1. The Resource Owner indicates to the Client that they would like the Client to act on their behalf </a:t>
            </a:r>
            <a:endParaRPr lang="en-US" dirty="0" smtClean="0"/>
          </a:p>
          <a:p>
            <a:r>
              <a:rPr lang="en-US" dirty="0" smtClean="0"/>
              <a:t>2</a:t>
            </a:r>
            <a:r>
              <a:rPr lang="en-US" dirty="0"/>
              <a:t>. The Client requests authorization from the Resource Owner at the Authorization Server. </a:t>
            </a:r>
            <a:endParaRPr lang="en-US" dirty="0" smtClean="0"/>
          </a:p>
          <a:p>
            <a:r>
              <a:rPr lang="en-US" dirty="0" smtClean="0"/>
              <a:t>3</a:t>
            </a:r>
            <a:r>
              <a:rPr lang="en-US" dirty="0"/>
              <a:t>. The Resource Owner grants authorization to the Client</a:t>
            </a:r>
            <a:r>
              <a:rPr lang="en-US" dirty="0" smtClean="0"/>
              <a:t>.</a:t>
            </a:r>
          </a:p>
          <a:p>
            <a:r>
              <a:rPr lang="en-US" dirty="0" smtClean="0"/>
              <a:t>4</a:t>
            </a:r>
            <a:r>
              <a:rPr lang="en-US" dirty="0"/>
              <a:t>. The Client receives a Token from the Authorization Server</a:t>
            </a:r>
            <a:r>
              <a:rPr lang="en-US" dirty="0" smtClean="0"/>
              <a:t>.</a:t>
            </a:r>
          </a:p>
          <a:p>
            <a:r>
              <a:rPr lang="en-US" dirty="0" smtClean="0"/>
              <a:t>5</a:t>
            </a:r>
            <a:r>
              <a:rPr lang="en-US" dirty="0"/>
              <a:t>. The Client presents the Token to the Protected Resource. </a:t>
            </a:r>
            <a:endParaRPr lang="en-US" dirty="0" smtClean="0"/>
          </a:p>
          <a:p>
            <a:endParaRPr lang="en-US" dirty="0"/>
          </a:p>
        </p:txBody>
      </p:sp>
    </p:spTree>
    <p:extLst>
      <p:ext uri="{BB962C8B-B14F-4D97-AF65-F5344CB8AC3E}">
        <p14:creationId xmlns:p14="http://schemas.microsoft.com/office/powerpoint/2010/main" val="1474612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94742" y="0"/>
            <a:ext cx="6802515" cy="6858000"/>
          </a:xfrm>
          <a:prstGeom prst="rect">
            <a:avLst/>
          </a:prstGeom>
        </p:spPr>
      </p:pic>
    </p:spTree>
    <p:extLst>
      <p:ext uri="{BB962C8B-B14F-4D97-AF65-F5344CB8AC3E}">
        <p14:creationId xmlns:p14="http://schemas.microsoft.com/office/powerpoint/2010/main" val="200790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 – Client’s Response</a:t>
            </a:r>
            <a:endParaRPr lang="en-US" dirty="0"/>
          </a:p>
        </p:txBody>
      </p:sp>
      <p:sp>
        <p:nvSpPr>
          <p:cNvPr id="3" name="Content Placeholder 2"/>
          <p:cNvSpPr>
            <a:spLocks noGrp="1"/>
          </p:cNvSpPr>
          <p:nvPr>
            <p:ph idx="1"/>
          </p:nvPr>
        </p:nvSpPr>
        <p:spPr/>
        <p:txBody>
          <a:bodyPr/>
          <a:lstStyle/>
          <a:p>
            <a:r>
              <a:rPr lang="en-US" dirty="0" smtClean="0"/>
              <a:t>Client’s response to redirect user (browser) to Authorization Server</a:t>
            </a:r>
          </a:p>
          <a:p>
            <a:pPr lvl="1"/>
            <a:r>
              <a:rPr lang="en-US" dirty="0" smtClean="0"/>
              <a:t>Happens just in the browser</a:t>
            </a:r>
            <a:endParaRPr lang="en-US" dirty="0"/>
          </a:p>
        </p:txBody>
      </p:sp>
      <p:pic>
        <p:nvPicPr>
          <p:cNvPr id="4" name="Picture 3"/>
          <p:cNvPicPr>
            <a:picLocks noChangeAspect="1"/>
          </p:cNvPicPr>
          <p:nvPr/>
        </p:nvPicPr>
        <p:blipFill>
          <a:blip r:embed="rId2"/>
          <a:stretch>
            <a:fillRect/>
          </a:stretch>
        </p:blipFill>
        <p:spPr>
          <a:xfrm>
            <a:off x="838200" y="2971799"/>
            <a:ext cx="10460155" cy="2659063"/>
          </a:xfrm>
          <a:prstGeom prst="rect">
            <a:avLst/>
          </a:prstGeom>
        </p:spPr>
      </p:pic>
    </p:spTree>
    <p:extLst>
      <p:ext uri="{BB962C8B-B14F-4D97-AF65-F5344CB8AC3E}">
        <p14:creationId xmlns:p14="http://schemas.microsoft.com/office/powerpoint/2010/main" val="161012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 – Browser’s Http Get Request</a:t>
            </a:r>
            <a:endParaRPr lang="en-US" dirty="0"/>
          </a:p>
        </p:txBody>
      </p:sp>
      <p:pic>
        <p:nvPicPr>
          <p:cNvPr id="4" name="Content Placeholder 3"/>
          <p:cNvPicPr>
            <a:picLocks noGrp="1" noChangeAspect="1"/>
          </p:cNvPicPr>
          <p:nvPr>
            <p:ph idx="1"/>
          </p:nvPr>
        </p:nvPicPr>
        <p:blipFill>
          <a:blip r:embed="rId2"/>
          <a:stretch>
            <a:fillRect/>
          </a:stretch>
        </p:blipFill>
        <p:spPr>
          <a:xfrm>
            <a:off x="838199" y="2882105"/>
            <a:ext cx="10697039" cy="2175669"/>
          </a:xfrm>
          <a:prstGeom prst="rect">
            <a:avLst/>
          </a:prstGeom>
        </p:spPr>
      </p:pic>
    </p:spTree>
    <p:extLst>
      <p:ext uri="{BB962C8B-B14F-4D97-AF65-F5344CB8AC3E}">
        <p14:creationId xmlns:p14="http://schemas.microsoft.com/office/powerpoint/2010/main" val="185095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Authentication</a:t>
            </a:r>
            <a:endParaRPr lang="en-US" dirty="0"/>
          </a:p>
        </p:txBody>
      </p:sp>
      <p:sp>
        <p:nvSpPr>
          <p:cNvPr id="3" name="Content Placeholder 2"/>
          <p:cNvSpPr>
            <a:spLocks noGrp="1"/>
          </p:cNvSpPr>
          <p:nvPr>
            <p:ph idx="1"/>
          </p:nvPr>
        </p:nvSpPr>
        <p:spPr>
          <a:xfrm>
            <a:off x="838200" y="1825625"/>
            <a:ext cx="5019675" cy="4351338"/>
          </a:xfrm>
        </p:spPr>
        <p:txBody>
          <a:bodyPr>
            <a:normAutofit lnSpcReduction="10000"/>
          </a:bodyPr>
          <a:lstStyle/>
          <a:p>
            <a:r>
              <a:rPr lang="en-US" dirty="0" smtClean="0"/>
              <a:t>Authentication process is never seen by the Client</a:t>
            </a:r>
          </a:p>
          <a:p>
            <a:r>
              <a:rPr lang="en-US" dirty="0" smtClean="0"/>
              <a:t>Authentication happens through browser</a:t>
            </a:r>
          </a:p>
          <a:p>
            <a:r>
              <a:rPr lang="en-US" dirty="0" err="1" smtClean="0"/>
              <a:t>Oauth</a:t>
            </a:r>
            <a:r>
              <a:rPr lang="en-US" dirty="0" smtClean="0"/>
              <a:t> doesn’t specify which authentication scheme to use</a:t>
            </a:r>
          </a:p>
          <a:p>
            <a:pPr lvl="1"/>
            <a:r>
              <a:rPr lang="en-US" dirty="0"/>
              <a:t>username/password pair, cryptographic certificates, security tokens, federated single-sign-on, or any number of other possibilities </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5857875" y="1825625"/>
            <a:ext cx="5905500" cy="3721100"/>
          </a:xfrm>
          <a:prstGeom prst="rect">
            <a:avLst/>
          </a:prstGeom>
        </p:spPr>
      </p:pic>
    </p:spTree>
    <p:extLst>
      <p:ext uri="{BB962C8B-B14F-4D97-AF65-F5344CB8AC3E}">
        <p14:creationId xmlns:p14="http://schemas.microsoft.com/office/powerpoint/2010/main" val="15662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Delegating Access</a:t>
            </a:r>
            <a:endParaRPr lang="en-US" dirty="0"/>
          </a:p>
        </p:txBody>
      </p:sp>
      <p:sp>
        <p:nvSpPr>
          <p:cNvPr id="3" name="Content Placeholder 2"/>
          <p:cNvSpPr>
            <a:spLocks noGrp="1"/>
          </p:cNvSpPr>
          <p:nvPr>
            <p:ph idx="1"/>
          </p:nvPr>
        </p:nvSpPr>
        <p:spPr/>
        <p:txBody>
          <a:bodyPr/>
          <a:lstStyle/>
          <a:p>
            <a:r>
              <a:rPr lang="en-US" dirty="0" smtClean="0"/>
              <a:t>The </a:t>
            </a:r>
            <a:r>
              <a:rPr lang="en-US" dirty="0"/>
              <a:t>resource owner chooses to delegate some portion of their authority to the client application </a:t>
            </a:r>
            <a:endParaRPr lang="en-US" dirty="0" smtClean="0"/>
          </a:p>
          <a:p>
            <a:endParaRPr lang="en-US" dirty="0" smtClean="0"/>
          </a:p>
          <a:p>
            <a:r>
              <a:rPr lang="en-US" dirty="0"/>
              <a:t>The client’s request can include an indication of what kind of access it’s looking for (known as the OAuth </a:t>
            </a:r>
            <a:r>
              <a:rPr lang="en-US" dirty="0" smtClean="0"/>
              <a:t>scope)</a:t>
            </a:r>
          </a:p>
          <a:p>
            <a:endParaRPr lang="en-US" dirty="0"/>
          </a:p>
        </p:txBody>
      </p:sp>
    </p:spTree>
    <p:extLst>
      <p:ext uri="{BB962C8B-B14F-4D97-AF65-F5344CB8AC3E}">
        <p14:creationId xmlns:p14="http://schemas.microsoft.com/office/powerpoint/2010/main" val="167551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Code</a:t>
            </a:r>
            <a:endParaRPr lang="en-US" dirty="0"/>
          </a:p>
        </p:txBody>
      </p:sp>
      <p:pic>
        <p:nvPicPr>
          <p:cNvPr id="4" name="Content Placeholder 3"/>
          <p:cNvPicPr>
            <a:picLocks noGrp="1" noChangeAspect="1"/>
          </p:cNvPicPr>
          <p:nvPr>
            <p:ph idx="1"/>
          </p:nvPr>
        </p:nvPicPr>
        <p:blipFill>
          <a:blip r:embed="rId2"/>
          <a:stretch>
            <a:fillRect/>
          </a:stretch>
        </p:blipFill>
        <p:spPr>
          <a:xfrm>
            <a:off x="2990850" y="1518444"/>
            <a:ext cx="5981700" cy="3708400"/>
          </a:xfrm>
          <a:prstGeom prst="rect">
            <a:avLst/>
          </a:prstGeom>
        </p:spPr>
      </p:pic>
    </p:spTree>
    <p:extLst>
      <p:ext uri="{BB962C8B-B14F-4D97-AF65-F5344CB8AC3E}">
        <p14:creationId xmlns:p14="http://schemas.microsoft.com/office/powerpoint/2010/main" val="156636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1110</Words>
  <Application>Microsoft Office PowerPoint</Application>
  <PresentationFormat>Widescreen</PresentationFormat>
  <Paragraphs>87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Oauth 2.0</vt:lpstr>
      <vt:lpstr>Two Fundamental Steps</vt:lpstr>
      <vt:lpstr>Sequence of Events</vt:lpstr>
      <vt:lpstr>PowerPoint Presentation</vt:lpstr>
      <vt:lpstr>Redirect – Client’s Response</vt:lpstr>
      <vt:lpstr>Redirect – Browser’s Http Get Request</vt:lpstr>
      <vt:lpstr>User Authentication</vt:lpstr>
      <vt:lpstr>Delegating Access</vt:lpstr>
      <vt:lpstr>Authorization Code</vt:lpstr>
      <vt:lpstr>PowerPoint Presentation</vt:lpstr>
      <vt:lpstr>Client Sends Auth Code to Authorization Server</vt:lpstr>
      <vt:lpstr>PowerPoint Presentation</vt:lpstr>
      <vt:lpstr>Client Http Post to Authorization Server</vt:lpstr>
      <vt:lpstr>Issuing the Access Token</vt:lpstr>
      <vt:lpstr>Issuing the Access Token</vt:lpstr>
      <vt:lpstr>Authorization Server’s Response</vt:lpstr>
      <vt:lpstr>Bearer Token</vt:lpstr>
      <vt:lpstr>Client Access Resource with Access Token</vt:lpstr>
      <vt:lpstr>Resource Server Addressing Access Token</vt:lpstr>
      <vt:lpstr>Oauth Roles: Client, Authorization Server, Resource Owner and Protected Resource</vt:lpstr>
      <vt:lpstr>Oauth Roles: Client, Authorization Server, Resource Owner and Protected Resource</vt:lpstr>
      <vt:lpstr>Oauth components: Token, Scope and Authorization Grant</vt:lpstr>
      <vt:lpstr>Oauth components: Token, Scope and Authorization Grant</vt:lpstr>
      <vt:lpstr>Oauth components: Token, Scope and Authorization Grant</vt:lpstr>
      <vt:lpstr>PowerPoint Presentation</vt:lpstr>
      <vt:lpstr>Oauth components: Token, Scope and Authorization Grant</vt:lpstr>
      <vt:lpstr>Oauth components: Token, Scope and Authorization Grant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2.0</dc:title>
  <dc:creator>Le Deng</dc:creator>
  <cp:lastModifiedBy>Le Deng</cp:lastModifiedBy>
  <cp:revision>118</cp:revision>
  <dcterms:created xsi:type="dcterms:W3CDTF">2016-10-14T15:44:14Z</dcterms:created>
  <dcterms:modified xsi:type="dcterms:W3CDTF">2016-10-16T00:42:31Z</dcterms:modified>
</cp:coreProperties>
</file>