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4" r:id="rId8"/>
    <p:sldId id="262" r:id="rId9"/>
    <p:sldId id="263"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5841-A229-F866-6587-8EC34F9FCBAC}"/>
              </a:ext>
            </a:extLst>
          </p:cNvPr>
          <p:cNvSpPr>
            <a:spLocks noGrp="1"/>
          </p:cNvSpPr>
          <p:nvPr>
            <p:ph type="ctrTitle"/>
          </p:nvPr>
        </p:nvSpPr>
        <p:spPr/>
        <p:txBody>
          <a:bodyPr/>
          <a:lstStyle/>
          <a:p>
            <a:r>
              <a:rPr lang="en-US" dirty="0" err="1"/>
              <a:t>Cyclistic</a:t>
            </a:r>
            <a:r>
              <a:rPr lang="en-US" dirty="0"/>
              <a:t> Bike-Share:</a:t>
            </a:r>
            <a:br>
              <a:rPr lang="en-US" dirty="0"/>
            </a:br>
            <a:r>
              <a:rPr lang="en-US" dirty="0"/>
              <a:t>How Does a Bike-Share Navigate a Speedy Success?</a:t>
            </a:r>
          </a:p>
        </p:txBody>
      </p:sp>
      <p:sp>
        <p:nvSpPr>
          <p:cNvPr id="3" name="Subtitle 2">
            <a:extLst>
              <a:ext uri="{FF2B5EF4-FFF2-40B4-BE49-F238E27FC236}">
                <a16:creationId xmlns:a16="http://schemas.microsoft.com/office/drawing/2014/main" id="{55C12DD1-AB6D-EA95-268B-7AF091C17C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188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83AB-A1C8-0386-79CF-C8E2763E90D3}"/>
              </a:ext>
            </a:extLst>
          </p:cNvPr>
          <p:cNvSpPr>
            <a:spLocks noGrp="1"/>
          </p:cNvSpPr>
          <p:nvPr>
            <p:ph type="title"/>
          </p:nvPr>
        </p:nvSpPr>
        <p:spPr/>
        <p:txBody>
          <a:bodyPr/>
          <a:lstStyle/>
          <a:p>
            <a:r>
              <a:rPr lang="en-US" dirty="0"/>
              <a:t>Share</a:t>
            </a:r>
          </a:p>
        </p:txBody>
      </p:sp>
      <p:pic>
        <p:nvPicPr>
          <p:cNvPr id="5" name="Picture 4">
            <a:extLst>
              <a:ext uri="{FF2B5EF4-FFF2-40B4-BE49-F238E27FC236}">
                <a16:creationId xmlns:a16="http://schemas.microsoft.com/office/drawing/2014/main" id="{0E52F6AC-0D51-0D7F-0FC6-0A45AA81876E}"/>
              </a:ext>
            </a:extLst>
          </p:cNvPr>
          <p:cNvPicPr>
            <a:picLocks noChangeAspect="1"/>
          </p:cNvPicPr>
          <p:nvPr/>
        </p:nvPicPr>
        <p:blipFill>
          <a:blip r:embed="rId2"/>
          <a:stretch>
            <a:fillRect/>
          </a:stretch>
        </p:blipFill>
        <p:spPr>
          <a:xfrm>
            <a:off x="810000" y="2274321"/>
            <a:ext cx="5286000" cy="4136491"/>
          </a:xfrm>
          <a:prstGeom prst="rect">
            <a:avLst/>
          </a:prstGeom>
        </p:spPr>
      </p:pic>
      <p:sp>
        <p:nvSpPr>
          <p:cNvPr id="6" name="TextBox 5">
            <a:extLst>
              <a:ext uri="{FF2B5EF4-FFF2-40B4-BE49-F238E27FC236}">
                <a16:creationId xmlns:a16="http://schemas.microsoft.com/office/drawing/2014/main" id="{E2FF4A25-4441-9515-E0F6-BF66BAD911F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per day by user type.</a:t>
            </a:r>
          </a:p>
        </p:txBody>
      </p:sp>
    </p:spTree>
    <p:extLst>
      <p:ext uri="{BB962C8B-B14F-4D97-AF65-F5344CB8AC3E}">
        <p14:creationId xmlns:p14="http://schemas.microsoft.com/office/powerpoint/2010/main" val="288954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0C09-FF77-B764-43E7-AA3994396D57}"/>
              </a:ext>
            </a:extLst>
          </p:cNvPr>
          <p:cNvSpPr>
            <a:spLocks noGrp="1"/>
          </p:cNvSpPr>
          <p:nvPr>
            <p:ph type="title"/>
          </p:nvPr>
        </p:nvSpPr>
        <p:spPr/>
        <p:txBody>
          <a:bodyPr/>
          <a:lstStyle/>
          <a:p>
            <a:r>
              <a:rPr lang="en-US" dirty="0"/>
              <a:t>Act</a:t>
            </a:r>
          </a:p>
        </p:txBody>
      </p:sp>
      <p:sp>
        <p:nvSpPr>
          <p:cNvPr id="4" name="TextBox 3">
            <a:extLst>
              <a:ext uri="{FF2B5EF4-FFF2-40B4-BE49-F238E27FC236}">
                <a16:creationId xmlns:a16="http://schemas.microsoft.com/office/drawing/2014/main" id="{AFADAF25-F853-B4AD-8148-4120086D9A3D}"/>
              </a:ext>
            </a:extLst>
          </p:cNvPr>
          <p:cNvSpPr txBox="1"/>
          <p:nvPr/>
        </p:nvSpPr>
        <p:spPr>
          <a:xfrm>
            <a:off x="810000" y="2268071"/>
            <a:ext cx="10571998" cy="4247317"/>
          </a:xfrm>
          <a:prstGeom prst="rect">
            <a:avLst/>
          </a:prstGeom>
          <a:noFill/>
        </p:spPr>
        <p:txBody>
          <a:bodyPr wrap="square" rtlCol="0">
            <a:spAutoFit/>
          </a:bodyPr>
          <a:lstStyle/>
          <a:p>
            <a:r>
              <a:rPr lang="en-US" b="1" u="sng" dirty="0"/>
              <a:t>Final Conclusion:</a:t>
            </a:r>
          </a:p>
          <a:p>
            <a:r>
              <a:rPr lang="en-US" dirty="0"/>
              <a:t>Based on the data analyzed, casual riders have been observed to have longer ride lengths through out the week. However, members are observed to use the service more often throughout the week. It is also observed that during the warmer months, the service is used more often during the warmer months of the year by both users. </a:t>
            </a:r>
          </a:p>
          <a:p>
            <a:endParaRPr lang="en-US" dirty="0"/>
          </a:p>
          <a:p>
            <a:r>
              <a:rPr lang="en-US" b="1" u="sng" dirty="0"/>
              <a:t>Top Three Recommendations:</a:t>
            </a:r>
            <a:endParaRPr lang="en-US" dirty="0"/>
          </a:p>
          <a:p>
            <a:pPr marL="342900" indent="-342900">
              <a:buFont typeface="+mj-lt"/>
              <a:buAutoNum type="arabicPeriod"/>
            </a:pPr>
            <a:r>
              <a:rPr lang="en-US" dirty="0"/>
              <a:t>Increase the cost to ride for casual riders</a:t>
            </a:r>
          </a:p>
          <a:p>
            <a:pPr marL="342900" indent="-342900">
              <a:buFont typeface="+mj-lt"/>
              <a:buAutoNum type="arabicPeriod"/>
            </a:pPr>
            <a:r>
              <a:rPr lang="en-US" dirty="0"/>
              <a:t>Use social media to promote the service during the optimal seasons </a:t>
            </a:r>
          </a:p>
          <a:p>
            <a:pPr marL="342900" indent="-342900">
              <a:buFont typeface="+mj-lt"/>
              <a:buAutoNum type="arabicPeriod"/>
            </a:pPr>
            <a:r>
              <a:rPr lang="en-US" dirty="0"/>
              <a:t>Offer incentive to remain a member i.e. badges or prizes for distance traveled or ride length via app</a:t>
            </a:r>
          </a:p>
          <a:p>
            <a:endParaRPr lang="en-US" dirty="0"/>
          </a:p>
          <a:p>
            <a:r>
              <a:rPr lang="en-US" b="1" u="sng" dirty="0"/>
              <a:t>Additional Data to Use:</a:t>
            </a:r>
            <a:endParaRPr lang="en-US" dirty="0"/>
          </a:p>
          <a:p>
            <a:pPr marL="285750" indent="-285750">
              <a:buFont typeface="Wingdings" panose="05000000000000000000" pitchFamily="2" charset="2"/>
              <a:buChar char="Ø"/>
            </a:pPr>
            <a:r>
              <a:rPr lang="en-US" dirty="0"/>
              <a:t>Distance traveled </a:t>
            </a:r>
          </a:p>
          <a:p>
            <a:r>
              <a:rPr lang="en-US" dirty="0"/>
              <a:t> </a:t>
            </a:r>
          </a:p>
        </p:txBody>
      </p:sp>
    </p:spTree>
    <p:extLst>
      <p:ext uri="{BB962C8B-B14F-4D97-AF65-F5344CB8AC3E}">
        <p14:creationId xmlns:p14="http://schemas.microsoft.com/office/powerpoint/2010/main" val="10768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647-664A-366F-A6C0-B4F9F336B993}"/>
              </a:ext>
            </a:extLst>
          </p:cNvPr>
          <p:cNvSpPr>
            <a:spLocks noGrp="1"/>
          </p:cNvSpPr>
          <p:nvPr>
            <p:ph type="title"/>
          </p:nvPr>
        </p:nvSpPr>
        <p:spPr/>
        <p:txBody>
          <a:bodyPr/>
          <a:lstStyle/>
          <a:p>
            <a:r>
              <a:rPr lang="en-US" dirty="0"/>
              <a:t>Background </a:t>
            </a:r>
          </a:p>
        </p:txBody>
      </p:sp>
      <p:sp>
        <p:nvSpPr>
          <p:cNvPr id="4" name="TextBox 3">
            <a:extLst>
              <a:ext uri="{FF2B5EF4-FFF2-40B4-BE49-F238E27FC236}">
                <a16:creationId xmlns:a16="http://schemas.microsoft.com/office/drawing/2014/main" id="{8073AFD2-F38B-E9B4-1D7B-22B173B9EF10}"/>
              </a:ext>
            </a:extLst>
          </p:cNvPr>
          <p:cNvSpPr txBox="1"/>
          <p:nvPr/>
        </p:nvSpPr>
        <p:spPr>
          <a:xfrm>
            <a:off x="810001" y="2312895"/>
            <a:ext cx="10571998" cy="3139321"/>
          </a:xfrm>
          <a:prstGeom prst="rect">
            <a:avLst/>
          </a:prstGeom>
          <a:noFill/>
        </p:spPr>
        <p:txBody>
          <a:bodyPr wrap="square" rtlCol="0">
            <a:spAutoFit/>
          </a:bodyPr>
          <a:lstStyle/>
          <a:p>
            <a:r>
              <a:rPr lang="en-US" dirty="0"/>
              <a:t>In 2016, </a:t>
            </a:r>
            <a:r>
              <a:rPr lang="en-US" dirty="0" err="1"/>
              <a:t>Cyclistic</a:t>
            </a:r>
            <a:r>
              <a:rPr lang="en-US" dirty="0"/>
              <a:t> launched a successful bike-share offering. The program has grown to a fleet of 5,824 bicycles that are geotracked and locked into a network of 692 stations across Chicago. The bikes can be unlocked from one station and returned to any other station in the system anytime.</a:t>
            </a:r>
          </a:p>
          <a:p>
            <a:endParaRPr lang="en-US" dirty="0"/>
          </a:p>
          <a:p>
            <a:r>
              <a:rPr lang="en-US" b="1" dirty="0"/>
              <a:t>Moreno has set a clear goal: </a:t>
            </a:r>
          </a:p>
          <a:p>
            <a:r>
              <a:rPr lang="en-US" dirty="0"/>
              <a:t>Design marketing strategies aimed at converting casual riders into annual members. In order to do that, the marketing analyst team needs to better understand how annual members and casual riders differ, why casual riders would buy a membership, and how digital media could affect their marketing tactics. Moreno and her team are interested in analyzing the </a:t>
            </a:r>
            <a:r>
              <a:rPr lang="en-US" dirty="0" err="1"/>
              <a:t>Cyclistic</a:t>
            </a:r>
            <a:r>
              <a:rPr lang="en-US" dirty="0"/>
              <a:t> historical bike trip data to identify trends.</a:t>
            </a:r>
          </a:p>
        </p:txBody>
      </p:sp>
    </p:spTree>
    <p:extLst>
      <p:ext uri="{BB962C8B-B14F-4D97-AF65-F5344CB8AC3E}">
        <p14:creationId xmlns:p14="http://schemas.microsoft.com/office/powerpoint/2010/main" val="389561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06EE-8691-A491-2D41-C74B0E03CAB7}"/>
              </a:ext>
            </a:extLst>
          </p:cNvPr>
          <p:cNvSpPr>
            <a:spLocks noGrp="1"/>
          </p:cNvSpPr>
          <p:nvPr>
            <p:ph type="title"/>
          </p:nvPr>
        </p:nvSpPr>
        <p:spPr/>
        <p:txBody>
          <a:bodyPr/>
          <a:lstStyle/>
          <a:p>
            <a:r>
              <a:rPr lang="en-US" dirty="0"/>
              <a:t>Background</a:t>
            </a:r>
          </a:p>
        </p:txBody>
      </p:sp>
      <p:sp>
        <p:nvSpPr>
          <p:cNvPr id="4" name="TextBox 3">
            <a:extLst>
              <a:ext uri="{FF2B5EF4-FFF2-40B4-BE49-F238E27FC236}">
                <a16:creationId xmlns:a16="http://schemas.microsoft.com/office/drawing/2014/main" id="{C3E34F86-9BA4-72BE-D3E1-551E88AC586C}"/>
              </a:ext>
            </a:extLst>
          </p:cNvPr>
          <p:cNvSpPr txBox="1"/>
          <p:nvPr/>
        </p:nvSpPr>
        <p:spPr>
          <a:xfrm>
            <a:off x="810000" y="2357718"/>
            <a:ext cx="10571998" cy="1477328"/>
          </a:xfrm>
          <a:prstGeom prst="rect">
            <a:avLst/>
          </a:prstGeom>
          <a:noFill/>
        </p:spPr>
        <p:txBody>
          <a:bodyPr wrap="square" rtlCol="0">
            <a:spAutoFit/>
          </a:bodyPr>
          <a:lstStyle/>
          <a:p>
            <a:r>
              <a:rPr lang="en-US" dirty="0"/>
              <a:t>Key shareholders:</a:t>
            </a:r>
          </a:p>
          <a:p>
            <a:pPr marL="285750" indent="-285750">
              <a:buFont typeface="Arial" panose="020B0604020202020204" pitchFamily="34" charset="0"/>
              <a:buChar char="•"/>
            </a:pPr>
            <a:r>
              <a:rPr lang="en-US" dirty="0" err="1"/>
              <a:t>Cyclistic</a:t>
            </a:r>
            <a:r>
              <a:rPr lang="en-US" dirty="0"/>
              <a:t> Consumers</a:t>
            </a:r>
          </a:p>
          <a:p>
            <a:pPr marL="285750" indent="-285750">
              <a:buFont typeface="Arial" panose="020B0604020202020204" pitchFamily="34" charset="0"/>
              <a:buChar char="•"/>
            </a:pPr>
            <a:r>
              <a:rPr lang="en-US" dirty="0"/>
              <a:t>Lily Moreno</a:t>
            </a:r>
          </a:p>
          <a:p>
            <a:pPr marL="285750" indent="-285750">
              <a:buFont typeface="Arial" panose="020B0604020202020204" pitchFamily="34" charset="0"/>
              <a:buChar char="•"/>
            </a:pPr>
            <a:r>
              <a:rPr lang="en-US" dirty="0" err="1"/>
              <a:t>Cyclistic</a:t>
            </a:r>
            <a:r>
              <a:rPr lang="en-US" dirty="0"/>
              <a:t> marketing analytics team</a:t>
            </a:r>
          </a:p>
          <a:p>
            <a:pPr marL="285750" indent="-285750">
              <a:buFont typeface="Arial" panose="020B0604020202020204" pitchFamily="34" charset="0"/>
              <a:buChar char="•"/>
            </a:pPr>
            <a:r>
              <a:rPr lang="en-US" dirty="0" err="1"/>
              <a:t>Cyclsitic</a:t>
            </a:r>
            <a:r>
              <a:rPr lang="en-US" dirty="0"/>
              <a:t> </a:t>
            </a:r>
            <a:r>
              <a:rPr lang="en-US" dirty="0" err="1"/>
              <a:t>excutive</a:t>
            </a:r>
            <a:r>
              <a:rPr lang="en-US" dirty="0"/>
              <a:t> team</a:t>
            </a:r>
          </a:p>
        </p:txBody>
      </p:sp>
    </p:spTree>
    <p:extLst>
      <p:ext uri="{BB962C8B-B14F-4D97-AF65-F5344CB8AC3E}">
        <p14:creationId xmlns:p14="http://schemas.microsoft.com/office/powerpoint/2010/main" val="383060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20AF-9850-96D9-69E7-3D916CBA62BB}"/>
              </a:ext>
            </a:extLst>
          </p:cNvPr>
          <p:cNvSpPr>
            <a:spLocks noGrp="1"/>
          </p:cNvSpPr>
          <p:nvPr>
            <p:ph type="title"/>
          </p:nvPr>
        </p:nvSpPr>
        <p:spPr/>
        <p:txBody>
          <a:bodyPr/>
          <a:lstStyle/>
          <a:p>
            <a:r>
              <a:rPr lang="en-US" dirty="0"/>
              <a:t>Ask</a:t>
            </a:r>
          </a:p>
        </p:txBody>
      </p:sp>
      <p:sp>
        <p:nvSpPr>
          <p:cNvPr id="5" name="TextBox 4">
            <a:extLst>
              <a:ext uri="{FF2B5EF4-FFF2-40B4-BE49-F238E27FC236}">
                <a16:creationId xmlns:a16="http://schemas.microsoft.com/office/drawing/2014/main" id="{0E7993C9-7E1B-2AF2-0F58-FE9F3C3F7687}"/>
              </a:ext>
            </a:extLst>
          </p:cNvPr>
          <p:cNvSpPr txBox="1"/>
          <p:nvPr/>
        </p:nvSpPr>
        <p:spPr>
          <a:xfrm>
            <a:off x="833718" y="2366684"/>
            <a:ext cx="10548280" cy="2308324"/>
          </a:xfrm>
          <a:prstGeom prst="rect">
            <a:avLst/>
          </a:prstGeom>
          <a:noFill/>
        </p:spPr>
        <p:txBody>
          <a:bodyPr wrap="square" rtlCol="0">
            <a:spAutoFit/>
          </a:bodyPr>
          <a:lstStyle/>
          <a:p>
            <a:r>
              <a:rPr lang="en-US" b="1" dirty="0"/>
              <a:t>Three questions that will guide the future marketing program:</a:t>
            </a:r>
          </a:p>
          <a:p>
            <a:pPr marL="342900" indent="-342900">
              <a:buFont typeface="+mj-lt"/>
              <a:buAutoNum type="arabicPeriod"/>
            </a:pPr>
            <a:r>
              <a:rPr lang="en-US" dirty="0"/>
              <a:t>How do annual members and casual riders use </a:t>
            </a:r>
            <a:r>
              <a:rPr lang="en-US" dirty="0" err="1"/>
              <a:t>Cyclistic</a:t>
            </a:r>
            <a:r>
              <a:rPr lang="en-US" dirty="0"/>
              <a:t> bikes differently?</a:t>
            </a:r>
          </a:p>
          <a:p>
            <a:pPr marL="342900" indent="-342900">
              <a:buFont typeface="+mj-lt"/>
              <a:buAutoNum type="arabicPeriod"/>
            </a:pPr>
            <a:r>
              <a:rPr lang="en-US" dirty="0"/>
              <a:t>Why would casual riders buy </a:t>
            </a:r>
            <a:r>
              <a:rPr lang="en-US" dirty="0" err="1"/>
              <a:t>Cyclistic</a:t>
            </a:r>
            <a:r>
              <a:rPr lang="en-US" dirty="0"/>
              <a:t> annual memberships?</a:t>
            </a:r>
          </a:p>
          <a:p>
            <a:pPr marL="342900" indent="-342900">
              <a:buFont typeface="+mj-lt"/>
              <a:buAutoNum type="arabicPeriod"/>
            </a:pPr>
            <a:r>
              <a:rPr lang="en-US" dirty="0"/>
              <a:t>How can </a:t>
            </a:r>
            <a:r>
              <a:rPr lang="en-US" dirty="0" err="1"/>
              <a:t>Cyclistic</a:t>
            </a:r>
            <a:r>
              <a:rPr lang="en-US" dirty="0"/>
              <a:t> use digital media to influence casual riders?</a:t>
            </a:r>
          </a:p>
          <a:p>
            <a:endParaRPr lang="en-US" dirty="0"/>
          </a:p>
          <a:p>
            <a:endParaRPr lang="en-US" dirty="0"/>
          </a:p>
          <a:p>
            <a:r>
              <a:rPr lang="en-US" b="1" u="sng" dirty="0"/>
              <a:t>Assigned task:</a:t>
            </a:r>
          </a:p>
          <a:p>
            <a:pPr marL="285750" indent="-285750">
              <a:buFont typeface="Wingdings" panose="05000000000000000000" pitchFamily="2" charset="2"/>
              <a:buChar char="Ø"/>
            </a:pPr>
            <a:r>
              <a:rPr lang="en-US" dirty="0"/>
              <a:t>Determine 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3564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0445-6CDC-3342-A817-607037B86900}"/>
              </a:ext>
            </a:extLst>
          </p:cNvPr>
          <p:cNvSpPr>
            <a:spLocks noGrp="1"/>
          </p:cNvSpPr>
          <p:nvPr>
            <p:ph type="title"/>
          </p:nvPr>
        </p:nvSpPr>
        <p:spPr/>
        <p:txBody>
          <a:bodyPr/>
          <a:lstStyle/>
          <a:p>
            <a:r>
              <a:rPr lang="en-US" dirty="0"/>
              <a:t>Prepare </a:t>
            </a:r>
          </a:p>
        </p:txBody>
      </p:sp>
      <p:sp>
        <p:nvSpPr>
          <p:cNvPr id="4" name="TextBox 3">
            <a:extLst>
              <a:ext uri="{FF2B5EF4-FFF2-40B4-BE49-F238E27FC236}">
                <a16:creationId xmlns:a16="http://schemas.microsoft.com/office/drawing/2014/main" id="{E93CA529-573C-72DE-B1DF-29623BA88831}"/>
              </a:ext>
            </a:extLst>
          </p:cNvPr>
          <p:cNvSpPr txBox="1"/>
          <p:nvPr/>
        </p:nvSpPr>
        <p:spPr>
          <a:xfrm>
            <a:off x="810000" y="2294965"/>
            <a:ext cx="10571998" cy="4801314"/>
          </a:xfrm>
          <a:prstGeom prst="rect">
            <a:avLst/>
          </a:prstGeom>
          <a:noFill/>
        </p:spPr>
        <p:txBody>
          <a:bodyPr wrap="square" rtlCol="0">
            <a:spAutoFit/>
          </a:bodyPr>
          <a:lstStyle/>
          <a:p>
            <a:r>
              <a:rPr lang="en-US" dirty="0"/>
              <a:t>Data is located at: </a:t>
            </a:r>
            <a:r>
              <a:rPr lang="en-US" dirty="0">
                <a:hlinkClick r:id="rId2"/>
              </a:rPr>
              <a:t>https://divvy-tripdata.s3.amazonaws.com/index.html</a:t>
            </a:r>
            <a:r>
              <a:rPr lang="en-US" dirty="0"/>
              <a:t> </a:t>
            </a:r>
          </a:p>
          <a:p>
            <a:r>
              <a:rPr lang="en-US" dirty="0"/>
              <a:t>Data is organized chronologically</a:t>
            </a:r>
          </a:p>
          <a:p>
            <a:endParaRPr lang="en-US" dirty="0"/>
          </a:p>
          <a:p>
            <a:r>
              <a:rPr lang="en-US" dirty="0"/>
              <a:t>There are no issues in terms of bias/integrity with the data since </a:t>
            </a:r>
            <a:r>
              <a:rPr lang="en-US" dirty="0" err="1"/>
              <a:t>Cyclistic</a:t>
            </a:r>
            <a:r>
              <a:rPr lang="en-US" dirty="0"/>
              <a:t> is a fictional company and the data has been made available by Motivate International Inc. Under the </a:t>
            </a:r>
            <a:r>
              <a:rPr lang="en-US" dirty="0" err="1"/>
              <a:t>liscense</a:t>
            </a:r>
            <a:r>
              <a:rPr lang="en-US" dirty="0"/>
              <a:t>: </a:t>
            </a:r>
            <a:r>
              <a:rPr lang="en-US" dirty="0">
                <a:hlinkClick r:id="rId3"/>
              </a:rPr>
              <a:t>Data License Agreement | Divvy Bikes</a:t>
            </a:r>
            <a:r>
              <a:rPr lang="en-US" dirty="0"/>
              <a:t>. This is public data that can be used to explore how different customer types use </a:t>
            </a:r>
            <a:r>
              <a:rPr lang="en-US" dirty="0" err="1"/>
              <a:t>Cyclistic</a:t>
            </a:r>
            <a:r>
              <a:rPr lang="en-US" dirty="0"/>
              <a:t> bikes.</a:t>
            </a:r>
          </a:p>
          <a:p>
            <a:endParaRPr lang="en-US" dirty="0"/>
          </a:p>
          <a:p>
            <a:r>
              <a:rPr lang="en-US" dirty="0"/>
              <a:t>Data-privacy issues prevent using rider’s personally identifiable information. </a:t>
            </a:r>
          </a:p>
          <a:p>
            <a:endParaRPr lang="en-US" dirty="0"/>
          </a:p>
          <a:p>
            <a:r>
              <a:rPr lang="en-US" dirty="0"/>
              <a:t>Problems amongst the data include:</a:t>
            </a:r>
          </a:p>
          <a:p>
            <a:pPr marL="285750" indent="-285750">
              <a:buFont typeface="Wingdings" panose="05000000000000000000" pitchFamily="2" charset="2"/>
              <a:buChar char="Ø"/>
            </a:pPr>
            <a:r>
              <a:rPr lang="en-US" dirty="0"/>
              <a:t>Blanks </a:t>
            </a:r>
          </a:p>
          <a:p>
            <a:pPr marL="285750" indent="-285750">
              <a:buFont typeface="Wingdings" panose="05000000000000000000" pitchFamily="2" charset="2"/>
              <a:buChar char="Ø"/>
            </a:pPr>
            <a:r>
              <a:rPr lang="en-US" dirty="0"/>
              <a:t>Spelling </a:t>
            </a:r>
          </a:p>
          <a:p>
            <a:pPr marL="285750" indent="-285750">
              <a:buFont typeface="Wingdings" panose="05000000000000000000" pitchFamily="2" charset="2"/>
              <a:buChar char="Ø"/>
            </a:pPr>
            <a:r>
              <a:rPr lang="en-US" dirty="0" err="1"/>
              <a:t>Formating</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6910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ED6C-4A0E-9D74-23DD-A6AB4577C9AD}"/>
              </a:ext>
            </a:extLst>
          </p:cNvPr>
          <p:cNvSpPr>
            <a:spLocks noGrp="1"/>
          </p:cNvSpPr>
          <p:nvPr>
            <p:ph type="title"/>
          </p:nvPr>
        </p:nvSpPr>
        <p:spPr/>
        <p:txBody>
          <a:bodyPr/>
          <a:lstStyle/>
          <a:p>
            <a:r>
              <a:rPr lang="en-US" dirty="0"/>
              <a:t>Process</a:t>
            </a:r>
          </a:p>
        </p:txBody>
      </p:sp>
      <p:sp>
        <p:nvSpPr>
          <p:cNvPr id="5" name="TextBox 4">
            <a:extLst>
              <a:ext uri="{FF2B5EF4-FFF2-40B4-BE49-F238E27FC236}">
                <a16:creationId xmlns:a16="http://schemas.microsoft.com/office/drawing/2014/main" id="{0CDAA5CA-64C0-FE82-7188-A396E6CB01F7}"/>
              </a:ext>
            </a:extLst>
          </p:cNvPr>
          <p:cNvSpPr txBox="1"/>
          <p:nvPr/>
        </p:nvSpPr>
        <p:spPr>
          <a:xfrm>
            <a:off x="810000" y="2339788"/>
            <a:ext cx="10571998" cy="2308324"/>
          </a:xfrm>
          <a:prstGeom prst="rect">
            <a:avLst/>
          </a:prstGeom>
          <a:noFill/>
        </p:spPr>
        <p:txBody>
          <a:bodyPr wrap="square" rtlCol="0">
            <a:spAutoFit/>
          </a:bodyPr>
          <a:lstStyle/>
          <a:p>
            <a:r>
              <a:rPr lang="en-US" b="1" u="sng" dirty="0"/>
              <a:t>Tools Used:</a:t>
            </a:r>
          </a:p>
          <a:p>
            <a:pPr marL="285750" indent="-285750">
              <a:buFont typeface="Arial" panose="020B0604020202020204" pitchFamily="34" charset="0"/>
              <a:buChar char="•"/>
            </a:pPr>
            <a:r>
              <a:rPr lang="en-US" dirty="0"/>
              <a:t>R Studio </a:t>
            </a:r>
          </a:p>
          <a:p>
            <a:pPr marL="742950" lvl="1" indent="-285750">
              <a:buFont typeface="Arial" panose="020B0604020202020204" pitchFamily="34" charset="0"/>
              <a:buChar char="•"/>
            </a:pPr>
            <a:r>
              <a:rPr lang="en-US" dirty="0"/>
              <a:t>Can handle the large data sets for organizing, cleaning, producing visualizations, and changes are documentable.</a:t>
            </a:r>
          </a:p>
          <a:p>
            <a:endParaRPr lang="en-US" dirty="0"/>
          </a:p>
          <a:p>
            <a:r>
              <a:rPr lang="en-US" b="1" u="sng" dirty="0"/>
              <a:t>Link to R Studio </a:t>
            </a:r>
            <a:r>
              <a:rPr lang="en-US" b="1" u="sng"/>
              <a:t>Script:</a:t>
            </a:r>
            <a:endParaRPr lang="en-US"/>
          </a:p>
          <a:p>
            <a:endParaRPr lang="en-US" b="1" u="sng" dirty="0"/>
          </a:p>
          <a:p>
            <a:endParaRPr lang="en-US" dirty="0"/>
          </a:p>
        </p:txBody>
      </p:sp>
    </p:spTree>
    <p:extLst>
      <p:ext uri="{BB962C8B-B14F-4D97-AF65-F5344CB8AC3E}">
        <p14:creationId xmlns:p14="http://schemas.microsoft.com/office/powerpoint/2010/main" val="80350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5E90-203A-07C6-5978-B0BE05C3A28A}"/>
              </a:ext>
            </a:extLst>
          </p:cNvPr>
          <p:cNvSpPr>
            <a:spLocks noGrp="1"/>
          </p:cNvSpPr>
          <p:nvPr>
            <p:ph type="title"/>
          </p:nvPr>
        </p:nvSpPr>
        <p:spPr/>
        <p:txBody>
          <a:bodyPr/>
          <a:lstStyle/>
          <a:p>
            <a:r>
              <a:rPr lang="en-US" dirty="0"/>
              <a:t>Share</a:t>
            </a:r>
          </a:p>
        </p:txBody>
      </p:sp>
      <p:sp>
        <p:nvSpPr>
          <p:cNvPr id="7" name="TextBox 6">
            <a:extLst>
              <a:ext uri="{FF2B5EF4-FFF2-40B4-BE49-F238E27FC236}">
                <a16:creationId xmlns:a16="http://schemas.microsoft.com/office/drawing/2014/main" id="{5E7B7AAE-B996-7736-FD1E-1978DE45FDB9}"/>
              </a:ext>
            </a:extLst>
          </p:cNvPr>
          <p:cNvSpPr txBox="1"/>
          <p:nvPr/>
        </p:nvSpPr>
        <p:spPr>
          <a:xfrm>
            <a:off x="6454588" y="2466912"/>
            <a:ext cx="492741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number of </a:t>
            </a:r>
            <a:r>
              <a:rPr lang="en-US" dirty="0" err="1"/>
              <a:t>Cyclistic</a:t>
            </a:r>
            <a:r>
              <a:rPr lang="en-US" dirty="0"/>
              <a:t> users.</a:t>
            </a:r>
          </a:p>
        </p:txBody>
      </p:sp>
      <p:pic>
        <p:nvPicPr>
          <p:cNvPr id="4" name="Picture 3">
            <a:extLst>
              <a:ext uri="{FF2B5EF4-FFF2-40B4-BE49-F238E27FC236}">
                <a16:creationId xmlns:a16="http://schemas.microsoft.com/office/drawing/2014/main" id="{FEF995AB-89CE-5CC0-ECFB-DE1A09374C34}"/>
              </a:ext>
            </a:extLst>
          </p:cNvPr>
          <p:cNvPicPr>
            <a:picLocks noChangeAspect="1"/>
          </p:cNvPicPr>
          <p:nvPr/>
        </p:nvPicPr>
        <p:blipFill>
          <a:blip r:embed="rId2"/>
          <a:stretch>
            <a:fillRect/>
          </a:stretch>
        </p:blipFill>
        <p:spPr>
          <a:xfrm>
            <a:off x="810000" y="2286956"/>
            <a:ext cx="5286000" cy="4146856"/>
          </a:xfrm>
          <a:prstGeom prst="rect">
            <a:avLst/>
          </a:prstGeom>
        </p:spPr>
      </p:pic>
    </p:spTree>
    <p:extLst>
      <p:ext uri="{BB962C8B-B14F-4D97-AF65-F5344CB8AC3E}">
        <p14:creationId xmlns:p14="http://schemas.microsoft.com/office/powerpoint/2010/main" val="404988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A9E4-897C-46E0-17D3-5FF9B09D0CE1}"/>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3A83EF9D-7585-5434-B7A4-54B1F631739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most used Rideable Types amongst member casual riders.</a:t>
            </a:r>
          </a:p>
        </p:txBody>
      </p:sp>
      <p:pic>
        <p:nvPicPr>
          <p:cNvPr id="4" name="Picture 3">
            <a:extLst>
              <a:ext uri="{FF2B5EF4-FFF2-40B4-BE49-F238E27FC236}">
                <a16:creationId xmlns:a16="http://schemas.microsoft.com/office/drawing/2014/main" id="{3C0761F5-61DD-4EAB-6F24-73208A84C808}"/>
              </a:ext>
            </a:extLst>
          </p:cNvPr>
          <p:cNvPicPr>
            <a:picLocks noChangeAspect="1"/>
          </p:cNvPicPr>
          <p:nvPr/>
        </p:nvPicPr>
        <p:blipFill>
          <a:blip r:embed="rId2"/>
          <a:stretch>
            <a:fillRect/>
          </a:stretch>
        </p:blipFill>
        <p:spPr>
          <a:xfrm>
            <a:off x="809999" y="2306598"/>
            <a:ext cx="5286000" cy="4160264"/>
          </a:xfrm>
          <a:prstGeom prst="rect">
            <a:avLst/>
          </a:prstGeom>
        </p:spPr>
      </p:pic>
    </p:spTree>
    <p:extLst>
      <p:ext uri="{BB962C8B-B14F-4D97-AF65-F5344CB8AC3E}">
        <p14:creationId xmlns:p14="http://schemas.microsoft.com/office/powerpoint/2010/main" val="124333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607A-1578-F2A0-96DB-3AECC24AE116}"/>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BACCBB71-E285-7EEA-1E49-75CA60778821}"/>
              </a:ext>
            </a:extLst>
          </p:cNvPr>
          <p:cNvSpPr txBox="1"/>
          <p:nvPr/>
        </p:nvSpPr>
        <p:spPr>
          <a:xfrm>
            <a:off x="6481482" y="2343162"/>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annually by user type.</a:t>
            </a:r>
          </a:p>
        </p:txBody>
      </p:sp>
      <p:pic>
        <p:nvPicPr>
          <p:cNvPr id="4" name="Picture 3">
            <a:extLst>
              <a:ext uri="{FF2B5EF4-FFF2-40B4-BE49-F238E27FC236}">
                <a16:creationId xmlns:a16="http://schemas.microsoft.com/office/drawing/2014/main" id="{93DB5E3A-0E44-8527-C0DF-6BD19EEEB32A}"/>
              </a:ext>
            </a:extLst>
          </p:cNvPr>
          <p:cNvPicPr>
            <a:picLocks noChangeAspect="1"/>
          </p:cNvPicPr>
          <p:nvPr/>
        </p:nvPicPr>
        <p:blipFill>
          <a:blip r:embed="rId2"/>
          <a:stretch>
            <a:fillRect/>
          </a:stretch>
        </p:blipFill>
        <p:spPr>
          <a:xfrm>
            <a:off x="810001" y="2343162"/>
            <a:ext cx="5286000" cy="4216202"/>
          </a:xfrm>
          <a:prstGeom prst="rect">
            <a:avLst/>
          </a:prstGeom>
        </p:spPr>
      </p:pic>
    </p:spTree>
    <p:extLst>
      <p:ext uri="{BB962C8B-B14F-4D97-AF65-F5344CB8AC3E}">
        <p14:creationId xmlns:p14="http://schemas.microsoft.com/office/powerpoint/2010/main" val="3854888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120</TotalTime>
  <Words>510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2</vt:lpstr>
      <vt:lpstr>Quotable</vt:lpstr>
      <vt:lpstr>Cyclistic Bike-Share: How Does a Bike-Share Navigate a Speedy Success?</vt:lpstr>
      <vt:lpstr>Background </vt:lpstr>
      <vt:lpstr>Background</vt:lpstr>
      <vt:lpstr>Ask</vt:lpstr>
      <vt:lpstr>Prepare </vt:lpstr>
      <vt:lpstr>Process</vt:lpstr>
      <vt:lpstr>Share</vt:lpstr>
      <vt:lpstr>Share</vt:lpstr>
      <vt:lpstr>Share</vt:lpstr>
      <vt:lpstr>Share</vt:lpstr>
      <vt:lp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How Does a Bike-Share Navigate a Speedy Success?</dc:title>
  <dc:creator>Brandon Em</dc:creator>
  <cp:lastModifiedBy>Brandon Em</cp:lastModifiedBy>
  <cp:revision>2</cp:revision>
  <dcterms:created xsi:type="dcterms:W3CDTF">2023-01-24T02:26:55Z</dcterms:created>
  <dcterms:modified xsi:type="dcterms:W3CDTF">2023-01-28T23:49:33Z</dcterms:modified>
</cp:coreProperties>
</file>