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12192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9EB46F9-FCDC-420D-AAA0-41792386D760}">
  <a:tblStyle styleId="{89EB46F9-FCDC-420D-AAA0-41792386D76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A946F23-8DAB-483B-ACEE-9108C4E2C170}"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aa28a1fa8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6aa28a1fa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aa28a1fa8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6aa28a1fa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6a3812d82a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6a3812d82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a3812d82a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6a3812d82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aa28a1fa8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aa28a1fa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 name="Shape 17"/>
        <p:cNvGrpSpPr/>
        <p:nvPr/>
      </p:nvGrpSpPr>
      <p:grpSpPr>
        <a:xfrm>
          <a:off x="0" y="0"/>
          <a:ext cx="0" cy="0"/>
          <a:chOff x="0" y="0"/>
          <a:chExt cx="0" cy="0"/>
        </a:xfrm>
      </p:grpSpPr>
      <p:sp>
        <p:nvSpPr>
          <p:cNvPr id="18" name="Google Shape;18;p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0" name="Google Shape;20;p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2" name="Google Shape;22;p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s://ijrpr.com/uploads/V3ISSUE5/IJRPR4187.pdf" TargetMode="External"/><Relationship Id="rId4" Type="http://schemas.openxmlformats.org/officeDocument/2006/relationships/hyperlink" Target="https://www.ijert.org/chatbot-song-recommendation-system" TargetMode="External"/><Relationship Id="rId5" Type="http://schemas.openxmlformats.org/officeDocument/2006/relationships/hyperlink" Target="https://www.ijraset.com/research-paper/music-recommender-system-using-chatbot" TargetMode="External"/><Relationship Id="rId6" Type="http://schemas.openxmlformats.org/officeDocument/2006/relationships/hyperlink" Target="https://www.hindawi.com/journals/cmmm/2021/154634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idx="1" type="body"/>
          </p:nvPr>
        </p:nvSpPr>
        <p:spPr>
          <a:xfrm>
            <a:off x="838200" y="1867275"/>
            <a:ext cx="10515600" cy="4351200"/>
          </a:xfrm>
          <a:prstGeom prst="rect">
            <a:avLst/>
          </a:prstGeom>
          <a:noFill/>
          <a:ln>
            <a:noFill/>
          </a:ln>
        </p:spPr>
        <p:txBody>
          <a:bodyPr anchorCtr="0" anchor="t" bIns="45700" lIns="91425" spcFirstLastPara="1" rIns="91425" wrap="square" tIns="45700">
            <a:normAutofit fontScale="92500"/>
          </a:bodyPr>
          <a:lstStyle/>
          <a:p>
            <a:pPr indent="0" lvl="0" marL="0" rtl="0" algn="r">
              <a:lnSpc>
                <a:spcPct val="90000"/>
              </a:lnSpc>
              <a:spcBef>
                <a:spcPts val="0"/>
              </a:spcBef>
              <a:spcAft>
                <a:spcPts val="0"/>
              </a:spcAft>
              <a:buSzPct val="97297"/>
              <a:buNone/>
            </a:pPr>
            <a:r>
              <a:t/>
            </a:r>
            <a:endParaRPr sz="2000">
              <a:latin typeface="Times New Roman"/>
              <a:ea typeface="Times New Roman"/>
              <a:cs typeface="Times New Roman"/>
              <a:sym typeface="Times New Roman"/>
            </a:endParaRPr>
          </a:p>
          <a:p>
            <a:pPr indent="0" lvl="0" marL="0" rtl="0" algn="r">
              <a:lnSpc>
                <a:spcPct val="90000"/>
              </a:lnSpc>
              <a:spcBef>
                <a:spcPts val="0"/>
              </a:spcBef>
              <a:spcAft>
                <a:spcPts val="0"/>
              </a:spcAft>
              <a:buSzPct val="97297"/>
              <a:buNone/>
            </a:pPr>
            <a:r>
              <a:t/>
            </a:r>
            <a:endParaRPr sz="2000">
              <a:latin typeface="Times New Roman"/>
              <a:ea typeface="Times New Roman"/>
              <a:cs typeface="Times New Roman"/>
              <a:sym typeface="Times New Roman"/>
            </a:endParaRPr>
          </a:p>
          <a:p>
            <a:pPr indent="0" lvl="0" marL="0" rtl="0" algn="r">
              <a:lnSpc>
                <a:spcPct val="90000"/>
              </a:lnSpc>
              <a:spcBef>
                <a:spcPts val="0"/>
              </a:spcBef>
              <a:spcAft>
                <a:spcPts val="0"/>
              </a:spcAft>
              <a:buSzPct val="97297"/>
              <a:buNone/>
            </a:pPr>
            <a:r>
              <a:t/>
            </a:r>
            <a:endParaRPr sz="2000">
              <a:latin typeface="Times New Roman"/>
              <a:ea typeface="Times New Roman"/>
              <a:cs typeface="Times New Roman"/>
              <a:sym typeface="Times New Roman"/>
            </a:endParaRPr>
          </a:p>
          <a:p>
            <a:pPr indent="0" lvl="0" marL="0" rtl="0" algn="r">
              <a:lnSpc>
                <a:spcPct val="90000"/>
              </a:lnSpc>
              <a:spcBef>
                <a:spcPts val="0"/>
              </a:spcBef>
              <a:spcAft>
                <a:spcPts val="0"/>
              </a:spcAft>
              <a:buSzPct val="97297"/>
              <a:buNone/>
            </a:pPr>
            <a:r>
              <a:t/>
            </a:r>
            <a:endParaRPr sz="2000">
              <a:latin typeface="Times New Roman"/>
              <a:ea typeface="Times New Roman"/>
              <a:cs typeface="Times New Roman"/>
              <a:sym typeface="Times New Roman"/>
            </a:endParaRPr>
          </a:p>
          <a:p>
            <a:pPr indent="0" lvl="0" marL="0" rtl="0" algn="r">
              <a:lnSpc>
                <a:spcPct val="90000"/>
              </a:lnSpc>
              <a:spcBef>
                <a:spcPts val="0"/>
              </a:spcBef>
              <a:spcAft>
                <a:spcPts val="0"/>
              </a:spcAft>
              <a:buSzPct val="97297"/>
              <a:buNone/>
            </a:pPr>
            <a:r>
              <a:t/>
            </a:r>
            <a:endParaRPr sz="2000">
              <a:latin typeface="Times New Roman"/>
              <a:ea typeface="Times New Roman"/>
              <a:cs typeface="Times New Roman"/>
              <a:sym typeface="Times New Roman"/>
            </a:endParaRPr>
          </a:p>
          <a:p>
            <a:pPr indent="0" lvl="0" marL="0" rtl="0" algn="r">
              <a:lnSpc>
                <a:spcPct val="90000"/>
              </a:lnSpc>
              <a:spcBef>
                <a:spcPts val="0"/>
              </a:spcBef>
              <a:spcAft>
                <a:spcPts val="0"/>
              </a:spcAft>
              <a:buSzPct val="97297"/>
              <a:buNone/>
            </a:pPr>
            <a:r>
              <a:t/>
            </a:r>
            <a:endParaRPr sz="2000">
              <a:latin typeface="Times New Roman"/>
              <a:ea typeface="Times New Roman"/>
              <a:cs typeface="Times New Roman"/>
              <a:sym typeface="Times New Roman"/>
            </a:endParaRPr>
          </a:p>
          <a:p>
            <a:pPr indent="0" lvl="0" marL="0" rtl="0" algn="r">
              <a:lnSpc>
                <a:spcPct val="90000"/>
              </a:lnSpc>
              <a:spcBef>
                <a:spcPts val="0"/>
              </a:spcBef>
              <a:spcAft>
                <a:spcPts val="0"/>
              </a:spcAft>
              <a:buSzPct val="97297"/>
              <a:buNone/>
            </a:pPr>
            <a:r>
              <a:t/>
            </a:r>
            <a:endParaRPr sz="2000">
              <a:latin typeface="Times New Roman"/>
              <a:ea typeface="Times New Roman"/>
              <a:cs typeface="Times New Roman"/>
              <a:sym typeface="Times New Roman"/>
            </a:endParaRPr>
          </a:p>
          <a:p>
            <a:pPr indent="0" lvl="0" marL="0" rtl="0" algn="r">
              <a:lnSpc>
                <a:spcPct val="90000"/>
              </a:lnSpc>
              <a:spcBef>
                <a:spcPts val="0"/>
              </a:spcBef>
              <a:spcAft>
                <a:spcPts val="0"/>
              </a:spcAft>
              <a:buSzPct val="97297"/>
              <a:buNone/>
            </a:pPr>
            <a:r>
              <a:t/>
            </a:r>
            <a:endParaRPr sz="2000">
              <a:latin typeface="Times New Roman"/>
              <a:ea typeface="Times New Roman"/>
              <a:cs typeface="Times New Roman"/>
              <a:sym typeface="Times New Roman"/>
            </a:endParaRPr>
          </a:p>
          <a:p>
            <a:pPr indent="0" lvl="0" marL="0" rtl="0" algn="r">
              <a:lnSpc>
                <a:spcPct val="90000"/>
              </a:lnSpc>
              <a:spcBef>
                <a:spcPts val="0"/>
              </a:spcBef>
              <a:spcAft>
                <a:spcPts val="0"/>
              </a:spcAft>
              <a:buSzPct val="97297"/>
              <a:buNone/>
            </a:pPr>
            <a:r>
              <a:t/>
            </a:r>
            <a:endParaRPr sz="2000">
              <a:latin typeface="Times New Roman"/>
              <a:ea typeface="Times New Roman"/>
              <a:cs typeface="Times New Roman"/>
              <a:sym typeface="Times New Roman"/>
            </a:endParaRPr>
          </a:p>
          <a:p>
            <a:pPr indent="0" lvl="0" marL="0" rtl="0" algn="r">
              <a:lnSpc>
                <a:spcPct val="90000"/>
              </a:lnSpc>
              <a:spcBef>
                <a:spcPts val="0"/>
              </a:spcBef>
              <a:spcAft>
                <a:spcPts val="0"/>
              </a:spcAft>
              <a:buSzPct val="97297"/>
              <a:buNone/>
            </a:pPr>
            <a:r>
              <a:t/>
            </a:r>
            <a:endParaRPr sz="2000">
              <a:latin typeface="Times New Roman"/>
              <a:ea typeface="Times New Roman"/>
              <a:cs typeface="Times New Roman"/>
              <a:sym typeface="Times New Roman"/>
            </a:endParaRPr>
          </a:p>
          <a:p>
            <a:pPr indent="0" lvl="0" marL="0" rtl="0" algn="r">
              <a:lnSpc>
                <a:spcPct val="90000"/>
              </a:lnSpc>
              <a:spcBef>
                <a:spcPts val="0"/>
              </a:spcBef>
              <a:spcAft>
                <a:spcPts val="0"/>
              </a:spcAft>
              <a:buSzPct val="97297"/>
              <a:buNone/>
            </a:pPr>
            <a:r>
              <a:t/>
            </a:r>
            <a:endParaRPr sz="2000">
              <a:latin typeface="Times New Roman"/>
              <a:ea typeface="Times New Roman"/>
              <a:cs typeface="Times New Roman"/>
              <a:sym typeface="Times New Roman"/>
            </a:endParaRPr>
          </a:p>
          <a:p>
            <a:pPr indent="0" lvl="0" marL="0" rtl="0" algn="r">
              <a:lnSpc>
                <a:spcPct val="90000"/>
              </a:lnSpc>
              <a:spcBef>
                <a:spcPts val="0"/>
              </a:spcBef>
              <a:spcAft>
                <a:spcPts val="0"/>
              </a:spcAft>
              <a:buSzPct val="97297"/>
              <a:buNone/>
            </a:pPr>
            <a:r>
              <a:t/>
            </a:r>
            <a:endParaRPr sz="2000">
              <a:latin typeface="Times New Roman"/>
              <a:ea typeface="Times New Roman"/>
              <a:cs typeface="Times New Roman"/>
              <a:sym typeface="Times New Roman"/>
            </a:endParaRPr>
          </a:p>
          <a:p>
            <a:pPr indent="0" lvl="0" marL="0" rtl="0" algn="r">
              <a:lnSpc>
                <a:spcPct val="90000"/>
              </a:lnSpc>
              <a:spcBef>
                <a:spcPts val="0"/>
              </a:spcBef>
              <a:spcAft>
                <a:spcPts val="0"/>
              </a:spcAft>
              <a:buSzPct val="97297"/>
              <a:buNone/>
            </a:pPr>
            <a:r>
              <a:t/>
            </a:r>
            <a:endParaRPr sz="2000">
              <a:latin typeface="Times New Roman"/>
              <a:ea typeface="Times New Roman"/>
              <a:cs typeface="Times New Roman"/>
              <a:sym typeface="Times New Roman"/>
            </a:endParaRPr>
          </a:p>
          <a:p>
            <a:pPr indent="0" lvl="0" marL="0" rtl="0" algn="r">
              <a:lnSpc>
                <a:spcPct val="90000"/>
              </a:lnSpc>
              <a:spcBef>
                <a:spcPts val="0"/>
              </a:spcBef>
              <a:spcAft>
                <a:spcPts val="0"/>
              </a:spcAft>
              <a:buSzPct val="97297"/>
              <a:buNone/>
            </a:pPr>
            <a:r>
              <a:t/>
            </a:r>
            <a:endParaRPr sz="2000">
              <a:latin typeface="Times New Roman"/>
              <a:ea typeface="Times New Roman"/>
              <a:cs typeface="Times New Roman"/>
              <a:sym typeface="Times New Roman"/>
            </a:endParaRPr>
          </a:p>
          <a:p>
            <a:pPr indent="0" lvl="0" marL="0" rtl="0" algn="r">
              <a:lnSpc>
                <a:spcPct val="90000"/>
              </a:lnSpc>
              <a:spcBef>
                <a:spcPts val="0"/>
              </a:spcBef>
              <a:spcAft>
                <a:spcPts val="0"/>
              </a:spcAft>
              <a:buSzPct val="97297"/>
              <a:buNone/>
            </a:pPr>
            <a:r>
              <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SzPct val="97297"/>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SzPct val="97297"/>
              <a:buNone/>
            </a:pPr>
            <a:r>
              <a:rPr lang="en-GB" sz="2000">
                <a:latin typeface="Times New Roman"/>
                <a:ea typeface="Times New Roman"/>
                <a:cs typeface="Times New Roman"/>
                <a:sym typeface="Times New Roman"/>
              </a:rPr>
              <a:t>                                                     </a:t>
            </a:r>
            <a:endParaRPr/>
          </a:p>
        </p:txBody>
      </p:sp>
      <p:sp>
        <p:nvSpPr>
          <p:cNvPr id="85" name="Google Shape;85;p13"/>
          <p:cNvSpPr txBox="1"/>
          <p:nvPr/>
        </p:nvSpPr>
        <p:spPr>
          <a:xfrm>
            <a:off x="7117955" y="5252944"/>
            <a:ext cx="4813200" cy="14985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2000"/>
              <a:buFont typeface="Arial"/>
              <a:buNone/>
            </a:pPr>
            <a:r>
              <a:rPr b="0" i="0" lang="en-GB" sz="2000" u="none" cap="none" strike="noStrike">
                <a:solidFill>
                  <a:srgbClr val="000000"/>
                </a:solidFill>
                <a:latin typeface="Times New Roman"/>
                <a:ea typeface="Times New Roman"/>
                <a:cs typeface="Times New Roman"/>
                <a:sym typeface="Times New Roman"/>
              </a:rPr>
              <a:t>NIKITA SINGHAL 20103117</a:t>
            </a:r>
            <a:endParaRPr b="0" i="0" sz="2400" u="none" cap="none" strike="noStrike">
              <a:solidFill>
                <a:srgbClr val="000000"/>
              </a:solidFill>
              <a:latin typeface="Calibri"/>
              <a:ea typeface="Calibri"/>
              <a:cs typeface="Calibri"/>
              <a:sym typeface="Calibri"/>
            </a:endParaRPr>
          </a:p>
          <a:p>
            <a:pPr indent="0" lvl="0" marL="0" marR="0" rtl="0" algn="ctr">
              <a:lnSpc>
                <a:spcPct val="90000"/>
              </a:lnSpc>
              <a:spcBef>
                <a:spcPts val="1000"/>
              </a:spcBef>
              <a:spcAft>
                <a:spcPts val="0"/>
              </a:spcAft>
              <a:buClr>
                <a:srgbClr val="000000"/>
              </a:buClr>
              <a:buSzPts val="2000"/>
              <a:buFont typeface="Arial"/>
              <a:buNone/>
            </a:pPr>
            <a:r>
              <a:rPr b="0" i="0" lang="en-GB" sz="2000" u="none" cap="none" strike="noStrike">
                <a:solidFill>
                  <a:srgbClr val="000000"/>
                </a:solidFill>
                <a:latin typeface="Times New Roman"/>
                <a:ea typeface="Times New Roman"/>
                <a:cs typeface="Times New Roman"/>
                <a:sym typeface="Times New Roman"/>
              </a:rPr>
              <a:t>TANUPRIYA PATHAK 20103288</a:t>
            </a:r>
            <a:endParaRPr b="0" i="0" sz="2000" u="none" cap="none" strike="noStrike">
              <a:solidFill>
                <a:srgbClr val="000000"/>
              </a:solidFill>
              <a:latin typeface="Times New Roman"/>
              <a:ea typeface="Times New Roman"/>
              <a:cs typeface="Times New Roman"/>
              <a:sym typeface="Times New Roman"/>
            </a:endParaRPr>
          </a:p>
        </p:txBody>
      </p:sp>
      <p:pic>
        <p:nvPicPr>
          <p:cNvPr descr="Jaypee Institute Of Information Technology University - [JIIT] Noida:  Admission, Courses, Fees, Registration, Eligibility, Dates, Placement,  Review, Cutoff" id="86" name="Google Shape;86;p13"/>
          <p:cNvPicPr preferRelativeResize="0"/>
          <p:nvPr/>
        </p:nvPicPr>
        <p:blipFill rotWithShape="1">
          <a:blip r:embed="rId3">
            <a:alphaModFix/>
          </a:blip>
          <a:srcRect b="16314" l="22637" r="22443" t="16104"/>
          <a:stretch/>
        </p:blipFill>
        <p:spPr>
          <a:xfrm>
            <a:off x="4333681" y="1863946"/>
            <a:ext cx="3308090" cy="3184037"/>
          </a:xfrm>
          <a:prstGeom prst="rect">
            <a:avLst/>
          </a:prstGeom>
          <a:noFill/>
          <a:ln>
            <a:noFill/>
          </a:ln>
        </p:spPr>
      </p:pic>
      <p:sp>
        <p:nvSpPr>
          <p:cNvPr id="87" name="Google Shape;87;p13"/>
          <p:cNvSpPr txBox="1"/>
          <p:nvPr/>
        </p:nvSpPr>
        <p:spPr>
          <a:xfrm>
            <a:off x="1422400" y="106456"/>
            <a:ext cx="9144000" cy="13236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3600"/>
              <a:buFont typeface="Arial"/>
              <a:buNone/>
            </a:pPr>
            <a:r>
              <a:rPr b="1" i="0" lang="en-GB" sz="3600" u="none" cap="none" strike="noStrike">
                <a:solidFill>
                  <a:srgbClr val="000000"/>
                </a:solidFill>
                <a:latin typeface="Times New Roman"/>
                <a:ea typeface="Times New Roman"/>
                <a:cs typeface="Times New Roman"/>
                <a:sym typeface="Times New Roman"/>
              </a:rPr>
              <a:t>MAJOR PROJECT-</a:t>
            </a:r>
            <a:r>
              <a:rPr b="1" lang="en-GB" sz="3600">
                <a:latin typeface="Times New Roman"/>
                <a:ea typeface="Times New Roman"/>
                <a:cs typeface="Times New Roman"/>
                <a:sym typeface="Times New Roman"/>
              </a:rPr>
              <a:t>2</a:t>
            </a:r>
            <a:endParaRPr b="1" i="0" sz="3600" u="none" cap="none" strike="noStrike">
              <a:solidFill>
                <a:srgbClr val="000000"/>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Clr>
                <a:srgbClr val="000000"/>
              </a:buClr>
              <a:buSzPts val="2600"/>
              <a:buFont typeface="Arial"/>
              <a:buNone/>
            </a:pPr>
            <a:r>
              <a:rPr b="1" i="0" lang="en-GB" sz="2600" u="none" cap="none" strike="noStrike">
                <a:solidFill>
                  <a:srgbClr val="000000"/>
                </a:solidFill>
                <a:latin typeface="Times New Roman"/>
                <a:ea typeface="Times New Roman"/>
                <a:cs typeface="Times New Roman"/>
                <a:sym typeface="Times New Roman"/>
              </a:rPr>
              <a:t>EMPLOYEE MENTAL HEALTH </a:t>
            </a:r>
            <a:r>
              <a:rPr b="1" lang="en-GB" sz="2600">
                <a:latin typeface="Times New Roman"/>
                <a:ea typeface="Times New Roman"/>
                <a:cs typeface="Times New Roman"/>
                <a:sym typeface="Times New Roman"/>
              </a:rPr>
              <a:t>SYSTEM</a:t>
            </a:r>
            <a:endParaRPr b="0" i="0" sz="3600" u="none" cap="none" strike="noStrike">
              <a:solidFill>
                <a:srgbClr val="000000"/>
              </a:solidFill>
              <a:latin typeface="Times New Roman"/>
              <a:ea typeface="Times New Roman"/>
              <a:cs typeface="Times New Roman"/>
              <a:sym typeface="Times New Roman"/>
            </a:endParaRPr>
          </a:p>
        </p:txBody>
      </p:sp>
      <p:sp>
        <p:nvSpPr>
          <p:cNvPr id="88" name="Google Shape;88;p13"/>
          <p:cNvSpPr txBox="1"/>
          <p:nvPr/>
        </p:nvSpPr>
        <p:spPr>
          <a:xfrm>
            <a:off x="254000" y="5252944"/>
            <a:ext cx="35814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rgbClr val="000000"/>
                </a:solidFill>
                <a:latin typeface="Times New Roman"/>
                <a:ea typeface="Times New Roman"/>
                <a:cs typeface="Times New Roman"/>
                <a:sym typeface="Times New Roman"/>
              </a:rPr>
              <a:t>UNDER THE GUIDANCE OF:</a:t>
            </a:r>
            <a:endParaRPr/>
          </a:p>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rgbClr val="000000"/>
                </a:solidFill>
                <a:latin typeface="Times New Roman"/>
                <a:ea typeface="Times New Roman"/>
                <a:cs typeface="Times New Roman"/>
                <a:sym typeface="Times New Roman"/>
              </a:rPr>
              <a:t>Dr. ANKITA VERMA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b="1" lang="en-GB">
                <a:latin typeface="Times New Roman"/>
                <a:ea typeface="Times New Roman"/>
                <a:cs typeface="Times New Roman"/>
                <a:sym typeface="Times New Roman"/>
              </a:rPr>
              <a:t>PROJECT METHODOLOGY</a:t>
            </a:r>
            <a:endParaRPr/>
          </a:p>
        </p:txBody>
      </p:sp>
      <p:sp>
        <p:nvSpPr>
          <p:cNvPr id="150" name="Google Shape;150;p22"/>
          <p:cNvSpPr txBox="1"/>
          <p:nvPr>
            <p:ph idx="1" type="body"/>
          </p:nvPr>
        </p:nvSpPr>
        <p:spPr>
          <a:xfrm>
            <a:off x="838200" y="1489975"/>
            <a:ext cx="10515600" cy="4408800"/>
          </a:xfrm>
          <a:prstGeom prst="rect">
            <a:avLst/>
          </a:prstGeom>
        </p:spPr>
        <p:txBody>
          <a:bodyPr anchorCtr="0" anchor="t" bIns="45700" lIns="91425" spcFirstLastPara="1" rIns="91425" wrap="square" tIns="45700">
            <a:noAutofit/>
          </a:bodyPr>
          <a:lstStyle/>
          <a:p>
            <a:pPr indent="-228600" lvl="0" marL="457200" rtl="0" algn="l">
              <a:lnSpc>
                <a:spcPct val="115000"/>
              </a:lnSpc>
              <a:spcBef>
                <a:spcPts val="1000"/>
              </a:spcBef>
              <a:spcAft>
                <a:spcPts val="0"/>
              </a:spcAft>
              <a:buSzPts val="2000"/>
              <a:buFont typeface="Times New Roman"/>
              <a:buNone/>
            </a:pPr>
            <a:r>
              <a:rPr lang="en-GB" sz="2000">
                <a:latin typeface="Times New Roman"/>
                <a:ea typeface="Times New Roman"/>
                <a:cs typeface="Times New Roman"/>
                <a:sym typeface="Times New Roman"/>
              </a:rPr>
              <a:t>Model Prediction:</a:t>
            </a:r>
            <a:endParaRPr sz="2000">
              <a:latin typeface="Times New Roman"/>
              <a:ea typeface="Times New Roman"/>
              <a:cs typeface="Times New Roman"/>
              <a:sym typeface="Times New Roman"/>
            </a:endParaRPr>
          </a:p>
          <a:p>
            <a:pPr indent="-355600" lvl="1" marL="914400" rtl="0" algn="l">
              <a:lnSpc>
                <a:spcPct val="115000"/>
              </a:lnSpc>
              <a:spcBef>
                <a:spcPts val="500"/>
              </a:spcBef>
              <a:spcAft>
                <a:spcPts val="0"/>
              </a:spcAft>
              <a:buSzPts val="2000"/>
              <a:buFont typeface="Times New Roman"/>
              <a:buChar char="●"/>
            </a:pPr>
            <a:r>
              <a:rPr lang="en-GB" sz="2000">
                <a:latin typeface="Times New Roman"/>
                <a:ea typeface="Times New Roman"/>
                <a:cs typeface="Times New Roman"/>
                <a:sym typeface="Times New Roman"/>
              </a:rPr>
              <a:t>Utilizes a pre-trained neural network to predict the intent class associated with the user's input. The bag of words is fed into the neural network model ('chatbot_model.h5'), which outputs a probability distribution over the possible intent classes. The model selects the intent with the highest probability as the predicted intent.</a:t>
            </a:r>
            <a:endParaRPr sz="2000">
              <a:latin typeface="Times New Roman"/>
              <a:ea typeface="Times New Roman"/>
              <a:cs typeface="Times New Roman"/>
              <a:sym typeface="Times New Roman"/>
            </a:endParaRPr>
          </a:p>
          <a:p>
            <a:pPr indent="-228600" lvl="0" marL="457200" rtl="0" algn="l">
              <a:lnSpc>
                <a:spcPct val="115000"/>
              </a:lnSpc>
              <a:spcBef>
                <a:spcPts val="1000"/>
              </a:spcBef>
              <a:spcAft>
                <a:spcPts val="0"/>
              </a:spcAft>
              <a:buSzPts val="2000"/>
              <a:buFont typeface="Times New Roman"/>
              <a:buNone/>
            </a:pPr>
            <a:r>
              <a:rPr lang="en-GB" sz="2000">
                <a:latin typeface="Times New Roman"/>
                <a:ea typeface="Times New Roman"/>
                <a:cs typeface="Times New Roman"/>
                <a:sym typeface="Times New Roman"/>
              </a:rPr>
              <a:t>Response Generation:</a:t>
            </a:r>
            <a:endParaRPr sz="2000">
              <a:latin typeface="Times New Roman"/>
              <a:ea typeface="Times New Roman"/>
              <a:cs typeface="Times New Roman"/>
              <a:sym typeface="Times New Roman"/>
            </a:endParaRPr>
          </a:p>
          <a:p>
            <a:pPr indent="-355600" lvl="1" marL="914400" rtl="0" algn="l">
              <a:lnSpc>
                <a:spcPct val="115000"/>
              </a:lnSpc>
              <a:spcBef>
                <a:spcPts val="500"/>
              </a:spcBef>
              <a:spcAft>
                <a:spcPts val="0"/>
              </a:spcAft>
              <a:buSzPts val="2000"/>
              <a:buFont typeface="Times New Roman"/>
              <a:buChar char="●"/>
            </a:pPr>
            <a:r>
              <a:rPr lang="en-GB" sz="2000">
                <a:latin typeface="Times New Roman"/>
                <a:ea typeface="Times New Roman"/>
                <a:cs typeface="Times New Roman"/>
                <a:sym typeface="Times New Roman"/>
              </a:rPr>
              <a:t>Provides contextually relevant responses based on the recognized intent. The chatbot selects a random response from a set of predefined responses associated with the predicted intent in the 'intents.json' file. This randomness adds variability to the bot's replies.</a:t>
            </a:r>
            <a:endParaRPr sz="20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b="1" lang="en-GB" sz="2000">
                <a:latin typeface="Times New Roman"/>
                <a:ea typeface="Times New Roman"/>
                <a:cs typeface="Times New Roman"/>
                <a:sym typeface="Times New Roman"/>
              </a:rPr>
              <a:t>Part 3: Music Suggestion based on mood</a:t>
            </a:r>
            <a:endParaRPr b="1" sz="2000">
              <a:latin typeface="Times New Roman"/>
              <a:ea typeface="Times New Roman"/>
              <a:cs typeface="Times New Roman"/>
              <a:sym typeface="Times New Roman"/>
            </a:endParaRPr>
          </a:p>
          <a:p>
            <a:pPr indent="-355600" lvl="0" marL="914400" rtl="0" algn="l">
              <a:lnSpc>
                <a:spcPct val="115000"/>
              </a:lnSpc>
              <a:spcBef>
                <a:spcPts val="1000"/>
              </a:spcBef>
              <a:spcAft>
                <a:spcPts val="0"/>
              </a:spcAft>
              <a:buSzPts val="2000"/>
              <a:buFont typeface="Times New Roman"/>
              <a:buChar char="●"/>
            </a:pPr>
            <a:r>
              <a:rPr lang="en-GB" sz="2000">
                <a:latin typeface="Times New Roman"/>
                <a:ea typeface="Times New Roman"/>
                <a:cs typeface="Times New Roman"/>
                <a:sym typeface="Times New Roman"/>
              </a:rPr>
              <a:t>Apply nlp algorithms for sentiment analysis on user responses and based on the mood detected suggest songs based on genres corresponding to user’s mood.</a:t>
            </a:r>
            <a:endParaRPr sz="20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b="1" sz="2000">
              <a:latin typeface="Times New Roman"/>
              <a:ea typeface="Times New Roman"/>
              <a:cs typeface="Times New Roman"/>
              <a:sym typeface="Times New Roman"/>
            </a:endParaRPr>
          </a:p>
          <a:p>
            <a:pPr indent="-228600" lvl="0" marL="457200" rtl="0" algn="l">
              <a:lnSpc>
                <a:spcPct val="115000"/>
              </a:lnSpc>
              <a:spcBef>
                <a:spcPts val="1000"/>
              </a:spcBef>
              <a:spcAft>
                <a:spcPts val="0"/>
              </a:spcAft>
              <a:buSzPts val="2000"/>
              <a:buFont typeface="Times New Roman"/>
              <a:buNone/>
            </a:pPr>
            <a:r>
              <a:t/>
            </a:r>
            <a:endParaRPr sz="20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sz="20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839788" y="-101441"/>
            <a:ext cx="10515600" cy="111617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imes New Roman"/>
              <a:buNone/>
            </a:pPr>
            <a:r>
              <a:rPr b="1" lang="en-GB" sz="3600">
                <a:latin typeface="Times New Roman"/>
                <a:ea typeface="Times New Roman"/>
                <a:cs typeface="Times New Roman"/>
                <a:sym typeface="Times New Roman"/>
              </a:rPr>
              <a:t>Overall Design of the Project </a:t>
            </a:r>
            <a:endParaRPr sz="3600">
              <a:latin typeface="Times New Roman"/>
              <a:ea typeface="Times New Roman"/>
              <a:cs typeface="Times New Roman"/>
              <a:sym typeface="Times New Roman"/>
            </a:endParaRPr>
          </a:p>
        </p:txBody>
      </p:sp>
      <p:sp>
        <p:nvSpPr>
          <p:cNvPr id="156" name="Google Shape;156;p23"/>
          <p:cNvSpPr txBox="1"/>
          <p:nvPr>
            <p:ph idx="2" type="body"/>
          </p:nvPr>
        </p:nvSpPr>
        <p:spPr>
          <a:xfrm>
            <a:off x="839788" y="2018984"/>
            <a:ext cx="5157787" cy="4087972"/>
          </a:xfrm>
          <a:prstGeom prst="rect">
            <a:avLst/>
          </a:prstGeom>
          <a:noFill/>
          <a:ln>
            <a:noFill/>
          </a:ln>
        </p:spPr>
        <p:txBody>
          <a:bodyPr anchorCtr="0" anchor="t" bIns="45700" lIns="91425" spcFirstLastPara="1" rIns="91425" wrap="square" tIns="45700">
            <a:normAutofit/>
          </a:bodyPr>
          <a:lstStyle/>
          <a:p>
            <a:pPr indent="-336550" lvl="0" marL="514350" rtl="0" algn="just">
              <a:lnSpc>
                <a:spcPct val="90000"/>
              </a:lnSpc>
              <a:spcBef>
                <a:spcPts val="0"/>
              </a:spcBef>
              <a:spcAft>
                <a:spcPts val="0"/>
              </a:spcAft>
              <a:buClr>
                <a:schemeClr val="dk1"/>
              </a:buClr>
              <a:buSzPts val="2800"/>
              <a:buFont typeface="Calibri"/>
              <a:buNone/>
            </a:pPr>
            <a:r>
              <a:t/>
            </a:r>
            <a:endParaRPr sz="28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rPr lang="en-GB" sz="2800">
                <a:latin typeface="Times New Roman"/>
                <a:ea typeface="Times New Roman"/>
                <a:cs typeface="Times New Roman"/>
                <a:sym typeface="Times New Roman"/>
              </a:rPr>
              <a:t> </a:t>
            </a:r>
            <a:endParaRPr/>
          </a:p>
          <a:p>
            <a:pPr indent="-336550" lvl="0" marL="514350" rtl="0" algn="l">
              <a:lnSpc>
                <a:spcPct val="90000"/>
              </a:lnSpc>
              <a:spcBef>
                <a:spcPts val="1000"/>
              </a:spcBef>
              <a:spcAft>
                <a:spcPts val="0"/>
              </a:spcAft>
              <a:buClr>
                <a:schemeClr val="dk1"/>
              </a:buClr>
              <a:buSzPts val="2800"/>
              <a:buFont typeface="Calibri"/>
              <a:buNone/>
            </a:pPr>
            <a:r>
              <a:t/>
            </a:r>
            <a:endParaRPr sz="2800">
              <a:latin typeface="Times New Roman"/>
              <a:ea typeface="Times New Roman"/>
              <a:cs typeface="Times New Roman"/>
              <a:sym typeface="Times New Roman"/>
            </a:endParaRPr>
          </a:p>
          <a:p>
            <a:pPr indent="-336550" lvl="0" marL="514350" rtl="0" algn="l">
              <a:lnSpc>
                <a:spcPct val="90000"/>
              </a:lnSpc>
              <a:spcBef>
                <a:spcPts val="1000"/>
              </a:spcBef>
              <a:spcAft>
                <a:spcPts val="0"/>
              </a:spcAft>
              <a:buClr>
                <a:schemeClr val="dk1"/>
              </a:buClr>
              <a:buSzPts val="2800"/>
              <a:buFont typeface="Calibri"/>
              <a:buNone/>
            </a:pPr>
            <a:r>
              <a:t/>
            </a:r>
            <a:endParaRPr>
              <a:latin typeface="Times New Roman"/>
              <a:ea typeface="Times New Roman"/>
              <a:cs typeface="Times New Roman"/>
              <a:sym typeface="Times New Roman"/>
            </a:endParaRPr>
          </a:p>
          <a:p>
            <a:pPr indent="-336550" lvl="0" marL="514350" rtl="0" algn="l">
              <a:lnSpc>
                <a:spcPct val="90000"/>
              </a:lnSpc>
              <a:spcBef>
                <a:spcPts val="1000"/>
              </a:spcBef>
              <a:spcAft>
                <a:spcPts val="0"/>
              </a:spcAft>
              <a:buClr>
                <a:schemeClr val="dk1"/>
              </a:buClr>
              <a:buSzPts val="2800"/>
              <a:buFont typeface="Calibri"/>
              <a:buNone/>
            </a:pPr>
            <a:r>
              <a:t/>
            </a:r>
            <a:endParaRPr sz="2800">
              <a:latin typeface="Times New Roman"/>
              <a:ea typeface="Times New Roman"/>
              <a:cs typeface="Times New Roman"/>
              <a:sym typeface="Times New Roman"/>
            </a:endParaRPr>
          </a:p>
          <a:p>
            <a:pPr indent="-336550" lvl="0" marL="514350" rtl="0" algn="l">
              <a:lnSpc>
                <a:spcPct val="90000"/>
              </a:lnSpc>
              <a:spcBef>
                <a:spcPts val="1000"/>
              </a:spcBef>
              <a:spcAft>
                <a:spcPts val="0"/>
              </a:spcAft>
              <a:buClr>
                <a:schemeClr val="dk1"/>
              </a:buClr>
              <a:buSzPts val="2800"/>
              <a:buFont typeface="Calibri"/>
              <a:buNone/>
            </a:pPr>
            <a:r>
              <a:t/>
            </a:r>
            <a:endParaRPr>
              <a:latin typeface="Times New Roman"/>
              <a:ea typeface="Times New Roman"/>
              <a:cs typeface="Times New Roman"/>
              <a:sym typeface="Times New Roman"/>
            </a:endParaRPr>
          </a:p>
          <a:p>
            <a:pPr indent="-336550" lvl="0" marL="514350" rtl="0" algn="l">
              <a:lnSpc>
                <a:spcPct val="90000"/>
              </a:lnSpc>
              <a:spcBef>
                <a:spcPts val="1000"/>
              </a:spcBef>
              <a:spcAft>
                <a:spcPts val="0"/>
              </a:spcAft>
              <a:buClr>
                <a:schemeClr val="dk1"/>
              </a:buClr>
              <a:buSzPts val="2800"/>
              <a:buFont typeface="Calibri"/>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57" name="Google Shape;157;p23"/>
          <p:cNvPicPr preferRelativeResize="0"/>
          <p:nvPr/>
        </p:nvPicPr>
        <p:blipFill>
          <a:blip r:embed="rId3">
            <a:alphaModFix/>
          </a:blip>
          <a:stretch>
            <a:fillRect/>
          </a:stretch>
        </p:blipFill>
        <p:spPr>
          <a:xfrm>
            <a:off x="2648025" y="929275"/>
            <a:ext cx="7599599" cy="56338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idx="1" type="body"/>
          </p:nvPr>
        </p:nvSpPr>
        <p:spPr>
          <a:xfrm>
            <a:off x="10995000" y="1825625"/>
            <a:ext cx="358800" cy="673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p:txBody>
      </p:sp>
      <p:graphicFrame>
        <p:nvGraphicFramePr>
          <p:cNvPr id="163" name="Google Shape;163;p24"/>
          <p:cNvGraphicFramePr/>
          <p:nvPr/>
        </p:nvGraphicFramePr>
        <p:xfrm>
          <a:off x="112570" y="680365"/>
          <a:ext cx="3000000" cy="3000000"/>
        </p:xfrm>
        <a:graphic>
          <a:graphicData uri="http://schemas.openxmlformats.org/drawingml/2006/table">
            <a:tbl>
              <a:tblPr>
                <a:noFill/>
                <a:tableStyleId>{8A946F23-8DAB-483B-ACEE-9108C4E2C170}</a:tableStyleId>
              </a:tblPr>
              <a:tblGrid>
                <a:gridCol w="3988950"/>
                <a:gridCol w="3988950"/>
                <a:gridCol w="3988950"/>
              </a:tblGrid>
              <a:tr h="407675">
                <a:tc>
                  <a:txBody>
                    <a:bodyPr/>
                    <a:lstStyle/>
                    <a:p>
                      <a:pPr indent="0" lvl="0" marL="0" marR="0" rtl="0" algn="l">
                        <a:lnSpc>
                          <a:spcPct val="100000"/>
                        </a:lnSpc>
                        <a:spcBef>
                          <a:spcPts val="0"/>
                        </a:spcBef>
                        <a:spcAft>
                          <a:spcPts val="0"/>
                        </a:spcAft>
                        <a:buClr>
                          <a:schemeClr val="dk1"/>
                        </a:buClr>
                        <a:buSzPts val="1600"/>
                        <a:buFont typeface="Calibri"/>
                        <a:buNone/>
                      </a:pPr>
                      <a:r>
                        <a:rPr lang="en-GB" sz="1600" u="none" cap="none" strike="noStrike"/>
                        <a:t>Authors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600"/>
                        <a:buFont typeface="Calibri"/>
                        <a:buNone/>
                      </a:pPr>
                      <a:r>
                        <a:rPr lang="en-GB" sz="1600" u="none" cap="none" strike="noStrike"/>
                        <a:t>Topic</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600"/>
                        <a:buFont typeface="Calibri"/>
                        <a:buNone/>
                      </a:pPr>
                      <a:r>
                        <a:rPr lang="en-GB" sz="1600" u="none" cap="none" strike="noStrike"/>
                        <a:t>Key Characteristics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907425">
                <a:tc>
                  <a:txBody>
                    <a:bodyPr/>
                    <a:lstStyle/>
                    <a:p>
                      <a:pPr indent="0" lvl="0" marL="0" rtl="0" algn="l">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Shivam Sakore, Pratik Jagdale, Mansi Borawake, Ankita Khandalkar</a:t>
                      </a:r>
                      <a:endParaRPr>
                        <a:latin typeface="Times New Roman"/>
                        <a:ea typeface="Times New Roman"/>
                        <a:cs typeface="Times New Roman"/>
                        <a:sym typeface="Times New Roman"/>
                      </a:endParaRPr>
                    </a:p>
                  </a:txBody>
                  <a:tcPr marT="91425" marB="91425" marR="91425" marL="91425">
                    <a:lnT cap="flat" cmpd="sng" w="38100">
                      <a:solidFill>
                        <a:schemeClr val="lt1"/>
                      </a:solidFill>
                      <a:prstDash val="solid"/>
                      <a:round/>
                      <a:headEnd len="sm" w="sm" type="none"/>
                      <a:tailEnd len="sm" w="sm" type="none"/>
                    </a:lnT>
                    <a:solidFill>
                      <a:srgbClr val="CDD4EA"/>
                    </a:solidFill>
                  </a:tcPr>
                </a:tc>
                <a:tc>
                  <a:txBody>
                    <a:bodyPr/>
                    <a:lstStyle/>
                    <a:p>
                      <a:pPr indent="0" lvl="0" marL="0" rtl="0" algn="l">
                        <a:spcBef>
                          <a:spcPts val="0"/>
                        </a:spcBef>
                        <a:spcAft>
                          <a:spcPts val="0"/>
                        </a:spcAft>
                        <a:buClr>
                          <a:schemeClr val="dk1"/>
                        </a:buClr>
                        <a:buSzPts val="1100"/>
                        <a:buFont typeface="Arial"/>
                        <a:buNone/>
                      </a:pPr>
                      <a:r>
                        <a:rPr lang="en-GB">
                          <a:latin typeface="Times New Roman"/>
                          <a:ea typeface="Times New Roman"/>
                          <a:cs typeface="Times New Roman"/>
                          <a:sym typeface="Times New Roman"/>
                        </a:rPr>
                        <a:t>Music Recommender System Using ChatBot</a:t>
                      </a:r>
                      <a:endParaRPr b="1" sz="1900">
                        <a:solidFill>
                          <a:srgbClr val="121212"/>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a:latin typeface="Times New Roman"/>
                        <a:ea typeface="Times New Roman"/>
                        <a:cs typeface="Times New Roman"/>
                        <a:sym typeface="Times New Roman"/>
                      </a:endParaRPr>
                    </a:p>
                  </a:txBody>
                  <a:tcPr marT="91425" marB="91425" marR="91425" marL="91425">
                    <a:lnT cap="flat" cmpd="sng" w="38100">
                      <a:solidFill>
                        <a:schemeClr val="lt1"/>
                      </a:solidFill>
                      <a:prstDash val="solid"/>
                      <a:round/>
                      <a:headEnd len="sm" w="sm" type="none"/>
                      <a:tailEnd len="sm" w="sm" type="none"/>
                    </a:lnT>
                    <a:solidFill>
                      <a:srgbClr val="CDD4EA"/>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This paper proposes a chatbot that recommends music based on user's emotional state, detected through supervised machine learning (SVM) and IBM Tone Analyzer API.</a:t>
                      </a:r>
                      <a:endParaRPr sz="1200">
                        <a:solidFill>
                          <a:srgbClr val="1F1F1F"/>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a:latin typeface="Times New Roman"/>
                        <a:ea typeface="Times New Roman"/>
                        <a:cs typeface="Times New Roman"/>
                        <a:sym typeface="Times New Roman"/>
                      </a:endParaRPr>
                    </a:p>
                  </a:txBody>
                  <a:tcPr marT="91425" marB="91425" marR="91425" marL="91425">
                    <a:lnT cap="flat" cmpd="sng" w="38100">
                      <a:solidFill>
                        <a:schemeClr val="lt1"/>
                      </a:solidFill>
                      <a:prstDash val="solid"/>
                      <a:round/>
                      <a:headEnd len="sm" w="sm" type="none"/>
                      <a:tailEnd len="sm" w="sm" type="none"/>
                    </a:lnT>
                    <a:solidFill>
                      <a:srgbClr val="CDD4EA"/>
                    </a:solidFill>
                  </a:tcPr>
                </a:tc>
              </a:tr>
              <a:tr h="908050">
                <a:tc>
                  <a:txBody>
                    <a:bodyPr/>
                    <a:lstStyle/>
                    <a:p>
                      <a:pPr indent="0" lvl="0" marL="0" rtl="0" algn="l">
                        <a:spcBef>
                          <a:spcPts val="0"/>
                        </a:spcBef>
                        <a:spcAft>
                          <a:spcPts val="0"/>
                        </a:spcAft>
                        <a:buClr>
                          <a:schemeClr val="dk1"/>
                        </a:buClr>
                        <a:buSzPts val="1100"/>
                        <a:buFont typeface="Arial"/>
                        <a:buNone/>
                      </a:pPr>
                      <a:r>
                        <a:rPr lang="en-GB">
                          <a:latin typeface="Times New Roman"/>
                          <a:ea typeface="Times New Roman"/>
                          <a:cs typeface="Times New Roman"/>
                          <a:sym typeface="Times New Roman"/>
                        </a:rPr>
                        <a:t>Anusha , Dr. Srinivasan V,</a:t>
                      </a:r>
                      <a:endParaRPr>
                        <a:latin typeface="Times New Roman"/>
                        <a:ea typeface="Times New Roman"/>
                        <a:cs typeface="Times New Roman"/>
                        <a:sym typeface="Times New Roman"/>
                      </a:endParaRPr>
                    </a:p>
                  </a:txBody>
                  <a:tcPr marT="91425" marB="91425" marR="91425" marL="91425">
                    <a:solidFill>
                      <a:srgbClr val="E8EBF5"/>
                    </a:solidFill>
                  </a:tcPr>
                </a:tc>
                <a:tc>
                  <a:txBody>
                    <a:bodyPr/>
                    <a:lstStyle/>
                    <a:p>
                      <a:pPr indent="0" lvl="0" marL="0" rtl="0" algn="l">
                        <a:spcBef>
                          <a:spcPts val="0"/>
                        </a:spcBef>
                        <a:spcAft>
                          <a:spcPts val="0"/>
                        </a:spcAft>
                        <a:buClr>
                          <a:schemeClr val="dk1"/>
                        </a:buClr>
                        <a:buSzPts val="1100"/>
                        <a:buFont typeface="Arial"/>
                        <a:buNone/>
                      </a:pPr>
                      <a:r>
                        <a:rPr lang="en-GB">
                          <a:latin typeface="Times New Roman"/>
                          <a:ea typeface="Times New Roman"/>
                          <a:cs typeface="Times New Roman"/>
                          <a:sym typeface="Times New Roman"/>
                        </a:rPr>
                        <a:t>Chatbot Song Recommendation System</a:t>
                      </a:r>
                      <a:endParaRPr b="1" sz="3900">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txBody>
                  <a:tcPr marT="91425" marB="91425" marR="91425" marL="91425">
                    <a:solidFill>
                      <a:srgbClr val="E8EBF5"/>
                    </a:solidFill>
                  </a:tcPr>
                </a:tc>
                <a:tc>
                  <a:txBody>
                    <a:bodyPr/>
                    <a:lstStyle/>
                    <a:p>
                      <a:pPr indent="0" lvl="0" marL="0" rtl="0" algn="l">
                        <a:spcBef>
                          <a:spcPts val="0"/>
                        </a:spcBef>
                        <a:spcAft>
                          <a:spcPts val="0"/>
                        </a:spcAft>
                        <a:buClr>
                          <a:srgbClr val="000000"/>
                        </a:buClr>
                        <a:buSzPts val="1400"/>
                        <a:buFont typeface="Arial"/>
                        <a:buNone/>
                      </a:pPr>
                      <a:r>
                        <a:rPr lang="en-GB">
                          <a:latin typeface="Times New Roman"/>
                          <a:ea typeface="Times New Roman"/>
                          <a:cs typeface="Times New Roman"/>
                          <a:sym typeface="Times New Roman"/>
                        </a:rPr>
                        <a:t>It utilizes the Last.fm API for song recommendations and IBM Tone Analyzer API for emotion analysis. The paper highlights the potential of AI for personalized experiences and discusses future directions for chatbot development such as recognizing mixed emotions.</a:t>
                      </a:r>
                      <a:endParaRPr>
                        <a:latin typeface="Times New Roman"/>
                        <a:ea typeface="Times New Roman"/>
                        <a:cs typeface="Times New Roman"/>
                        <a:sym typeface="Times New Roman"/>
                      </a:endParaRPr>
                    </a:p>
                  </a:txBody>
                  <a:tcPr marT="91425" marB="91425" marR="91425" marL="91425">
                    <a:solidFill>
                      <a:srgbClr val="E8EBF5"/>
                    </a:solidFill>
                  </a:tcPr>
                </a:tc>
              </a:tr>
              <a:tr h="908050">
                <a:tc>
                  <a:txBody>
                    <a:bodyPr/>
                    <a:lstStyle/>
                    <a:p>
                      <a:pPr indent="0" lvl="0" marL="0" marR="0" rtl="0" algn="l">
                        <a:lnSpc>
                          <a:spcPct val="100000"/>
                        </a:lnSpc>
                        <a:spcBef>
                          <a:spcPts val="0"/>
                        </a:spcBef>
                        <a:spcAft>
                          <a:spcPts val="0"/>
                        </a:spcAft>
                        <a:buClr>
                          <a:schemeClr val="dk1"/>
                        </a:buClr>
                        <a:buSzPts val="1100"/>
                        <a:buFont typeface="Arial"/>
                        <a:buNone/>
                      </a:pPr>
                      <a:r>
                        <a:rPr lang="en-GB">
                          <a:solidFill>
                            <a:schemeClr val="dk1"/>
                          </a:solidFill>
                          <a:latin typeface="Times New Roman"/>
                          <a:ea typeface="Times New Roman"/>
                          <a:cs typeface="Times New Roman"/>
                          <a:sym typeface="Times New Roman"/>
                        </a:rPr>
                        <a:t>Simran Chaudhari , Hrucha Malusare , Aadil Adheesh ,Mokshada Bhadavalkar ,Asma Shaikh</a:t>
                      </a:r>
                      <a:endParaRPr>
                        <a:latin typeface="Times New Roman"/>
                        <a:ea typeface="Times New Roman"/>
                        <a:cs typeface="Times New Roman"/>
                        <a:sym typeface="Times New Roman"/>
                      </a:endParaRPr>
                    </a:p>
                  </a:txBody>
                  <a:tcPr marT="91425" marB="91425" marR="91425" marL="91425">
                    <a:solidFill>
                      <a:srgbClr val="CDD4EA"/>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GB">
                          <a:solidFill>
                            <a:schemeClr val="dk1"/>
                          </a:solidFill>
                          <a:latin typeface="Times New Roman"/>
                          <a:ea typeface="Times New Roman"/>
                          <a:cs typeface="Times New Roman"/>
                          <a:sym typeface="Times New Roman"/>
                        </a:rPr>
                        <a:t>Chatbot with Song Recommendation based on Emotion </a:t>
                      </a:r>
                      <a:endParaRPr>
                        <a:latin typeface="Times New Roman"/>
                        <a:ea typeface="Times New Roman"/>
                        <a:cs typeface="Times New Roman"/>
                        <a:sym typeface="Times New Roman"/>
                      </a:endParaRPr>
                    </a:p>
                  </a:txBody>
                  <a:tcPr marT="91425" marB="91425" marR="91425" marL="91425">
                    <a:solidFill>
                      <a:srgbClr val="CDD4EA"/>
                    </a:solidFill>
                  </a:tcPr>
                </a:tc>
                <a:tc>
                  <a:txBody>
                    <a:bodyPr/>
                    <a:lstStyle/>
                    <a:p>
                      <a:pPr indent="0" lvl="0" marL="0" rtl="0" algn="l">
                        <a:spcBef>
                          <a:spcPts val="0"/>
                        </a:spcBef>
                        <a:spcAft>
                          <a:spcPts val="0"/>
                        </a:spcAft>
                        <a:buClr>
                          <a:schemeClr val="dk1"/>
                        </a:buClr>
                        <a:buSzPts val="1100"/>
                        <a:buFont typeface="Arial"/>
                        <a:buNone/>
                      </a:pPr>
                      <a:r>
                        <a:rPr lang="en-GB">
                          <a:latin typeface="Times New Roman"/>
                          <a:ea typeface="Times New Roman"/>
                          <a:cs typeface="Times New Roman"/>
                          <a:sym typeface="Times New Roman"/>
                        </a:rPr>
                        <a:t>This paper combines machine learning </a:t>
                      </a:r>
                      <a:r>
                        <a:rPr lang="en-GB">
                          <a:solidFill>
                            <a:schemeClr val="dk1"/>
                          </a:solidFill>
                          <a:latin typeface="Times New Roman"/>
                          <a:ea typeface="Times New Roman"/>
                          <a:cs typeface="Times New Roman"/>
                          <a:sym typeface="Times New Roman"/>
                        </a:rPr>
                        <a:t>(SVM, LSVM, Random Forest, Decision Tree) </a:t>
                      </a:r>
                      <a:r>
                        <a:rPr lang="en-GB">
                          <a:latin typeface="Times New Roman"/>
                          <a:ea typeface="Times New Roman"/>
                          <a:cs typeface="Times New Roman"/>
                          <a:sym typeface="Times New Roman"/>
                        </a:rPr>
                        <a:t> and deep learning </a:t>
                      </a:r>
                      <a:r>
                        <a:rPr lang="en-GB">
                          <a:solidFill>
                            <a:schemeClr val="dk1"/>
                          </a:solidFill>
                          <a:latin typeface="Times New Roman"/>
                          <a:ea typeface="Times New Roman"/>
                          <a:cs typeface="Times New Roman"/>
                          <a:sym typeface="Times New Roman"/>
                        </a:rPr>
                        <a:t>LSTM for chatbot response generation.</a:t>
                      </a:r>
                      <a:r>
                        <a:rPr lang="en-GB">
                          <a:latin typeface="Times New Roman"/>
                          <a:ea typeface="Times New Roman"/>
                          <a:cs typeface="Times New Roman"/>
                          <a:sym typeface="Times New Roman"/>
                        </a:rPr>
                        <a:t> for a system that detects emotions from text and generates responses .</a:t>
                      </a:r>
                      <a:endParaRPr>
                        <a:latin typeface="Times New Roman"/>
                        <a:ea typeface="Times New Roman"/>
                        <a:cs typeface="Times New Roman"/>
                        <a:sym typeface="Times New Roman"/>
                      </a:endParaRPr>
                    </a:p>
                  </a:txBody>
                  <a:tcPr marT="91425" marB="91425" marR="91425" marL="91425">
                    <a:solidFill>
                      <a:srgbClr val="CDD4EA"/>
                    </a:solidFill>
                  </a:tcPr>
                </a:tc>
              </a:tr>
              <a:tr h="908050">
                <a:tc>
                  <a:txBody>
                    <a:bodyPr/>
                    <a:lstStyle/>
                    <a:p>
                      <a:pPr indent="0" lvl="0" marL="0" rtl="0" algn="l">
                        <a:spcBef>
                          <a:spcPts val="0"/>
                        </a:spcBef>
                        <a:spcAft>
                          <a:spcPts val="0"/>
                        </a:spcAft>
                        <a:buClr>
                          <a:schemeClr val="dk1"/>
                        </a:buClr>
                        <a:buSzPts val="1100"/>
                        <a:buFont typeface="Arial"/>
                        <a:buNone/>
                      </a:pPr>
                      <a:r>
                        <a:rPr lang="en-GB">
                          <a:latin typeface="Times New Roman"/>
                          <a:ea typeface="Times New Roman"/>
                          <a:cs typeface="Times New Roman"/>
                          <a:sym typeface="Times New Roman"/>
                        </a:rPr>
                        <a:t>Abid Hassan,1M. D. Iftekhar Ali,1Rifat Ahammed,1Sami Bourouis,2and Mohammad Monirujjaman Khan</a:t>
                      </a:r>
                      <a:endParaRPr>
                        <a:latin typeface="Times New Roman"/>
                        <a:ea typeface="Times New Roman"/>
                        <a:cs typeface="Times New Roman"/>
                        <a:sym typeface="Times New Roman"/>
                      </a:endParaRPr>
                    </a:p>
                    <a:p>
                      <a:pPr indent="0" lvl="0" marL="0" marR="38100" rtl="0" algn="l">
                        <a:lnSpc>
                          <a:spcPct val="115000"/>
                        </a:lnSpc>
                        <a:spcBef>
                          <a:spcPts val="0"/>
                        </a:spcBef>
                        <a:spcAft>
                          <a:spcPts val="0"/>
                        </a:spcAft>
                        <a:buClr>
                          <a:schemeClr val="dk1"/>
                        </a:buClr>
                        <a:buSzPts val="1100"/>
                        <a:buFont typeface="Arial"/>
                        <a:buNone/>
                      </a:pPr>
                      <a:r>
                        <a:t/>
                      </a:r>
                      <a:endParaRPr sz="1050">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solidFill>
                      <a:srgbClr val="E8EBF5"/>
                    </a:solidFill>
                  </a:tcPr>
                </a:tc>
                <a:tc>
                  <a:txBody>
                    <a:bodyPr/>
                    <a:lstStyle/>
                    <a:p>
                      <a:pPr indent="0" lvl="0" marL="0" rtl="0" algn="l">
                        <a:spcBef>
                          <a:spcPts val="0"/>
                        </a:spcBef>
                        <a:spcAft>
                          <a:spcPts val="0"/>
                        </a:spcAft>
                        <a:buClr>
                          <a:schemeClr val="dk1"/>
                        </a:buClr>
                        <a:buSzPts val="1100"/>
                        <a:buFont typeface="Arial"/>
                        <a:buNone/>
                      </a:pPr>
                      <a:r>
                        <a:rPr lang="en-GB">
                          <a:latin typeface="Times New Roman"/>
                          <a:ea typeface="Times New Roman"/>
                          <a:cs typeface="Times New Roman"/>
                          <a:sym typeface="Times New Roman"/>
                        </a:rPr>
                        <a:t>Development of NLP-Integrated Intelligent Web System for E-Mental Health</a:t>
                      </a:r>
                      <a:endParaRPr sz="225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solidFill>
                      <a:srgbClr val="E8EBF5"/>
                    </a:solidFill>
                  </a:tcPr>
                </a:tc>
                <a:tc>
                  <a:txBody>
                    <a:bodyPr/>
                    <a:lstStyle/>
                    <a:p>
                      <a:pPr indent="0" lvl="0" marL="0" rtl="0" algn="l">
                        <a:spcBef>
                          <a:spcPts val="0"/>
                        </a:spcBef>
                        <a:spcAft>
                          <a:spcPts val="0"/>
                        </a:spcAft>
                        <a:buClr>
                          <a:schemeClr val="dk1"/>
                        </a:buClr>
                        <a:buSzPts val="1100"/>
                        <a:buFont typeface="Arial"/>
                        <a:buNone/>
                      </a:pPr>
                      <a:r>
                        <a:rPr lang="en-GB">
                          <a:latin typeface="Times New Roman"/>
                          <a:ea typeface="Times New Roman"/>
                          <a:cs typeface="Times New Roman"/>
                          <a:sym typeface="Times New Roman"/>
                        </a:rPr>
                        <a:t>This paper proposes a web app for mental health support. It utilizes an NLP chatbot with MBTI assessment for initial user classification and offers real-time communication features like chat forums and video calls for user-to-user and user-to-psychiatrist interaction.</a:t>
                      </a:r>
                      <a:endParaRPr sz="1200">
                        <a:solidFill>
                          <a:srgbClr val="1F1F1F"/>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txBody>
                  <a:tcPr marT="91425" marB="91425" marR="91425" marL="91425">
                    <a:solidFill>
                      <a:srgbClr val="E8EBF5"/>
                    </a:solidFill>
                  </a:tcPr>
                </a:tc>
              </a:tr>
            </a:tbl>
          </a:graphicData>
        </a:graphic>
      </p:graphicFrame>
      <p:sp>
        <p:nvSpPr>
          <p:cNvPr id="164" name="Google Shape;164;p24"/>
          <p:cNvSpPr txBox="1"/>
          <p:nvPr/>
        </p:nvSpPr>
        <p:spPr>
          <a:xfrm>
            <a:off x="1227850" y="123425"/>
            <a:ext cx="108516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2400" u="none" cap="none" strike="noStrike">
                <a:solidFill>
                  <a:srgbClr val="000000"/>
                </a:solidFill>
                <a:latin typeface="Times New Roman"/>
                <a:ea typeface="Times New Roman"/>
                <a:cs typeface="Times New Roman"/>
                <a:sym typeface="Times New Roman"/>
              </a:rPr>
              <a:t>SOME KEY RESEARCH PAPERS CONSULTED</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GB" sz="3600">
                <a:latin typeface="Times New Roman"/>
                <a:ea typeface="Times New Roman"/>
                <a:cs typeface="Times New Roman"/>
                <a:sym typeface="Times New Roman"/>
              </a:rPr>
              <a:t>DATASET DESCRIPTION</a:t>
            </a:r>
            <a:endParaRPr b="1" sz="3600">
              <a:latin typeface="Times New Roman"/>
              <a:ea typeface="Times New Roman"/>
              <a:cs typeface="Times New Roman"/>
              <a:sym typeface="Times New Roman"/>
            </a:endParaRPr>
          </a:p>
        </p:txBody>
      </p:sp>
      <p:sp>
        <p:nvSpPr>
          <p:cNvPr id="170" name="Google Shape;170;p25"/>
          <p:cNvSpPr txBox="1"/>
          <p:nvPr>
            <p:ph idx="1" type="body"/>
          </p:nvPr>
        </p:nvSpPr>
        <p:spPr>
          <a:xfrm>
            <a:off x="838200" y="1549539"/>
            <a:ext cx="10515600" cy="4627424"/>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000"/>
              </a:spcBef>
              <a:spcAft>
                <a:spcPts val="0"/>
              </a:spcAft>
              <a:buClr>
                <a:schemeClr val="dk1"/>
              </a:buClr>
              <a:buSzPts val="1100"/>
              <a:buFont typeface="Arial"/>
              <a:buNone/>
            </a:pPr>
            <a:r>
              <a:rPr lang="en-GB" sz="2000"/>
              <a:t>This dataset contains a collection of conversations related to mental health. It covers various conversational styles, such as casual chats, common questions about mental health, discussions on traditional therapy, and general advice for people dealing with depression or anxiety. The main purpose of the dataset is to train a chatbot model to simulate a therapist, providing empathetic and supportive responses to those seeking emotional assistance.</a:t>
            </a:r>
            <a:endParaRPr sz="2000"/>
          </a:p>
          <a:p>
            <a:pPr indent="0" lvl="0" marL="0" rtl="0" algn="l">
              <a:lnSpc>
                <a:spcPct val="115000"/>
              </a:lnSpc>
              <a:spcBef>
                <a:spcPts val="1000"/>
              </a:spcBef>
              <a:spcAft>
                <a:spcPts val="0"/>
              </a:spcAft>
              <a:buClr>
                <a:schemeClr val="dk1"/>
              </a:buClr>
              <a:buSzPts val="1100"/>
              <a:buFont typeface="Arial"/>
              <a:buNone/>
            </a:pPr>
            <a:r>
              <a:rPr lang="en-GB" sz="2000"/>
              <a:t>To train the model effectively, the dataset includes the concept of "intents," representing the core purpose behind a user's message. For instance, if a user expresses sadness, the corresponding intent would be labeled as "sad." Each intent is accompanied by sample messages (patterns) that align with that specific intent, along with corresponding responses that the chatbot should generate. By defining multiple intents, patterns, and responses, the model learns to recognize user intentions and generate appropriate and compassionate replies.</a:t>
            </a:r>
            <a:endParaRPr sz="2000"/>
          </a:p>
          <a:p>
            <a:pPr indent="-50800" lvl="0" marL="228600" rtl="0" algn="l">
              <a:lnSpc>
                <a:spcPct val="115000"/>
              </a:lnSpc>
              <a:spcBef>
                <a:spcPts val="1000"/>
              </a:spcBef>
              <a:spcAft>
                <a:spcPts val="0"/>
              </a:spcAft>
              <a:buClr>
                <a:schemeClr val="dk1"/>
              </a:buClr>
              <a:buSzPts val="2800"/>
              <a:buNone/>
            </a:pPr>
            <a:r>
              <a:t/>
            </a:r>
            <a:endParaRPr sz="20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b="1" lang="en-GB" sz="3600">
                <a:latin typeface="Times New Roman"/>
                <a:ea typeface="Times New Roman"/>
                <a:cs typeface="Times New Roman"/>
                <a:sym typeface="Times New Roman"/>
              </a:rPr>
              <a:t>DATASET DESCRIPTION</a:t>
            </a:r>
            <a:endParaRPr sz="3600"/>
          </a:p>
        </p:txBody>
      </p:sp>
      <p:sp>
        <p:nvSpPr>
          <p:cNvPr id="176" name="Google Shape;176;p2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20000"/>
          </a:bodyPr>
          <a:lstStyle/>
          <a:p>
            <a:pPr indent="-355600" lvl="0" marL="457200" rtl="0" algn="l">
              <a:lnSpc>
                <a:spcPct val="115000"/>
              </a:lnSpc>
              <a:spcBef>
                <a:spcPts val="1000"/>
              </a:spcBef>
              <a:spcAft>
                <a:spcPts val="0"/>
              </a:spcAft>
              <a:buSzPts val="2000"/>
              <a:buFont typeface="Times New Roman"/>
              <a:buChar char="●"/>
            </a:pPr>
            <a:r>
              <a:rPr lang="en-GB" sz="2000">
                <a:latin typeface="Times New Roman"/>
                <a:ea typeface="Times New Roman"/>
                <a:cs typeface="Times New Roman"/>
                <a:sym typeface="Times New Roman"/>
              </a:rPr>
              <a:t>Key: "intents"</a:t>
            </a:r>
            <a:endParaRPr sz="2000">
              <a:latin typeface="Times New Roman"/>
              <a:ea typeface="Times New Roman"/>
              <a:cs typeface="Times New Roman"/>
              <a:sym typeface="Times New Roman"/>
            </a:endParaRPr>
          </a:p>
          <a:p>
            <a:pPr indent="-355600" lvl="1" marL="914400" rtl="0" algn="l">
              <a:lnSpc>
                <a:spcPct val="115000"/>
              </a:lnSpc>
              <a:spcBef>
                <a:spcPts val="500"/>
              </a:spcBef>
              <a:spcAft>
                <a:spcPts val="0"/>
              </a:spcAft>
              <a:buSzPts val="2000"/>
              <a:buFont typeface="Times New Roman"/>
              <a:buChar char="○"/>
            </a:pPr>
            <a:r>
              <a:rPr lang="en-GB" sz="2000">
                <a:latin typeface="Times New Roman"/>
                <a:ea typeface="Times New Roman"/>
                <a:cs typeface="Times New Roman"/>
                <a:sym typeface="Times New Roman"/>
              </a:rPr>
              <a:t>Value: This is an array containing a list of intents.</a:t>
            </a:r>
            <a:endParaRPr sz="2000">
              <a:latin typeface="Times New Roman"/>
              <a:ea typeface="Times New Roman"/>
              <a:cs typeface="Times New Roman"/>
              <a:sym typeface="Times New Roman"/>
            </a:endParaRPr>
          </a:p>
          <a:p>
            <a:pPr indent="-355600" lvl="0" marL="457200" rtl="0" algn="l">
              <a:lnSpc>
                <a:spcPct val="115000"/>
              </a:lnSpc>
              <a:spcBef>
                <a:spcPts val="1000"/>
              </a:spcBef>
              <a:spcAft>
                <a:spcPts val="0"/>
              </a:spcAft>
              <a:buSzPts val="2000"/>
              <a:buFont typeface="Times New Roman"/>
              <a:buChar char="●"/>
            </a:pPr>
            <a:r>
              <a:rPr lang="en-GB" sz="2000">
                <a:latin typeface="Times New Roman"/>
                <a:ea typeface="Times New Roman"/>
                <a:cs typeface="Times New Roman"/>
                <a:sym typeface="Times New Roman"/>
              </a:rPr>
              <a:t>Each intent:</a:t>
            </a:r>
            <a:endParaRPr sz="2000">
              <a:latin typeface="Times New Roman"/>
              <a:ea typeface="Times New Roman"/>
              <a:cs typeface="Times New Roman"/>
              <a:sym typeface="Times New Roman"/>
            </a:endParaRPr>
          </a:p>
          <a:p>
            <a:pPr indent="-355600" lvl="1" marL="914400" rtl="0" algn="l">
              <a:lnSpc>
                <a:spcPct val="115000"/>
              </a:lnSpc>
              <a:spcBef>
                <a:spcPts val="500"/>
              </a:spcBef>
              <a:spcAft>
                <a:spcPts val="0"/>
              </a:spcAft>
              <a:buSzPts val="2000"/>
              <a:buFont typeface="Times New Roman"/>
              <a:buChar char="○"/>
            </a:pPr>
            <a:r>
              <a:rPr lang="en-GB" sz="2000">
                <a:latin typeface="Times New Roman"/>
                <a:ea typeface="Times New Roman"/>
                <a:cs typeface="Times New Roman"/>
                <a:sym typeface="Times New Roman"/>
              </a:rPr>
              <a:t>Key: "tag"</a:t>
            </a:r>
            <a:endParaRPr sz="2000">
              <a:latin typeface="Times New Roman"/>
              <a:ea typeface="Times New Roman"/>
              <a:cs typeface="Times New Roman"/>
              <a:sym typeface="Times New Roman"/>
            </a:endParaRPr>
          </a:p>
          <a:p>
            <a:pPr indent="-355600" lvl="2" marL="1371600" rtl="0" algn="l">
              <a:lnSpc>
                <a:spcPct val="115000"/>
              </a:lnSpc>
              <a:spcBef>
                <a:spcPts val="500"/>
              </a:spcBef>
              <a:spcAft>
                <a:spcPts val="0"/>
              </a:spcAft>
              <a:buSzPts val="2000"/>
              <a:buFont typeface="Times New Roman"/>
              <a:buChar char="■"/>
            </a:pPr>
            <a:r>
              <a:rPr lang="en-GB">
                <a:latin typeface="Times New Roman"/>
                <a:ea typeface="Times New Roman"/>
                <a:cs typeface="Times New Roman"/>
                <a:sym typeface="Times New Roman"/>
              </a:rPr>
              <a:t>Value: This defines the intent category, such as “greeting” or “fact”.</a:t>
            </a:r>
            <a:endParaRPr>
              <a:latin typeface="Times New Roman"/>
              <a:ea typeface="Times New Roman"/>
              <a:cs typeface="Times New Roman"/>
              <a:sym typeface="Times New Roman"/>
            </a:endParaRPr>
          </a:p>
          <a:p>
            <a:pPr indent="-355600" lvl="1" marL="914400" rtl="0" algn="l">
              <a:lnSpc>
                <a:spcPct val="115000"/>
              </a:lnSpc>
              <a:spcBef>
                <a:spcPts val="500"/>
              </a:spcBef>
              <a:spcAft>
                <a:spcPts val="0"/>
              </a:spcAft>
              <a:buSzPts val="2000"/>
              <a:buFont typeface="Times New Roman"/>
              <a:buChar char="○"/>
            </a:pPr>
            <a:r>
              <a:rPr lang="en-GB" sz="2000">
                <a:latin typeface="Times New Roman"/>
                <a:ea typeface="Times New Roman"/>
                <a:cs typeface="Times New Roman"/>
                <a:sym typeface="Times New Roman"/>
              </a:rPr>
              <a:t>Key: "patterns"</a:t>
            </a:r>
            <a:endParaRPr sz="2000">
              <a:latin typeface="Times New Roman"/>
              <a:ea typeface="Times New Roman"/>
              <a:cs typeface="Times New Roman"/>
              <a:sym typeface="Times New Roman"/>
            </a:endParaRPr>
          </a:p>
          <a:p>
            <a:pPr indent="-355600" lvl="2" marL="1371600" rtl="0" algn="l">
              <a:lnSpc>
                <a:spcPct val="115000"/>
              </a:lnSpc>
              <a:spcBef>
                <a:spcPts val="500"/>
              </a:spcBef>
              <a:spcAft>
                <a:spcPts val="0"/>
              </a:spcAft>
              <a:buSzPts val="2000"/>
              <a:buFont typeface="Times New Roman"/>
              <a:buChar char="■"/>
            </a:pPr>
            <a:r>
              <a:rPr lang="en-GB">
                <a:latin typeface="Times New Roman"/>
                <a:ea typeface="Times New Roman"/>
                <a:cs typeface="Times New Roman"/>
                <a:sym typeface="Times New Roman"/>
              </a:rPr>
              <a:t>Value: This is an array containing user phrases that trigger the intent, for example, greetings like "Hi" or "Good morning".</a:t>
            </a:r>
            <a:endParaRPr>
              <a:latin typeface="Times New Roman"/>
              <a:ea typeface="Times New Roman"/>
              <a:cs typeface="Times New Roman"/>
              <a:sym typeface="Times New Roman"/>
            </a:endParaRPr>
          </a:p>
          <a:p>
            <a:pPr indent="-355600" lvl="1" marL="914400" rtl="0" algn="l">
              <a:lnSpc>
                <a:spcPct val="115000"/>
              </a:lnSpc>
              <a:spcBef>
                <a:spcPts val="500"/>
              </a:spcBef>
              <a:spcAft>
                <a:spcPts val="0"/>
              </a:spcAft>
              <a:buSzPts val="2000"/>
              <a:buFont typeface="Times New Roman"/>
              <a:buChar char="○"/>
            </a:pPr>
            <a:r>
              <a:rPr lang="en-GB" sz="2000">
                <a:latin typeface="Times New Roman"/>
                <a:ea typeface="Times New Roman"/>
                <a:cs typeface="Times New Roman"/>
                <a:sym typeface="Times New Roman"/>
              </a:rPr>
              <a:t>Key: "responses"</a:t>
            </a:r>
            <a:endParaRPr sz="2000">
              <a:latin typeface="Times New Roman"/>
              <a:ea typeface="Times New Roman"/>
              <a:cs typeface="Times New Roman"/>
              <a:sym typeface="Times New Roman"/>
            </a:endParaRPr>
          </a:p>
          <a:p>
            <a:pPr indent="-355600" lvl="2" marL="1371600" rtl="0" algn="l">
              <a:lnSpc>
                <a:spcPct val="115000"/>
              </a:lnSpc>
              <a:spcBef>
                <a:spcPts val="500"/>
              </a:spcBef>
              <a:spcAft>
                <a:spcPts val="0"/>
              </a:spcAft>
              <a:buSzPts val="2000"/>
              <a:buFont typeface="Times New Roman"/>
              <a:buChar char="■"/>
            </a:pPr>
            <a:r>
              <a:rPr lang="en-GB">
                <a:latin typeface="Times New Roman"/>
                <a:ea typeface="Times New Roman"/>
                <a:cs typeface="Times New Roman"/>
                <a:sym typeface="Times New Roman"/>
              </a:rPr>
              <a:t>Value: This is an array containing potential responses the chatbot can give depending on the user's specific phrase within the intent.</a:t>
            </a:r>
            <a:endParaRPr>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idx="1" type="body"/>
          </p:nvPr>
        </p:nvSpPr>
        <p:spPr>
          <a:xfrm>
            <a:off x="678426" y="686313"/>
            <a:ext cx="10675374" cy="4842950"/>
          </a:xfrm>
          <a:prstGeom prst="rect">
            <a:avLst/>
          </a:prstGeom>
          <a:noFill/>
          <a:ln>
            <a:noFill/>
          </a:ln>
        </p:spPr>
        <p:txBody>
          <a:bodyPr anchorCtr="0" anchor="t" bIns="45700" lIns="91425" spcFirstLastPara="1" rIns="91425" wrap="square" tIns="45700">
            <a:noAutofit/>
          </a:bodyPr>
          <a:lstStyle/>
          <a:p>
            <a:pPr indent="0" lvl="0" marL="457200" rtl="0" algn="ctr">
              <a:lnSpc>
                <a:spcPct val="115000"/>
              </a:lnSpc>
              <a:spcBef>
                <a:spcPts val="0"/>
              </a:spcBef>
              <a:spcAft>
                <a:spcPts val="0"/>
              </a:spcAft>
              <a:buNone/>
            </a:pPr>
            <a:r>
              <a:rPr b="1" lang="en-GB" sz="3600">
                <a:latin typeface="Times New Roman"/>
                <a:ea typeface="Times New Roman"/>
                <a:cs typeface="Times New Roman"/>
                <a:sym typeface="Times New Roman"/>
              </a:rPr>
              <a:t>EVALUATION METRICS</a:t>
            </a:r>
            <a:endParaRPr b="1" sz="36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2400">
              <a:latin typeface="Times New Roman"/>
              <a:ea typeface="Times New Roman"/>
              <a:cs typeface="Times New Roman"/>
              <a:sym typeface="Times New Roman"/>
            </a:endParaRPr>
          </a:p>
          <a:p>
            <a:pPr indent="0" lvl="0" marL="0" rtl="0" algn="just">
              <a:lnSpc>
                <a:spcPct val="115000"/>
              </a:lnSpc>
              <a:spcBef>
                <a:spcPts val="1000"/>
              </a:spcBef>
              <a:spcAft>
                <a:spcPts val="0"/>
              </a:spcAft>
              <a:buClr>
                <a:schemeClr val="dk1"/>
              </a:buClr>
              <a:buSzPts val="2800"/>
              <a:buNone/>
            </a:pPr>
            <a:r>
              <a:rPr b="1" lang="en-GB" sz="2000">
                <a:latin typeface="Times New Roman"/>
                <a:ea typeface="Times New Roman"/>
                <a:cs typeface="Times New Roman"/>
                <a:sym typeface="Times New Roman"/>
              </a:rPr>
              <a:t>Accuracy score: </a:t>
            </a:r>
            <a:endParaRPr sz="2000">
              <a:latin typeface="Times New Roman"/>
              <a:ea typeface="Times New Roman"/>
              <a:cs typeface="Times New Roman"/>
              <a:sym typeface="Times New Roman"/>
            </a:endParaRPr>
          </a:p>
          <a:p>
            <a:pPr indent="-228600" lvl="0" marL="228600" rtl="0" algn="just">
              <a:lnSpc>
                <a:spcPct val="115000"/>
              </a:lnSpc>
              <a:spcBef>
                <a:spcPts val="1000"/>
              </a:spcBef>
              <a:spcAft>
                <a:spcPts val="0"/>
              </a:spcAft>
              <a:buClr>
                <a:schemeClr val="dk1"/>
              </a:buClr>
              <a:buSzPts val="2800"/>
              <a:buNone/>
            </a:pPr>
            <a:r>
              <a:rPr lang="en-GB" sz="2000">
                <a:latin typeface="Times New Roman"/>
                <a:ea typeface="Times New Roman"/>
                <a:cs typeface="Times New Roman"/>
                <a:sym typeface="Times New Roman"/>
              </a:rPr>
              <a:t>Validation accuracy score is a metric used in machine learning to evaluate the performance of a model on a validation dataset. In supervised learning, a dataset is typically split into two parts: a training dataset, used to train the model, and a validation dataset, used to evaluate the model's performance on unseen data.</a:t>
            </a:r>
            <a:endParaRPr sz="2000">
              <a:latin typeface="Times New Roman"/>
              <a:ea typeface="Times New Roman"/>
              <a:cs typeface="Times New Roman"/>
              <a:sym typeface="Times New Roman"/>
            </a:endParaRPr>
          </a:p>
          <a:p>
            <a:pPr indent="-228600" lvl="0" marL="228600" rtl="0" algn="just">
              <a:lnSpc>
                <a:spcPct val="115000"/>
              </a:lnSpc>
              <a:spcBef>
                <a:spcPts val="1000"/>
              </a:spcBef>
              <a:spcAft>
                <a:spcPts val="0"/>
              </a:spcAft>
              <a:buClr>
                <a:schemeClr val="dk1"/>
              </a:buClr>
              <a:buSzPts val="2800"/>
              <a:buNone/>
            </a:pPr>
            <a:r>
              <a:rPr lang="en-GB" sz="2000">
                <a:latin typeface="Times New Roman"/>
                <a:ea typeface="Times New Roman"/>
                <a:cs typeface="Times New Roman"/>
                <a:sym typeface="Times New Roman"/>
              </a:rPr>
              <a:t>The validation accuracy score represents the percentage of correctly predicted labels in the validation dataset. It is calculated by dividing the number of correctly predicted labels by the total number of validation examples. A higher validation accuracy score indicates that the model is better at generalizing to unseen data and is less likely to overfit to the training data.</a:t>
            </a:r>
            <a:endParaRPr sz="2000">
              <a:latin typeface="Times New Roman"/>
              <a:ea typeface="Times New Roman"/>
              <a:cs typeface="Times New Roman"/>
              <a:sym typeface="Times New Roman"/>
            </a:endParaRPr>
          </a:p>
          <a:p>
            <a:pPr indent="0" lvl="0" marL="0" rtl="0" algn="just">
              <a:lnSpc>
                <a:spcPct val="115000"/>
              </a:lnSpc>
              <a:spcBef>
                <a:spcPts val="1000"/>
              </a:spcBef>
              <a:spcAft>
                <a:spcPts val="0"/>
              </a:spcAft>
              <a:buClr>
                <a:schemeClr val="dk1"/>
              </a:buClr>
              <a:buSzPts val="2800"/>
              <a:buNone/>
            </a:pPr>
            <a:r>
              <a:t/>
            </a:r>
            <a:endParaRPr b="1" sz="2000">
              <a:latin typeface="Times New Roman"/>
              <a:ea typeface="Times New Roman"/>
              <a:cs typeface="Times New Roman"/>
              <a:sym typeface="Times New Roman"/>
            </a:endParaRPr>
          </a:p>
          <a:p>
            <a:pPr indent="0" lvl="1" marL="457200" rtl="0" algn="just">
              <a:lnSpc>
                <a:spcPct val="115000"/>
              </a:lnSpc>
              <a:spcBef>
                <a:spcPts val="500"/>
              </a:spcBef>
              <a:spcAft>
                <a:spcPts val="0"/>
              </a:spcAft>
              <a:buClr>
                <a:schemeClr val="dk1"/>
              </a:buClr>
              <a:buSzPts val="2800"/>
              <a:buNone/>
            </a:pPr>
            <a:r>
              <a:t/>
            </a:r>
            <a:endParaRPr b="1" sz="20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GB" sz="3600">
                <a:latin typeface="Times New Roman"/>
                <a:ea typeface="Times New Roman"/>
                <a:cs typeface="Times New Roman"/>
                <a:sym typeface="Times New Roman"/>
              </a:rPr>
              <a:t>PROPOSED CHATBOT MODEL </a:t>
            </a:r>
            <a:endParaRPr b="1" sz="3600">
              <a:latin typeface="Times New Roman"/>
              <a:ea typeface="Times New Roman"/>
              <a:cs typeface="Times New Roman"/>
              <a:sym typeface="Times New Roman"/>
            </a:endParaRPr>
          </a:p>
        </p:txBody>
      </p:sp>
      <p:sp>
        <p:nvSpPr>
          <p:cNvPr id="187" name="Google Shape;187;p28"/>
          <p:cNvSpPr txBox="1"/>
          <p:nvPr>
            <p:ph idx="1" type="body"/>
          </p:nvPr>
        </p:nvSpPr>
        <p:spPr>
          <a:xfrm>
            <a:off x="783200" y="1540375"/>
            <a:ext cx="10570500" cy="46365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None/>
            </a:pPr>
            <a:r>
              <a:rPr lang="en-GB" sz="2000">
                <a:solidFill>
                  <a:srgbClr val="0D0D0D"/>
                </a:solidFill>
                <a:highlight>
                  <a:srgbClr val="FFFFFF"/>
                </a:highlight>
                <a:latin typeface="Times New Roman"/>
                <a:ea typeface="Times New Roman"/>
                <a:cs typeface="Times New Roman"/>
                <a:sym typeface="Times New Roman"/>
              </a:rPr>
              <a:t>Our project aims to create a chatbot equipped with advanced natural language processing (NLP) capabilities. This chatbot will engage employees in conversations to assess their mental state, providing valuable insights to both employees and employers. As part of its features, the chatbot will also offer music recommendations tailored to the individual's mood.</a:t>
            </a:r>
            <a:endParaRPr sz="2000">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b="1" lang="en-GB" sz="2000">
                <a:solidFill>
                  <a:srgbClr val="0D0D0D"/>
                </a:solidFill>
                <a:highlight>
                  <a:srgbClr val="FFFFFF"/>
                </a:highlight>
                <a:latin typeface="Times New Roman"/>
                <a:ea typeface="Times New Roman"/>
                <a:cs typeface="Times New Roman"/>
                <a:sym typeface="Times New Roman"/>
              </a:rPr>
              <a:t>Components:</a:t>
            </a:r>
            <a:endParaRPr b="1" sz="2000">
              <a:solidFill>
                <a:srgbClr val="0D0D0D"/>
              </a:solidFill>
              <a:highlight>
                <a:srgbClr val="FFFFFF"/>
              </a:highlight>
              <a:latin typeface="Times New Roman"/>
              <a:ea typeface="Times New Roman"/>
              <a:cs typeface="Times New Roman"/>
              <a:sym typeface="Times New Roman"/>
            </a:endParaRPr>
          </a:p>
          <a:p>
            <a:pPr indent="-355600" lvl="0" marL="457200" rtl="0" algn="l">
              <a:lnSpc>
                <a:spcPct val="115000"/>
              </a:lnSpc>
              <a:spcBef>
                <a:spcPts val="1000"/>
              </a:spcBef>
              <a:spcAft>
                <a:spcPts val="0"/>
              </a:spcAft>
              <a:buClr>
                <a:srgbClr val="0D0D0D"/>
              </a:buClr>
              <a:buSzPts val="2000"/>
              <a:buFont typeface="Roboto"/>
              <a:buChar char="•"/>
            </a:pPr>
            <a:r>
              <a:rPr b="1" lang="en-GB" sz="2000">
                <a:solidFill>
                  <a:srgbClr val="0D0D0D"/>
                </a:solidFill>
                <a:highlight>
                  <a:srgbClr val="FFFFFF"/>
                </a:highlight>
                <a:latin typeface="Times New Roman"/>
                <a:ea typeface="Times New Roman"/>
                <a:cs typeface="Times New Roman"/>
                <a:sym typeface="Times New Roman"/>
              </a:rPr>
              <a:t>Chatbot Design : </a:t>
            </a:r>
            <a:r>
              <a:rPr lang="en-GB" sz="2000">
                <a:solidFill>
                  <a:srgbClr val="0D0D0D"/>
                </a:solidFill>
                <a:highlight>
                  <a:srgbClr val="FFFFFF"/>
                </a:highlight>
                <a:latin typeface="Times New Roman"/>
                <a:ea typeface="Times New Roman"/>
                <a:cs typeface="Times New Roman"/>
                <a:sym typeface="Times New Roman"/>
              </a:rPr>
              <a:t>Leveraging state-of-the-art NLP algorithms, the chatbot can understand and respond to user inputs, fostering a supportive and conversational environment.</a:t>
            </a:r>
            <a:endParaRPr sz="2000">
              <a:solidFill>
                <a:srgbClr val="0D0D0D"/>
              </a:solidFill>
              <a:highlight>
                <a:srgbClr val="FFFFFF"/>
              </a:highlight>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D0D0D"/>
              </a:buClr>
              <a:buSzPts val="2000"/>
              <a:buFont typeface="Roboto"/>
              <a:buChar char="•"/>
            </a:pPr>
            <a:r>
              <a:rPr b="1" lang="en-GB" sz="2000">
                <a:solidFill>
                  <a:srgbClr val="0D0D0D"/>
                </a:solidFill>
                <a:highlight>
                  <a:srgbClr val="FFFFFF"/>
                </a:highlight>
                <a:latin typeface="Times New Roman"/>
                <a:ea typeface="Times New Roman"/>
                <a:cs typeface="Times New Roman"/>
                <a:sym typeface="Times New Roman"/>
              </a:rPr>
              <a:t>Conversation Analysis : </a:t>
            </a:r>
            <a:r>
              <a:rPr lang="en-GB" sz="2000">
                <a:solidFill>
                  <a:srgbClr val="0D0D0D"/>
                </a:solidFill>
                <a:highlight>
                  <a:srgbClr val="FFFFFF"/>
                </a:highlight>
                <a:latin typeface="Times New Roman"/>
                <a:ea typeface="Times New Roman"/>
                <a:cs typeface="Times New Roman"/>
                <a:sym typeface="Times New Roman"/>
              </a:rPr>
              <a:t>The chatbot employs sophisticated conversation analysis techniques, including sentiment analysis and language pattern recognition.</a:t>
            </a:r>
            <a:endParaRPr sz="2000">
              <a:solidFill>
                <a:srgbClr val="0D0D0D"/>
              </a:solidFill>
              <a:highlight>
                <a:srgbClr val="FFFFFF"/>
              </a:highlight>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D0D0D"/>
              </a:buClr>
              <a:buSzPts val="2000"/>
              <a:buFont typeface="Roboto"/>
              <a:buChar char="•"/>
            </a:pPr>
            <a:r>
              <a:rPr b="1" lang="en-GB" sz="2000">
                <a:solidFill>
                  <a:srgbClr val="0D0D0D"/>
                </a:solidFill>
                <a:highlight>
                  <a:srgbClr val="FFFFFF"/>
                </a:highlight>
                <a:latin typeface="Times New Roman"/>
                <a:ea typeface="Times New Roman"/>
                <a:cs typeface="Times New Roman"/>
                <a:sym typeface="Times New Roman"/>
              </a:rPr>
              <a:t>Music Recommendation Algorithm : </a:t>
            </a:r>
            <a:r>
              <a:rPr lang="en-GB" sz="2000">
                <a:solidFill>
                  <a:srgbClr val="0D0D0D"/>
                </a:solidFill>
                <a:highlight>
                  <a:srgbClr val="FFFFFF"/>
                </a:highlight>
                <a:latin typeface="Times New Roman"/>
                <a:ea typeface="Times New Roman"/>
                <a:cs typeface="Times New Roman"/>
                <a:sym typeface="Times New Roman"/>
              </a:rPr>
              <a:t>Integrated into the chatbot is a robust algorithm that suggests music based on the user's mood classification. Considering various genres and their impact on mood, the chatbot aims to enhance the user's emotional state through carefully curated music recommendations.</a:t>
            </a:r>
            <a:endParaRPr sz="2000">
              <a:solidFill>
                <a:srgbClr val="0D0D0D"/>
              </a:solidFill>
              <a:highlight>
                <a:srgbClr val="FFFFFF"/>
              </a:highlight>
              <a:latin typeface="Times New Roman"/>
              <a:ea typeface="Times New Roman"/>
              <a:cs typeface="Times New Roman"/>
              <a:sym typeface="Times New Roman"/>
            </a:endParaRPr>
          </a:p>
          <a:p>
            <a:pPr indent="0" lvl="0" marL="457200" rtl="0" algn="l">
              <a:lnSpc>
                <a:spcPct val="115000"/>
              </a:lnSpc>
              <a:spcBef>
                <a:spcPts val="1000"/>
              </a:spcBef>
              <a:spcAft>
                <a:spcPts val="0"/>
              </a:spcAft>
              <a:buNone/>
            </a:pPr>
            <a:r>
              <a:t/>
            </a:r>
            <a:endParaRPr sz="2000">
              <a:solidFill>
                <a:srgbClr val="0D0D0D"/>
              </a:solidFill>
              <a:highlight>
                <a:srgbClr val="FFFFFF"/>
              </a:highlight>
              <a:latin typeface="Times New Roman"/>
              <a:ea typeface="Times New Roman"/>
              <a:cs typeface="Times New Roman"/>
              <a:sym typeface="Times New Roman"/>
            </a:endParaRPr>
          </a:p>
          <a:p>
            <a:pPr indent="-355600" lvl="0" marL="457200" rtl="0" algn="l">
              <a:lnSpc>
                <a:spcPct val="115000"/>
              </a:lnSpc>
              <a:spcBef>
                <a:spcPts val="1000"/>
              </a:spcBef>
              <a:spcAft>
                <a:spcPts val="0"/>
              </a:spcAft>
              <a:buClr>
                <a:srgbClr val="0D0D0D"/>
              </a:buClr>
              <a:buSzPts val="2000"/>
              <a:buFont typeface="Times New Roman"/>
              <a:buChar char="•"/>
            </a:pPr>
            <a:r>
              <a:t/>
            </a:r>
            <a:endParaRPr b="1" sz="2000">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sz="2000">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1100"/>
              <a:buFont typeface="Arial"/>
              <a:buNone/>
            </a:pPr>
            <a:r>
              <a:t/>
            </a:r>
            <a:endParaRPr sz="2000">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1100"/>
              <a:buFont typeface="Arial"/>
              <a:buNone/>
            </a:pPr>
            <a:r>
              <a:t/>
            </a:r>
            <a:endParaRPr sz="2000">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b="1" lang="en-GB" sz="3600">
                <a:latin typeface="Times New Roman"/>
                <a:ea typeface="Times New Roman"/>
                <a:cs typeface="Times New Roman"/>
                <a:sym typeface="Times New Roman"/>
              </a:rPr>
              <a:t>PROPOSED CHATBOT MODEL </a:t>
            </a:r>
            <a:endParaRPr b="1" sz="36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93" name="Google Shape;193;p29"/>
          <p:cNvSpPr txBox="1"/>
          <p:nvPr>
            <p:ph idx="1" type="body"/>
          </p:nvPr>
        </p:nvSpPr>
        <p:spPr>
          <a:xfrm>
            <a:off x="766475" y="1452600"/>
            <a:ext cx="10515600" cy="4351200"/>
          </a:xfrm>
          <a:prstGeom prst="rect">
            <a:avLst/>
          </a:prstGeom>
        </p:spPr>
        <p:txBody>
          <a:bodyPr anchorCtr="0" anchor="t" bIns="45700" lIns="91425" spcFirstLastPara="1" rIns="91425" wrap="square" tIns="45700">
            <a:noAutofit/>
          </a:bodyPr>
          <a:lstStyle/>
          <a:p>
            <a:pPr indent="-355600" lvl="0" marL="457200" rtl="0" algn="l">
              <a:lnSpc>
                <a:spcPct val="115000"/>
              </a:lnSpc>
              <a:spcBef>
                <a:spcPts val="0"/>
              </a:spcBef>
              <a:spcAft>
                <a:spcPts val="0"/>
              </a:spcAft>
              <a:buClr>
                <a:srgbClr val="0D0D0D"/>
              </a:buClr>
              <a:buSzPts val="2000"/>
              <a:buFont typeface="Roboto"/>
              <a:buChar char="•"/>
            </a:pPr>
            <a:r>
              <a:rPr b="1" lang="en-GB" sz="2000">
                <a:solidFill>
                  <a:srgbClr val="0D0D0D"/>
                </a:solidFill>
                <a:highlight>
                  <a:srgbClr val="FFFFFF"/>
                </a:highlight>
                <a:latin typeface="Times New Roman"/>
                <a:ea typeface="Times New Roman"/>
                <a:cs typeface="Times New Roman"/>
                <a:sym typeface="Times New Roman"/>
              </a:rPr>
              <a:t>User Engagement : </a:t>
            </a:r>
            <a:r>
              <a:rPr lang="en-GB" sz="2000">
                <a:solidFill>
                  <a:srgbClr val="0D0D0D"/>
                </a:solidFill>
                <a:highlight>
                  <a:srgbClr val="FFFFFF"/>
                </a:highlight>
                <a:latin typeface="Times New Roman"/>
                <a:ea typeface="Times New Roman"/>
                <a:cs typeface="Times New Roman"/>
                <a:sym typeface="Times New Roman"/>
              </a:rPr>
              <a:t>To maintain user engagement, the chatbot incorporates strategies such as regular check-ins, personalized interactions, and feedback mechanisms. This ensures that employees feel supported and valued, contributing to a positive workplace culture.</a:t>
            </a:r>
            <a:endParaRPr sz="2000">
              <a:solidFill>
                <a:srgbClr val="0D0D0D"/>
              </a:solidFill>
              <a:highlight>
                <a:srgbClr val="FFFFFF"/>
              </a:highlight>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D0D0D"/>
              </a:buClr>
              <a:buSzPts val="2000"/>
              <a:buFont typeface="Roboto"/>
              <a:buChar char="•"/>
            </a:pPr>
            <a:r>
              <a:rPr b="1" lang="en-GB" sz="2000">
                <a:solidFill>
                  <a:srgbClr val="0D0D0D"/>
                </a:solidFill>
                <a:highlight>
                  <a:srgbClr val="FFFFFF"/>
                </a:highlight>
                <a:latin typeface="Times New Roman"/>
                <a:ea typeface="Times New Roman"/>
                <a:cs typeface="Times New Roman"/>
                <a:sym typeface="Times New Roman"/>
              </a:rPr>
              <a:t>Benefits for Employees</a:t>
            </a:r>
            <a:r>
              <a:rPr lang="en-GB" sz="2000">
                <a:solidFill>
                  <a:srgbClr val="0D0D0D"/>
                </a:solidFill>
                <a:highlight>
                  <a:srgbClr val="FFFFFF"/>
                </a:highlight>
                <a:latin typeface="Times New Roman"/>
                <a:ea typeface="Times New Roman"/>
                <a:cs typeface="Times New Roman"/>
                <a:sym typeface="Times New Roman"/>
              </a:rPr>
              <a:t> : The project brings numerous benefits for employees, including heightened mental health awareness, personalized support, and a potential increase in overall well-being. A positive impact on job satisfaction and morale is expected.</a:t>
            </a:r>
            <a:endParaRPr sz="2000">
              <a:solidFill>
                <a:srgbClr val="0D0D0D"/>
              </a:solidFill>
              <a:highlight>
                <a:srgbClr val="FFFFFF"/>
              </a:highlight>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D0D0D"/>
              </a:buClr>
              <a:buSzPts val="2000"/>
              <a:buFont typeface="Roboto"/>
              <a:buChar char="•"/>
            </a:pPr>
            <a:r>
              <a:rPr b="1" lang="en-GB" sz="2000">
                <a:solidFill>
                  <a:srgbClr val="0D0D0D"/>
                </a:solidFill>
                <a:highlight>
                  <a:srgbClr val="FFFFFF"/>
                </a:highlight>
                <a:latin typeface="Times New Roman"/>
                <a:ea typeface="Times New Roman"/>
                <a:cs typeface="Times New Roman"/>
                <a:sym typeface="Times New Roman"/>
              </a:rPr>
              <a:t>Future Enhancements </a:t>
            </a:r>
            <a:r>
              <a:rPr lang="en-GB" sz="2000">
                <a:solidFill>
                  <a:srgbClr val="0D0D0D"/>
                </a:solidFill>
                <a:highlight>
                  <a:srgbClr val="FFFFFF"/>
                </a:highlight>
                <a:latin typeface="Times New Roman"/>
                <a:ea typeface="Times New Roman"/>
                <a:cs typeface="Times New Roman"/>
                <a:sym typeface="Times New Roman"/>
              </a:rPr>
              <a:t>: Looking ahead, there are opportunities for further enhancements. Future iterations may involve integrating the chatbot with other wellness programs, expanding its capabilities, and refining the music recommendation algorithm for even more personalized experiences.</a:t>
            </a:r>
            <a:endParaRPr sz="2000">
              <a:solidFill>
                <a:srgbClr val="0D0D0D"/>
              </a:solidFill>
              <a:highlight>
                <a:srgbClr val="FFFFFF"/>
              </a:highlight>
              <a:latin typeface="Times New Roman"/>
              <a:ea typeface="Times New Roman"/>
              <a:cs typeface="Times New Roman"/>
              <a:sym typeface="Times New Roman"/>
            </a:endParaRPr>
          </a:p>
          <a:p>
            <a:pPr indent="0" lvl="0" marL="457200" rtl="0" algn="l">
              <a:lnSpc>
                <a:spcPct val="115000"/>
              </a:lnSpc>
              <a:spcBef>
                <a:spcPts val="1500"/>
              </a:spcBef>
              <a:spcAft>
                <a:spcPts val="0"/>
              </a:spcAft>
              <a:buNone/>
            </a:pPr>
            <a:r>
              <a:t/>
            </a:r>
            <a:endParaRPr sz="2000">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838200" y="-187940"/>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GB">
                <a:latin typeface="Times New Roman"/>
                <a:ea typeface="Times New Roman"/>
                <a:cs typeface="Times New Roman"/>
                <a:sym typeface="Times New Roman"/>
              </a:rPr>
              <a:t>DATASET</a:t>
            </a:r>
            <a:endParaRPr/>
          </a:p>
        </p:txBody>
      </p:sp>
      <p:pic>
        <p:nvPicPr>
          <p:cNvPr id="199" name="Google Shape;199;p30"/>
          <p:cNvPicPr preferRelativeResize="0"/>
          <p:nvPr/>
        </p:nvPicPr>
        <p:blipFill>
          <a:blip r:embed="rId3">
            <a:alphaModFix/>
          </a:blip>
          <a:stretch>
            <a:fillRect/>
          </a:stretch>
        </p:blipFill>
        <p:spPr>
          <a:xfrm>
            <a:off x="152400" y="1290025"/>
            <a:ext cx="12039600" cy="49876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1"/>
          <p:cNvPicPr preferRelativeResize="0"/>
          <p:nvPr/>
        </p:nvPicPr>
        <p:blipFill>
          <a:blip r:embed="rId3">
            <a:alphaModFix/>
          </a:blip>
          <a:stretch>
            <a:fillRect/>
          </a:stretch>
        </p:blipFill>
        <p:spPr>
          <a:xfrm>
            <a:off x="152400" y="476100"/>
            <a:ext cx="11887199" cy="59058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838200" y="0"/>
            <a:ext cx="10515600" cy="1133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GB">
                <a:latin typeface="Times New Roman"/>
                <a:ea typeface="Times New Roman"/>
                <a:cs typeface="Times New Roman"/>
                <a:sym typeface="Times New Roman"/>
              </a:rPr>
              <a:t>                            </a:t>
            </a:r>
            <a:r>
              <a:rPr lang="en-GB">
                <a:latin typeface="Times New Roman"/>
                <a:ea typeface="Times New Roman"/>
                <a:cs typeface="Times New Roman"/>
                <a:sym typeface="Times New Roman"/>
              </a:rPr>
              <a:t>INDEX</a:t>
            </a:r>
            <a:endParaRPr/>
          </a:p>
        </p:txBody>
      </p:sp>
      <p:graphicFrame>
        <p:nvGraphicFramePr>
          <p:cNvPr id="94" name="Google Shape;94;p14"/>
          <p:cNvGraphicFramePr/>
          <p:nvPr/>
        </p:nvGraphicFramePr>
        <p:xfrm>
          <a:off x="0" y="1047750"/>
          <a:ext cx="3000000" cy="3000000"/>
        </p:xfrm>
        <a:graphic>
          <a:graphicData uri="http://schemas.openxmlformats.org/drawingml/2006/table">
            <a:tbl>
              <a:tblPr>
                <a:noFill/>
                <a:tableStyleId>{89EB46F9-FCDC-420D-AAA0-41792386D760}</a:tableStyleId>
              </a:tblPr>
              <a:tblGrid>
                <a:gridCol w="3864550"/>
                <a:gridCol w="4000500"/>
                <a:gridCol w="4326950"/>
              </a:tblGrid>
              <a:tr h="381000">
                <a:tc>
                  <a:txBody>
                    <a:bodyPr/>
                    <a:lstStyle/>
                    <a:p>
                      <a:pPr indent="0" lvl="0" marL="0" rtl="0" algn="ctr">
                        <a:spcBef>
                          <a:spcPts val="0"/>
                        </a:spcBef>
                        <a:spcAft>
                          <a:spcPts val="0"/>
                        </a:spcAft>
                        <a:buNone/>
                      </a:pPr>
                      <a:r>
                        <a:rPr b="1" lang="en-GB" sz="1600">
                          <a:latin typeface="Times New Roman"/>
                          <a:ea typeface="Times New Roman"/>
                          <a:cs typeface="Times New Roman"/>
                          <a:sym typeface="Times New Roman"/>
                        </a:rPr>
                        <a:t>SNO.</a:t>
                      </a:r>
                      <a:endParaRPr b="1"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GB" sz="1600">
                          <a:latin typeface="Times New Roman"/>
                          <a:ea typeface="Times New Roman"/>
                          <a:cs typeface="Times New Roman"/>
                          <a:sym typeface="Times New Roman"/>
                        </a:rPr>
                        <a:t>TOPICS                </a:t>
                      </a:r>
                      <a:r>
                        <a:rPr lang="en-GB"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GB" sz="1600">
                          <a:latin typeface="Times New Roman"/>
                          <a:ea typeface="Times New Roman"/>
                          <a:cs typeface="Times New Roman"/>
                          <a:sym typeface="Times New Roman"/>
                        </a:rPr>
                        <a:t>Pg No</a:t>
                      </a:r>
                      <a:endParaRPr b="1" sz="1600">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1</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GB" sz="1600"/>
                        <a:t>OBJECTIVE</a:t>
                      </a:r>
                      <a:endParaRPr sz="1600"/>
                    </a:p>
                  </a:txBody>
                  <a:tcPr marT="91425" marB="91425" marR="91425" marL="91425"/>
                </a:tc>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3</a:t>
                      </a:r>
                      <a:endParaRPr sz="1600">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2</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GB" sz="1600"/>
                        <a:t>WHY MENTAL HEALTH CHATBOT</a:t>
                      </a:r>
                      <a:endParaRPr sz="1600"/>
                    </a:p>
                  </a:txBody>
                  <a:tcPr marT="91425" marB="91425" marR="91425" marL="91425"/>
                </a:tc>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4</a:t>
                      </a:r>
                      <a:endParaRPr sz="1600">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3</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GB" sz="1600"/>
                        <a:t> MOTIVATION BEHIND THE PROJECT</a:t>
                      </a:r>
                      <a:endParaRPr sz="1600"/>
                    </a:p>
                  </a:txBody>
                  <a:tcPr marT="91425" marB="91425" marR="91425" marL="91425"/>
                </a:tc>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7</a:t>
                      </a:r>
                      <a:endParaRPr sz="1600">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4</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GB" sz="1600"/>
                        <a:t>IMPLEMENTATION TOOLS AND LANGUAGE</a:t>
                      </a:r>
                      <a:endParaRPr sz="1600"/>
                    </a:p>
                  </a:txBody>
                  <a:tcPr marT="91425" marB="91425" marR="91425" marL="91425"/>
                </a:tc>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8</a:t>
                      </a:r>
                      <a:endParaRPr sz="1600">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5</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GB" sz="1600"/>
                        <a:t>PROJECT METHODOLOGY</a:t>
                      </a:r>
                      <a:endParaRPr sz="1600"/>
                    </a:p>
                  </a:txBody>
                  <a:tcPr marT="91425" marB="91425" marR="91425" marL="91425"/>
                </a:tc>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9</a:t>
                      </a:r>
                      <a:endParaRPr sz="1600">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6</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GB" sz="1600"/>
                        <a:t>OVERALL DESIGN OF THE PROJECT</a:t>
                      </a:r>
                      <a:endParaRPr sz="1600"/>
                    </a:p>
                  </a:txBody>
                  <a:tcPr marT="91425" marB="91425" marR="91425" marL="91425"/>
                </a:tc>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11</a:t>
                      </a:r>
                      <a:endParaRPr sz="1600">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7</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GB" sz="1600"/>
                        <a:t>KEY RESEARCH PAPERS CONSULTED</a:t>
                      </a:r>
                      <a:endParaRPr sz="1600"/>
                    </a:p>
                  </a:txBody>
                  <a:tcPr marT="91425" marB="91425" marR="91425" marL="91425"/>
                </a:tc>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12  </a:t>
                      </a:r>
                      <a:endParaRPr sz="1600">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8</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GB" sz="1600"/>
                        <a:t>DATASET DESCRIPTION</a:t>
                      </a:r>
                      <a:endParaRPr sz="1600"/>
                    </a:p>
                  </a:txBody>
                  <a:tcPr marT="91425" marB="91425" marR="91425" marL="91425"/>
                </a:tc>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13</a:t>
                      </a:r>
                      <a:endParaRPr sz="1600">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9</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GB" sz="1600"/>
                        <a:t>EVALUATION METRICS</a:t>
                      </a:r>
                      <a:endParaRPr sz="1600"/>
                    </a:p>
                  </a:txBody>
                  <a:tcPr marT="91425" marB="91425" marR="91425" marL="91425"/>
                </a:tc>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15</a:t>
                      </a:r>
                      <a:endParaRPr sz="1600">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10</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GB" sz="1600"/>
                        <a:t>PROPOSED CHATBOT MODEL</a:t>
                      </a:r>
                      <a:endParaRPr sz="1600"/>
                    </a:p>
                  </a:txBody>
                  <a:tcPr marT="91425" marB="91425" marR="91425" marL="91425"/>
                </a:tc>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16</a:t>
                      </a:r>
                      <a:endParaRPr sz="1600">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11</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GB" sz="1600"/>
                        <a:t>REFERENCES</a:t>
                      </a:r>
                      <a:endParaRPr sz="1600"/>
                    </a:p>
                  </a:txBody>
                  <a:tcPr marT="91425" marB="91425" marR="91425" marL="91425"/>
                </a:tc>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21</a:t>
                      </a:r>
                      <a:endParaRPr sz="16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32"/>
          <p:cNvPicPr preferRelativeResize="0"/>
          <p:nvPr/>
        </p:nvPicPr>
        <p:blipFill>
          <a:blip r:embed="rId3">
            <a:alphaModFix/>
          </a:blip>
          <a:stretch>
            <a:fillRect/>
          </a:stretch>
        </p:blipFill>
        <p:spPr>
          <a:xfrm>
            <a:off x="152400" y="778325"/>
            <a:ext cx="11887199" cy="5102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3" name="Shape 213"/>
        <p:cNvGrpSpPr/>
        <p:nvPr/>
      </p:nvGrpSpPr>
      <p:grpSpPr>
        <a:xfrm>
          <a:off x="0" y="0"/>
          <a:ext cx="0" cy="0"/>
          <a:chOff x="0" y="0"/>
          <a:chExt cx="0" cy="0"/>
        </a:xfrm>
      </p:grpSpPr>
      <p:sp>
        <p:nvSpPr>
          <p:cNvPr id="214" name="Google Shape;214;p3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5" name="Google Shape;215;p33"/>
          <p:cNvSpPr/>
          <p:nvPr/>
        </p:nvSpPr>
        <p:spPr>
          <a:xfrm>
            <a:off x="-5555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6" name="Google Shape;216;p33"/>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7" name="Google Shape;217;p33"/>
          <p:cNvSpPr/>
          <p:nvPr/>
        </p:nvSpPr>
        <p:spPr>
          <a:xfrm flipH="1" rot="5400000">
            <a:off x="-1410085" y="1420219"/>
            <a:ext cx="6857999" cy="4037839"/>
          </a:xfrm>
          <a:prstGeom prst="rect">
            <a:avLst/>
          </a:prstGeom>
          <a:gradFill>
            <a:gsLst>
              <a:gs pos="0">
                <a:srgbClr val="000000">
                  <a:alpha val="0"/>
                </a:srgbClr>
              </a:gs>
              <a:gs pos="99000">
                <a:srgbClr val="4472C4">
                  <a:alpha val="45490"/>
                </a:srgbClr>
              </a:gs>
              <a:gs pos="100000">
                <a:srgbClr val="4472C4">
                  <a:alpha val="45490"/>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8" name="Google Shape;218;p33"/>
          <p:cNvSpPr/>
          <p:nvPr/>
        </p:nvSpPr>
        <p:spPr>
          <a:xfrm flipH="1" rot="5400000">
            <a:off x="767923" y="3588085"/>
            <a:ext cx="2501979" cy="4037841"/>
          </a:xfrm>
          <a:prstGeom prst="rect">
            <a:avLst/>
          </a:prstGeom>
          <a:gradFill>
            <a:gsLst>
              <a:gs pos="0">
                <a:srgbClr val="4472C4">
                  <a:alpha val="28235"/>
                </a:srgbClr>
              </a:gs>
              <a:gs pos="2000">
                <a:srgbClr val="4472C4">
                  <a:alpha val="28235"/>
                </a:srgbClr>
              </a:gs>
              <a:gs pos="100000">
                <a:srgbClr val="000000">
                  <a:alpha val="29411"/>
                </a:srgbClr>
              </a:gs>
            </a:gsLst>
            <a:lin ang="7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9" name="Google Shape;219;p33"/>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352"/>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0" name="Google Shape;220;p33"/>
          <p:cNvSpPr/>
          <p:nvPr/>
        </p:nvSpPr>
        <p:spPr>
          <a:xfrm flipH="1" rot="5400000">
            <a:off x="-1410093" y="1399943"/>
            <a:ext cx="6858003" cy="4037835"/>
          </a:xfrm>
          <a:prstGeom prst="rect">
            <a:avLst/>
          </a:prstGeom>
          <a:gradFill>
            <a:gsLst>
              <a:gs pos="0">
                <a:srgbClr val="000000">
                  <a:alpha val="0"/>
                </a:srgbClr>
              </a:gs>
              <a:gs pos="99000">
                <a:srgbClr val="8DA9DB">
                  <a:alpha val="10588"/>
                </a:srgbClr>
              </a:gs>
              <a:gs pos="100000">
                <a:srgbClr val="8DA9DB">
                  <a:alpha val="10588"/>
                </a:srgbClr>
              </a:gs>
            </a:gsLst>
            <a:lin ang="7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1" name="Google Shape;221;p33"/>
          <p:cNvSpPr txBox="1"/>
          <p:nvPr>
            <p:ph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3700"/>
              <a:buFont typeface="Times New Roman"/>
              <a:buNone/>
            </a:pPr>
            <a:r>
              <a:rPr lang="en-GB" sz="3700">
                <a:solidFill>
                  <a:srgbClr val="FFFFFF"/>
                </a:solidFill>
                <a:latin typeface="Times New Roman"/>
                <a:ea typeface="Times New Roman"/>
                <a:cs typeface="Times New Roman"/>
                <a:sym typeface="Times New Roman"/>
              </a:rPr>
              <a:t>REFERENCES</a:t>
            </a:r>
            <a:br>
              <a:rPr lang="en-GB" sz="3700">
                <a:solidFill>
                  <a:srgbClr val="FFFFFF"/>
                </a:solidFill>
                <a:latin typeface="Times New Roman"/>
                <a:ea typeface="Times New Roman"/>
                <a:cs typeface="Times New Roman"/>
                <a:sym typeface="Times New Roman"/>
              </a:rPr>
            </a:br>
            <a:endParaRPr sz="3700">
              <a:solidFill>
                <a:srgbClr val="FFFFFF"/>
              </a:solidFill>
              <a:latin typeface="Times New Roman"/>
              <a:ea typeface="Times New Roman"/>
              <a:cs typeface="Times New Roman"/>
              <a:sym typeface="Times New Roman"/>
            </a:endParaRPr>
          </a:p>
        </p:txBody>
      </p:sp>
      <p:sp>
        <p:nvSpPr>
          <p:cNvPr id="222" name="Google Shape;222;p33"/>
          <p:cNvSpPr txBox="1"/>
          <p:nvPr>
            <p:ph idx="1" type="body"/>
          </p:nvPr>
        </p:nvSpPr>
        <p:spPr>
          <a:xfrm>
            <a:off x="4908575" y="1190250"/>
            <a:ext cx="6864000" cy="5546100"/>
          </a:xfrm>
          <a:prstGeom prst="rect">
            <a:avLst/>
          </a:prstGeom>
          <a:noFill/>
          <a:ln>
            <a:noFill/>
          </a:ln>
        </p:spPr>
        <p:txBody>
          <a:bodyPr anchorCtr="0" anchor="ctr" bIns="45700" lIns="91425" spcFirstLastPara="1" rIns="91425" wrap="square" tIns="45700">
            <a:normAutofit fontScale="32500"/>
          </a:bodyPr>
          <a:lstStyle/>
          <a:p>
            <a:pPr indent="-101600" lvl="0" marL="228600" rtl="0" algn="l">
              <a:spcBef>
                <a:spcPts val="1000"/>
              </a:spcBef>
              <a:spcAft>
                <a:spcPts val="0"/>
              </a:spcAft>
              <a:buClr>
                <a:schemeClr val="dk1"/>
              </a:buClr>
              <a:buSzPct val="55000"/>
              <a:buFont typeface="Arial"/>
              <a:buNone/>
            </a:pPr>
            <a:r>
              <a:t/>
            </a:r>
            <a:endParaRPr sz="2000"/>
          </a:p>
          <a:p>
            <a:pPr indent="0" lvl="0" marL="0" rtl="0" algn="l">
              <a:lnSpc>
                <a:spcPct val="115000"/>
              </a:lnSpc>
              <a:spcBef>
                <a:spcPts val="0"/>
              </a:spcBef>
              <a:spcAft>
                <a:spcPts val="0"/>
              </a:spcAft>
              <a:buClr>
                <a:schemeClr val="dk1"/>
              </a:buClr>
              <a:buSzPct val="28947"/>
              <a:buFont typeface="Arial"/>
              <a:buNone/>
            </a:pPr>
            <a:r>
              <a:t/>
            </a:r>
            <a:endParaRPr sz="3800">
              <a:solidFill>
                <a:srgbClr val="ECECEC"/>
              </a:solidFill>
              <a:highlight>
                <a:srgbClr val="212121"/>
              </a:highlight>
              <a:latin typeface="Roboto"/>
              <a:ea typeface="Roboto"/>
              <a:cs typeface="Roboto"/>
              <a:sym typeface="Roboto"/>
            </a:endParaRPr>
          </a:p>
          <a:p>
            <a:pPr indent="-228600" lvl="0" marL="457200" rtl="0" algn="l">
              <a:lnSpc>
                <a:spcPct val="150000"/>
              </a:lnSpc>
              <a:spcBef>
                <a:spcPts val="1500"/>
              </a:spcBef>
              <a:spcAft>
                <a:spcPts val="0"/>
              </a:spcAft>
              <a:buClr>
                <a:schemeClr val="dk1"/>
              </a:buClr>
              <a:buSzPct val="100000"/>
              <a:buFont typeface="Times New Roman"/>
              <a:buNone/>
            </a:pPr>
            <a:r>
              <a:rPr lang="en-GB" sz="3800">
                <a:latin typeface="Times New Roman"/>
                <a:ea typeface="Times New Roman"/>
                <a:cs typeface="Times New Roman"/>
                <a:sym typeface="Times New Roman"/>
              </a:rPr>
              <a:t>[1]. Simran Chaudhari, Hrucha Malusare, Aadil Adheesh, Mokshada Bhadavalkar, Asma Shaikh, "Chatbot with Song Recommendation based on Emotion," </a:t>
            </a:r>
            <a:r>
              <a:rPr i="1" lang="en-GB" sz="3800">
                <a:latin typeface="Times New Roman"/>
                <a:ea typeface="Times New Roman"/>
                <a:cs typeface="Times New Roman"/>
                <a:sym typeface="Times New Roman"/>
              </a:rPr>
              <a:t>International Journal of Recent Technology and Engineering (IJRTE)</a:t>
            </a:r>
            <a:r>
              <a:rPr lang="en-GB" sz="3800">
                <a:latin typeface="Times New Roman"/>
                <a:ea typeface="Times New Roman"/>
                <a:cs typeface="Times New Roman"/>
                <a:sym typeface="Times New Roman"/>
              </a:rPr>
              <a:t>, vol. 3, issue 5, pp. 24-26, [Online]. Available:</a:t>
            </a:r>
            <a:r>
              <a:rPr lang="en-GB" sz="3800">
                <a:uFill>
                  <a:noFill/>
                </a:uFill>
                <a:latin typeface="Times New Roman"/>
                <a:ea typeface="Times New Roman"/>
                <a:cs typeface="Times New Roman"/>
                <a:sym typeface="Times New Roman"/>
                <a:hlinkClick r:id="rId3"/>
              </a:rPr>
              <a:t> https://ijrpr.com/uploads/V3ISSUE5/IJRPR4187.pdf</a:t>
            </a:r>
            <a:endParaRPr sz="3800">
              <a:latin typeface="Times New Roman"/>
              <a:ea typeface="Times New Roman"/>
              <a:cs typeface="Times New Roman"/>
              <a:sym typeface="Times New Roman"/>
            </a:endParaRPr>
          </a:p>
          <a:p>
            <a:pPr indent="-228600" lvl="0" marL="457200" rtl="0" algn="l">
              <a:lnSpc>
                <a:spcPct val="150000"/>
              </a:lnSpc>
              <a:spcBef>
                <a:spcPts val="0"/>
              </a:spcBef>
              <a:spcAft>
                <a:spcPts val="0"/>
              </a:spcAft>
              <a:buClr>
                <a:schemeClr val="dk1"/>
              </a:buClr>
              <a:buSzPct val="100000"/>
              <a:buFont typeface="Times New Roman"/>
              <a:buNone/>
            </a:pPr>
            <a:r>
              <a:rPr lang="en-GB" sz="3800">
                <a:latin typeface="Times New Roman"/>
                <a:ea typeface="Times New Roman"/>
                <a:cs typeface="Times New Roman"/>
                <a:sym typeface="Times New Roman"/>
              </a:rPr>
              <a:t>[2]. Anusha, Dr. Srinivasan V., "Chatbot Song Recommendation System," </a:t>
            </a:r>
            <a:r>
              <a:rPr i="1" lang="en-GB" sz="3800">
                <a:latin typeface="Times New Roman"/>
                <a:ea typeface="Times New Roman"/>
                <a:cs typeface="Times New Roman"/>
                <a:sym typeface="Times New Roman"/>
              </a:rPr>
              <a:t>International Journal of Engineering Research &amp; Technology (IJERT)</a:t>
            </a:r>
            <a:r>
              <a:rPr lang="en-GB" sz="3800">
                <a:latin typeface="Times New Roman"/>
                <a:ea typeface="Times New Roman"/>
                <a:cs typeface="Times New Roman"/>
                <a:sym typeface="Times New Roman"/>
              </a:rPr>
              <a:t>, [Online]. Available:</a:t>
            </a:r>
            <a:r>
              <a:rPr lang="en-GB" sz="3800">
                <a:uFill>
                  <a:noFill/>
                </a:uFill>
                <a:latin typeface="Times New Roman"/>
                <a:ea typeface="Times New Roman"/>
                <a:cs typeface="Times New Roman"/>
                <a:sym typeface="Times New Roman"/>
                <a:hlinkClick r:id="rId4"/>
              </a:rPr>
              <a:t> https://www.ijert.org/chatbot-song-recommendation-system</a:t>
            </a:r>
            <a:endParaRPr sz="3800">
              <a:latin typeface="Times New Roman"/>
              <a:ea typeface="Times New Roman"/>
              <a:cs typeface="Times New Roman"/>
              <a:sym typeface="Times New Roman"/>
            </a:endParaRPr>
          </a:p>
          <a:p>
            <a:pPr indent="-228600" lvl="0" marL="457200" rtl="0" algn="l">
              <a:lnSpc>
                <a:spcPct val="150000"/>
              </a:lnSpc>
              <a:spcBef>
                <a:spcPts val="0"/>
              </a:spcBef>
              <a:spcAft>
                <a:spcPts val="0"/>
              </a:spcAft>
              <a:buClr>
                <a:schemeClr val="dk1"/>
              </a:buClr>
              <a:buSzPct val="100000"/>
              <a:buFont typeface="Times New Roman"/>
              <a:buNone/>
            </a:pPr>
            <a:r>
              <a:rPr lang="en-GB" sz="3800">
                <a:latin typeface="Times New Roman"/>
                <a:ea typeface="Times New Roman"/>
                <a:cs typeface="Times New Roman"/>
                <a:sym typeface="Times New Roman"/>
              </a:rPr>
              <a:t>[3]. Shivam Sakore, Pratik Jagdale, Mansi Borawake, Ankita Khandalkar, "Music Recommender System Using ChatBot," </a:t>
            </a:r>
            <a:r>
              <a:rPr i="1" lang="en-GB" sz="3800">
                <a:latin typeface="Times New Roman"/>
                <a:ea typeface="Times New Roman"/>
                <a:cs typeface="Times New Roman"/>
                <a:sym typeface="Times New Roman"/>
              </a:rPr>
              <a:t>International Journal of Research in Advanced Science, Engineering and Technology (IJRASET)</a:t>
            </a:r>
            <a:r>
              <a:rPr lang="en-GB" sz="3800">
                <a:latin typeface="Times New Roman"/>
                <a:ea typeface="Times New Roman"/>
                <a:cs typeface="Times New Roman"/>
                <a:sym typeface="Times New Roman"/>
              </a:rPr>
              <a:t>, [Online]. Available:</a:t>
            </a:r>
            <a:r>
              <a:rPr lang="en-GB" sz="3800">
                <a:uFill>
                  <a:noFill/>
                </a:uFill>
                <a:latin typeface="Times New Roman"/>
                <a:ea typeface="Times New Roman"/>
                <a:cs typeface="Times New Roman"/>
                <a:sym typeface="Times New Roman"/>
                <a:hlinkClick r:id="rId5"/>
              </a:rPr>
              <a:t> https://www.ijraset.com/research-paper/music-recommender-system-using-chatbot</a:t>
            </a:r>
            <a:endParaRPr sz="3800">
              <a:latin typeface="Times New Roman"/>
              <a:ea typeface="Times New Roman"/>
              <a:cs typeface="Times New Roman"/>
              <a:sym typeface="Times New Roman"/>
            </a:endParaRPr>
          </a:p>
          <a:p>
            <a:pPr indent="-228600" lvl="0" marL="457200" rtl="0" algn="l">
              <a:lnSpc>
                <a:spcPct val="150000"/>
              </a:lnSpc>
              <a:spcBef>
                <a:spcPts val="0"/>
              </a:spcBef>
              <a:spcAft>
                <a:spcPts val="0"/>
              </a:spcAft>
              <a:buClr>
                <a:schemeClr val="dk1"/>
              </a:buClr>
              <a:buSzPct val="100000"/>
              <a:buFont typeface="Times New Roman"/>
              <a:buNone/>
            </a:pPr>
            <a:r>
              <a:rPr lang="en-GB" sz="3800">
                <a:latin typeface="Times New Roman"/>
                <a:ea typeface="Times New Roman"/>
                <a:cs typeface="Times New Roman"/>
                <a:sym typeface="Times New Roman"/>
              </a:rPr>
              <a:t>[4]. Abid Hassan, M. D. Iftekhar Ali, Rifat Ahammed, Sami Bourouis, and Mohammad Monirujjaman Khan, "Development of NLP-Integrated Intelligent Web System for E-Mental Health," </a:t>
            </a:r>
            <a:r>
              <a:rPr i="1" lang="en-GB" sz="3800">
                <a:latin typeface="Times New Roman"/>
                <a:ea typeface="Times New Roman"/>
                <a:cs typeface="Times New Roman"/>
                <a:sym typeface="Times New Roman"/>
              </a:rPr>
              <a:t>Computational and Mathematical Methods in Medicine</a:t>
            </a:r>
            <a:r>
              <a:rPr lang="en-GB" sz="3800">
                <a:latin typeface="Times New Roman"/>
                <a:ea typeface="Times New Roman"/>
                <a:cs typeface="Times New Roman"/>
                <a:sym typeface="Times New Roman"/>
              </a:rPr>
              <a:t>, vol. 2021, article ID 1546343, [Online]. Available:</a:t>
            </a:r>
            <a:r>
              <a:rPr lang="en-GB" sz="3800">
                <a:uFill>
                  <a:noFill/>
                </a:uFill>
                <a:latin typeface="Times New Roman"/>
                <a:ea typeface="Times New Roman"/>
                <a:cs typeface="Times New Roman"/>
                <a:sym typeface="Times New Roman"/>
                <a:hlinkClick r:id="rId6"/>
              </a:rPr>
              <a:t> https://www.hindawi.com/journals/cmmm/2021/1546343/</a:t>
            </a:r>
            <a:endParaRPr sz="3800">
              <a:latin typeface="Times New Roman"/>
              <a:ea typeface="Times New Roman"/>
              <a:cs typeface="Times New Roman"/>
              <a:sym typeface="Times New Roman"/>
            </a:endParaRPr>
          </a:p>
          <a:p>
            <a:pPr indent="-101600" lvl="0" marL="228600" rtl="0" algn="l">
              <a:lnSpc>
                <a:spcPct val="90000"/>
              </a:lnSpc>
              <a:spcBef>
                <a:spcPts val="1500"/>
              </a:spcBef>
              <a:spcAft>
                <a:spcPts val="0"/>
              </a:spcAft>
              <a:buClr>
                <a:schemeClr val="dk1"/>
              </a:buClr>
              <a:buSzPct val="100000"/>
              <a:buFont typeface="Arial"/>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ct val="100000"/>
              <a:buNone/>
            </a:pPr>
            <a:r>
              <a:t/>
            </a:r>
            <a:endParaRPr sz="2000"/>
          </a:p>
          <a:p>
            <a:pPr indent="-101600" lvl="0" marL="228600" rtl="0" algn="l">
              <a:lnSpc>
                <a:spcPct val="90000"/>
              </a:lnSpc>
              <a:spcBef>
                <a:spcPts val="1000"/>
              </a:spcBef>
              <a:spcAft>
                <a:spcPts val="0"/>
              </a:spcAft>
              <a:buClr>
                <a:schemeClr val="dk1"/>
              </a:buClr>
              <a:buSzPct val="100000"/>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imes New Roman"/>
              <a:buNone/>
            </a:pPr>
            <a:r>
              <a:rPr lang="en-GB" sz="3600">
                <a:latin typeface="Times New Roman"/>
                <a:ea typeface="Times New Roman"/>
                <a:cs typeface="Times New Roman"/>
                <a:sym typeface="Times New Roman"/>
              </a:rPr>
              <a:t>OBJECTIVES</a:t>
            </a:r>
            <a:endParaRPr/>
          </a:p>
        </p:txBody>
      </p:sp>
      <p:sp>
        <p:nvSpPr>
          <p:cNvPr id="100" name="Google Shape;100;p15"/>
          <p:cNvSpPr txBox="1"/>
          <p:nvPr>
            <p:ph idx="1" type="body"/>
          </p:nvPr>
        </p:nvSpPr>
        <p:spPr>
          <a:xfrm>
            <a:off x="771325" y="1789975"/>
            <a:ext cx="10440000" cy="42186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en-GB" sz="2200">
                <a:latin typeface="Times New Roman"/>
                <a:ea typeface="Times New Roman"/>
                <a:cs typeface="Times New Roman"/>
                <a:sym typeface="Times New Roman"/>
              </a:rPr>
              <a:t>1. Develop an application leveraging the power of natural language processing to </a:t>
            </a:r>
            <a:r>
              <a:rPr lang="en-GB" sz="2200">
                <a:highlight>
                  <a:srgbClr val="FFFFFF"/>
                </a:highlight>
                <a:latin typeface="Times New Roman"/>
                <a:ea typeface="Times New Roman"/>
                <a:cs typeface="Times New Roman"/>
                <a:sym typeface="Times New Roman"/>
              </a:rPr>
              <a:t>predict and </a:t>
            </a:r>
            <a:r>
              <a:rPr lang="en-GB" sz="2200">
                <a:latin typeface="Times New Roman"/>
                <a:ea typeface="Times New Roman"/>
                <a:cs typeface="Times New Roman"/>
                <a:sym typeface="Times New Roman"/>
              </a:rPr>
              <a:t>scale </a:t>
            </a:r>
            <a:r>
              <a:rPr lang="en-GB" sz="2200">
                <a:highlight>
                  <a:srgbClr val="FFFFFF"/>
                </a:highlight>
                <a:latin typeface="Times New Roman"/>
                <a:ea typeface="Times New Roman"/>
                <a:cs typeface="Times New Roman"/>
                <a:sym typeface="Times New Roman"/>
              </a:rPr>
              <a:t>mental health states based on user responses.</a:t>
            </a:r>
            <a:endParaRPr sz="2200">
              <a:highlight>
                <a:srgbClr val="FFFFFF"/>
              </a:highlight>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800"/>
              <a:buNone/>
            </a:pPr>
            <a:r>
              <a:t/>
            </a:r>
            <a:endParaRPr sz="22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800"/>
              <a:buNone/>
            </a:pPr>
            <a:r>
              <a:rPr lang="en-GB" sz="2200">
                <a:latin typeface="Times New Roman"/>
                <a:ea typeface="Times New Roman"/>
                <a:cs typeface="Times New Roman"/>
                <a:sym typeface="Times New Roman"/>
              </a:rPr>
              <a:t>2. Incorporating a </a:t>
            </a:r>
            <a:r>
              <a:rPr lang="en-GB" sz="2200">
                <a:latin typeface="Times New Roman"/>
                <a:ea typeface="Times New Roman"/>
                <a:cs typeface="Times New Roman"/>
                <a:sym typeface="Times New Roman"/>
              </a:rPr>
              <a:t>simple conversational agent using natural language processing techniques.</a:t>
            </a:r>
            <a:endParaRPr sz="22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800"/>
              <a:buNone/>
            </a:pPr>
            <a:r>
              <a:t/>
            </a:r>
            <a:endParaRPr sz="22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800"/>
              <a:buNone/>
            </a:pPr>
            <a:r>
              <a:rPr lang="en-GB" sz="2200">
                <a:latin typeface="Times New Roman"/>
                <a:ea typeface="Times New Roman"/>
                <a:cs typeface="Times New Roman"/>
                <a:sym typeface="Times New Roman"/>
              </a:rPr>
              <a:t>3.Song Recommendation based on user’s mood.</a:t>
            </a:r>
            <a:endParaRPr sz="2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1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6" name="Google Shape;106;p16"/>
          <p:cNvSpPr/>
          <p:nvPr/>
        </p:nvSpPr>
        <p:spPr>
          <a:xfrm>
            <a:off x="0" y="0"/>
            <a:ext cx="5779911" cy="6858000"/>
          </a:xfrm>
          <a:prstGeom prst="rect">
            <a:avLst/>
          </a:prstGeom>
          <a:gradFill>
            <a:gsLst>
              <a:gs pos="0">
                <a:schemeClr val="accent1"/>
              </a:gs>
              <a:gs pos="100000">
                <a:schemeClr val="accent2"/>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 name="Google Shape;107;p16"/>
          <p:cNvSpPr txBox="1"/>
          <p:nvPr>
            <p:ph type="title"/>
          </p:nvPr>
        </p:nvSpPr>
        <p:spPr>
          <a:xfrm>
            <a:off x="1188069" y="381935"/>
            <a:ext cx="4008583" cy="597441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7400"/>
              <a:buFont typeface="Times New Roman"/>
              <a:buNone/>
            </a:pPr>
            <a:r>
              <a:rPr b="1" lang="en-GB" sz="7400">
                <a:solidFill>
                  <a:srgbClr val="FFFFFF"/>
                </a:solidFill>
                <a:latin typeface="Times New Roman"/>
                <a:ea typeface="Times New Roman"/>
                <a:cs typeface="Times New Roman"/>
                <a:sym typeface="Times New Roman"/>
              </a:rPr>
              <a:t>Mental Health</a:t>
            </a:r>
            <a:endParaRPr b="1" sz="7400">
              <a:solidFill>
                <a:srgbClr val="FFFFFF"/>
              </a:solidFill>
              <a:latin typeface="Times New Roman"/>
              <a:ea typeface="Times New Roman"/>
              <a:cs typeface="Times New Roman"/>
              <a:sym typeface="Times New Roman"/>
            </a:endParaRPr>
          </a:p>
        </p:txBody>
      </p:sp>
      <p:grpSp>
        <p:nvGrpSpPr>
          <p:cNvPr id="108" name="Google Shape;108;p16"/>
          <p:cNvGrpSpPr/>
          <p:nvPr/>
        </p:nvGrpSpPr>
        <p:grpSpPr>
          <a:xfrm>
            <a:off x="613892" y="554152"/>
            <a:ext cx="574177" cy="1075866"/>
            <a:chOff x="613892" y="554152"/>
            <a:chExt cx="574177" cy="1075866"/>
          </a:xfrm>
        </p:grpSpPr>
        <p:sp>
          <p:nvSpPr>
            <p:cNvPr id="109" name="Google Shape;109;p16"/>
            <p:cNvSpPr/>
            <p:nvPr/>
          </p:nvSpPr>
          <p:spPr>
            <a:xfrm>
              <a:off x="633061" y="554152"/>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0" name="Google Shape;110;p16"/>
            <p:cNvSpPr/>
            <p:nvPr/>
          </p:nvSpPr>
          <p:spPr>
            <a:xfrm>
              <a:off x="1075643" y="837005"/>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1" name="Google Shape;111;p16"/>
            <p:cNvSpPr/>
            <p:nvPr/>
          </p:nvSpPr>
          <p:spPr>
            <a:xfrm>
              <a:off x="613892" y="1472473"/>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12" name="Google Shape;112;p16"/>
          <p:cNvSpPr txBox="1"/>
          <p:nvPr>
            <p:ph idx="1" type="body"/>
          </p:nvPr>
        </p:nvSpPr>
        <p:spPr>
          <a:xfrm>
            <a:off x="6297233" y="518400"/>
            <a:ext cx="4771607" cy="5837949"/>
          </a:xfrm>
          <a:prstGeom prst="rect">
            <a:avLst/>
          </a:prstGeom>
          <a:noFill/>
          <a:ln>
            <a:noFill/>
          </a:ln>
        </p:spPr>
        <p:txBody>
          <a:bodyPr anchorCtr="0" anchor="ctr" bIns="45700" lIns="91425" spcFirstLastPara="1" rIns="91425" wrap="square" tIns="45700">
            <a:normAutofit/>
          </a:bodyPr>
          <a:lstStyle/>
          <a:p>
            <a:pPr indent="0" lvl="0" marL="457200" rtl="0" algn="l">
              <a:lnSpc>
                <a:spcPct val="90000"/>
              </a:lnSpc>
              <a:spcBef>
                <a:spcPts val="0"/>
              </a:spcBef>
              <a:spcAft>
                <a:spcPts val="0"/>
              </a:spcAft>
              <a:buNone/>
            </a:pPr>
            <a:r>
              <a:rPr lang="en-GB" sz="2000">
                <a:latin typeface="Times New Roman"/>
                <a:ea typeface="Times New Roman"/>
                <a:cs typeface="Times New Roman"/>
                <a:sym typeface="Times New Roman"/>
              </a:rPr>
              <a:t>Mental health refers to a person's emotional, psychological, and social well-being. It encompasses one's thoughts, feelings, and behaviors and plays a crucial role in how individuals handle stress, relate to others, and make choices. Good mental health is characterized by a state of balance and resilience, allowing individuals to cope with life's challenges, maintain positive relationships, and achieve a sense of overall well-being. Mental health issues can range from common conditions like anxiety and depression to more severe disorders, requiring professional intervention and support. Promoting and maintaining good mental health is essential for a fulfilling and productive life.</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a:t>Why Mental Health Chatbot?</a:t>
            </a:r>
            <a:endParaRPr/>
          </a:p>
        </p:txBody>
      </p:sp>
      <p:sp>
        <p:nvSpPr>
          <p:cNvPr id="118" name="Google Shape;118;p17"/>
          <p:cNvSpPr txBox="1"/>
          <p:nvPr>
            <p:ph idx="1" type="body"/>
          </p:nvPr>
        </p:nvSpPr>
        <p:spPr>
          <a:xfrm>
            <a:off x="838200" y="1567375"/>
            <a:ext cx="10515600" cy="4351200"/>
          </a:xfrm>
          <a:prstGeom prst="rect">
            <a:avLst/>
          </a:prstGeom>
        </p:spPr>
        <p:txBody>
          <a:bodyPr anchorCtr="0" anchor="t" bIns="45700" lIns="91425" spcFirstLastPara="1" rIns="91425" wrap="square" tIns="45700">
            <a:noAutofit/>
          </a:bodyPr>
          <a:lstStyle/>
          <a:p>
            <a:pPr indent="0" lvl="0" marL="0" rtl="0" algn="l">
              <a:lnSpc>
                <a:spcPct val="100000"/>
              </a:lnSpc>
              <a:spcBef>
                <a:spcPts val="1000"/>
              </a:spcBef>
              <a:spcAft>
                <a:spcPts val="0"/>
              </a:spcAft>
              <a:buNone/>
            </a:pPr>
            <a:r>
              <a:rPr lang="en-GB" sz="2200">
                <a:latin typeface="Times New Roman"/>
                <a:ea typeface="Times New Roman"/>
                <a:cs typeface="Times New Roman"/>
                <a:sym typeface="Times New Roman"/>
              </a:rPr>
              <a:t>A mental health chatbot serves a critical purpose by addressing several key challenges in the mental health landscape. Its importance lies in providing accessible, immediate, and confidential support to individuals navigating various mental health concerns. By breaking down barriers to entry, such as stigma or limited availability of traditional services, mental health chatbots empower users to seek help when needed. The anonymity they offer fosters a safe space for users to express their thoughts and emotions openly. These chatbots contribute to early intervention and prevention efforts by offering timely assistance, educational resources, and routine check-ins. Their 24/7 availability ensures continuous support, making them an invaluable tool for individuals who may be in crisis or simply seeking information. Ultimately, mental health chatbots play a crucial role in supplementing traditional mental health services, enhancing overall accessibility, and promoting positive mental well-being on a global scale.</a:t>
            </a:r>
            <a:endParaRPr sz="22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descr="mbg.jpg" id="124" name="Google Shape;124;p18"/>
          <p:cNvPicPr preferRelativeResize="0"/>
          <p:nvPr>
            <p:ph idx="1" type="body"/>
          </p:nvPr>
        </p:nvPicPr>
        <p:blipFill rotWithShape="1">
          <a:blip r:embed="rId3">
            <a:alphaModFix/>
          </a:blip>
          <a:srcRect b="0" l="0" r="0" t="0"/>
          <a:stretch/>
        </p:blipFill>
        <p:spPr>
          <a:xfrm>
            <a:off x="0" y="0"/>
            <a:ext cx="12192000" cy="6858000"/>
          </a:xfrm>
          <a:prstGeom prst="rect">
            <a:avLst/>
          </a:prstGeom>
          <a:noFill/>
          <a:ln>
            <a:noFill/>
          </a:ln>
        </p:spPr>
      </p:pic>
      <p:sp>
        <p:nvSpPr>
          <p:cNvPr id="125" name="Google Shape;125;p18"/>
          <p:cNvSpPr txBox="1"/>
          <p:nvPr/>
        </p:nvSpPr>
        <p:spPr>
          <a:xfrm>
            <a:off x="335902" y="186610"/>
            <a:ext cx="8649478" cy="144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n-GB" sz="4400" u="none" cap="none" strike="noStrike">
                <a:solidFill>
                  <a:schemeClr val="dk1"/>
                </a:solidFill>
                <a:latin typeface="Times New Roman"/>
                <a:ea typeface="Times New Roman"/>
                <a:cs typeface="Times New Roman"/>
                <a:sym typeface="Times New Roman"/>
              </a:rPr>
              <a:t>IMPORTANCE OF MENTAL HEALTH FOR EMPLOYEES</a:t>
            </a:r>
            <a:r>
              <a:rPr b="1" i="0" lang="en-GB" sz="1800" u="none" cap="none" strike="noStrike">
                <a:solidFill>
                  <a:schemeClr val="dk1"/>
                </a:solidFill>
                <a:latin typeface="Times New Roman"/>
                <a:ea typeface="Times New Roman"/>
                <a:cs typeface="Times New Roman"/>
                <a:sym typeface="Times New Roman"/>
              </a:rPr>
              <a:t> </a:t>
            </a:r>
            <a:endParaRPr b="1" i="0" sz="1800" u="none" cap="none" strike="noStrike">
              <a:solidFill>
                <a:schemeClr val="dk1"/>
              </a:solidFill>
              <a:latin typeface="Times New Roman"/>
              <a:ea typeface="Times New Roman"/>
              <a:cs typeface="Times New Roman"/>
              <a:sym typeface="Times New Roman"/>
            </a:endParaRPr>
          </a:p>
        </p:txBody>
      </p:sp>
      <p:sp>
        <p:nvSpPr>
          <p:cNvPr id="126" name="Google Shape;126;p18"/>
          <p:cNvSpPr txBox="1"/>
          <p:nvPr/>
        </p:nvSpPr>
        <p:spPr>
          <a:xfrm>
            <a:off x="466531" y="1623527"/>
            <a:ext cx="6400800" cy="36933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Char char="•"/>
            </a:pPr>
            <a:r>
              <a:rPr b="0" i="0" lang="en-GB" sz="1800" u="none" cap="none" strike="noStrike">
                <a:solidFill>
                  <a:schemeClr val="dk1"/>
                </a:solidFill>
                <a:latin typeface="Times New Roman"/>
                <a:ea typeface="Times New Roman"/>
                <a:cs typeface="Times New Roman"/>
                <a:sym typeface="Times New Roman"/>
              </a:rPr>
              <a:t>Good mental health is crucial for employees because it enhances productivity, job satisfaction, stress management, interpersonal relationships, creativity, and innovation. It also reduces absenteeism and presenteeism, supports employee retention, contributes to a positive company culture, and ensures legal and ethical compliance.</a:t>
            </a:r>
            <a:endParaRPr/>
          </a:p>
          <a:p>
            <a:pPr indent="0" lvl="0" marL="0" marR="0" rtl="0" algn="l">
              <a:lnSpc>
                <a:spcPct val="100000"/>
              </a:lnSpc>
              <a:spcBef>
                <a:spcPts val="0"/>
              </a:spcBef>
              <a:spcAft>
                <a:spcPts val="0"/>
              </a:spcAft>
              <a:buClr>
                <a:schemeClr val="dk1"/>
              </a:buClr>
              <a:buSzPts val="1800"/>
              <a:buFont typeface="Arial"/>
              <a:buChar char="•"/>
            </a:pPr>
            <a:r>
              <a:rPr b="0" i="0" lang="en-GB" sz="1800" u="none" cap="none" strike="noStrike">
                <a:solidFill>
                  <a:schemeClr val="dk1"/>
                </a:solidFill>
                <a:latin typeface="Times New Roman"/>
                <a:ea typeface="Times New Roman"/>
                <a:cs typeface="Times New Roman"/>
                <a:sym typeface="Times New Roman"/>
              </a:rPr>
              <a:t>Mental health is not only vital for the well-being of individual employees but also has a substantial impact on the overall success and health of an organization. Employers who invest in promoting and supporting their employees' mental health can experience numerous benefits, including increased productivity, job satisfaction, and retention, while also fulfilling their ethical and legal responsibilities.</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838200" y="60325"/>
            <a:ext cx="10515600" cy="12350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imes New Roman"/>
              <a:buNone/>
            </a:pPr>
            <a:r>
              <a:rPr b="1" lang="en-GB" sz="3600">
                <a:latin typeface="Times New Roman"/>
                <a:ea typeface="Times New Roman"/>
                <a:cs typeface="Times New Roman"/>
                <a:sym typeface="Times New Roman"/>
              </a:rPr>
              <a:t>MOTIVATION BEHIND THE PROJECT</a:t>
            </a:r>
            <a:endParaRPr/>
          </a:p>
        </p:txBody>
      </p:sp>
      <p:sp>
        <p:nvSpPr>
          <p:cNvPr id="132" name="Google Shape;132;p19"/>
          <p:cNvSpPr txBox="1"/>
          <p:nvPr>
            <p:ph idx="1" type="body"/>
          </p:nvPr>
        </p:nvSpPr>
        <p:spPr>
          <a:xfrm>
            <a:off x="546100" y="1132100"/>
            <a:ext cx="11099700" cy="52323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2800"/>
              <a:buNone/>
            </a:pPr>
            <a:r>
              <a:rPr lang="en-GB" sz="2000">
                <a:latin typeface="Times New Roman"/>
                <a:ea typeface="Times New Roman"/>
                <a:cs typeface="Times New Roman"/>
                <a:sym typeface="Times New Roman"/>
              </a:rPr>
              <a:t>Employees are the most important asset of any organization and so to take care of their mental health is important. Motivation for creating a project targeting the mental health of employees stem from genuine concern for employee well-being, the desire to improve productivity and the recognition of the positive impact on company culture. Creating a supportive mental health environment can help retain valuable employees. Many organizations recognize the importance of mental health and contribute positively to society by prioritizing these requirements . </a:t>
            </a:r>
            <a:endParaRPr sz="20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GB" sz="2000">
                <a:latin typeface="Times New Roman"/>
                <a:ea typeface="Times New Roman"/>
                <a:cs typeface="Times New Roman"/>
                <a:sym typeface="Times New Roman"/>
              </a:rPr>
              <a:t>Mental health chatbots provide immediate and accessible support, breaking down barriers to seeking help. Users can access support at any time, overcoming limitations associated with traditional healthcare services' availability.</a:t>
            </a:r>
            <a:endParaRPr sz="20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GB" sz="2000">
                <a:latin typeface="Times New Roman"/>
                <a:ea typeface="Times New Roman"/>
                <a:cs typeface="Times New Roman"/>
                <a:sym typeface="Times New Roman"/>
              </a:rPr>
              <a:t>Chatbots offer a level of anonymity that can encourage individuals to express their thoughts and feelings openly. This sense of privacy can be crucial for those who may feel stigmatized or hesitant to discuss their mental health concerns with others.</a:t>
            </a:r>
            <a:endParaRPr sz="20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GB" sz="2000">
                <a:latin typeface="Times New Roman"/>
                <a:ea typeface="Times New Roman"/>
                <a:cs typeface="Times New Roman"/>
                <a:sym typeface="Times New Roman"/>
              </a:rPr>
              <a:t>By providing support and information in real-time, mental health chatbots can contribute to early intervention and prevention efforts. Timely assistance can help address issues before they escalate into more significant mental health challenges.</a:t>
            </a:r>
            <a:endParaRPr sz="2000">
              <a:solidFill>
                <a:srgbClr val="ECECEC"/>
              </a:solidFill>
              <a:highlight>
                <a:srgbClr val="21212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2800"/>
              <a:buNone/>
            </a:pPr>
            <a:r>
              <a:t/>
            </a:r>
            <a:endParaRPr sz="20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imes New Roman"/>
              <a:buNone/>
            </a:pPr>
            <a:r>
              <a:rPr b="1" lang="en-GB" sz="3600">
                <a:latin typeface="Times New Roman"/>
                <a:ea typeface="Times New Roman"/>
                <a:cs typeface="Times New Roman"/>
                <a:sym typeface="Times New Roman"/>
              </a:rPr>
              <a:t>IMPLEMENTATION TOOLS AND LANGUAGE</a:t>
            </a:r>
            <a:endParaRPr/>
          </a:p>
        </p:txBody>
      </p:sp>
      <p:sp>
        <p:nvSpPr>
          <p:cNvPr id="138" name="Google Shape;138;p20"/>
          <p:cNvSpPr txBox="1"/>
          <p:nvPr>
            <p:ph idx="1" type="body"/>
          </p:nvPr>
        </p:nvSpPr>
        <p:spPr>
          <a:xfrm>
            <a:off x="685800" y="1749425"/>
            <a:ext cx="10515600" cy="4351200"/>
          </a:xfrm>
          <a:prstGeom prst="rect">
            <a:avLst/>
          </a:prstGeom>
          <a:noFill/>
          <a:ln>
            <a:noFill/>
          </a:ln>
        </p:spPr>
        <p:txBody>
          <a:bodyPr anchorCtr="0" anchor="t" bIns="45700" lIns="91425" spcFirstLastPara="1" rIns="91425" wrap="square" tIns="45700">
            <a:normAutofit fontScale="85000" lnSpcReduction="20000"/>
          </a:bodyPr>
          <a:lstStyle/>
          <a:p>
            <a:pPr indent="-215265" lvl="0" marL="228600" rtl="0" algn="l">
              <a:lnSpc>
                <a:spcPct val="90000"/>
              </a:lnSpc>
              <a:spcBef>
                <a:spcPts val="0"/>
              </a:spcBef>
              <a:spcAft>
                <a:spcPts val="0"/>
              </a:spcAft>
              <a:buClr>
                <a:schemeClr val="dk1"/>
              </a:buClr>
              <a:buSzPct val="100000"/>
              <a:buChar char="•"/>
            </a:pPr>
            <a:r>
              <a:rPr b="1" lang="en-GB"/>
              <a:t>LANGUAGE USED</a:t>
            </a:r>
            <a:endParaRPr b="1"/>
          </a:p>
          <a:p>
            <a:pPr indent="-228600" lvl="0" marL="228600" rtl="0" algn="l">
              <a:lnSpc>
                <a:spcPct val="90000"/>
              </a:lnSpc>
              <a:spcBef>
                <a:spcPts val="1000"/>
              </a:spcBef>
              <a:spcAft>
                <a:spcPts val="0"/>
              </a:spcAft>
              <a:buClr>
                <a:schemeClr val="dk1"/>
              </a:buClr>
              <a:buSzPct val="100000"/>
              <a:buNone/>
            </a:pPr>
            <a:r>
              <a:rPr b="1" lang="en-GB"/>
              <a:t>   </a:t>
            </a:r>
            <a:r>
              <a:rPr lang="en-GB"/>
              <a:t>Python 3.11.4</a:t>
            </a:r>
            <a:endParaRPr b="1"/>
          </a:p>
          <a:p>
            <a:pPr indent="-228600" lvl="0" marL="228600" rtl="0" algn="l">
              <a:lnSpc>
                <a:spcPct val="90000"/>
              </a:lnSpc>
              <a:spcBef>
                <a:spcPts val="1000"/>
              </a:spcBef>
              <a:spcAft>
                <a:spcPts val="0"/>
              </a:spcAft>
              <a:buClr>
                <a:schemeClr val="dk1"/>
              </a:buClr>
              <a:buSzPct val="100000"/>
              <a:buNone/>
            </a:pPr>
            <a:r>
              <a:t/>
            </a:r>
            <a:endParaRPr b="1"/>
          </a:p>
          <a:p>
            <a:pPr indent="-215265" lvl="0" marL="228600" rtl="0" algn="l">
              <a:lnSpc>
                <a:spcPct val="90000"/>
              </a:lnSpc>
              <a:spcBef>
                <a:spcPts val="1000"/>
              </a:spcBef>
              <a:spcAft>
                <a:spcPts val="0"/>
              </a:spcAft>
              <a:buClr>
                <a:schemeClr val="dk1"/>
              </a:buClr>
              <a:buSzPct val="100000"/>
              <a:buChar char="•"/>
            </a:pPr>
            <a:r>
              <a:rPr b="1" lang="en-GB"/>
              <a:t>IMPLEMENTATION TOOLS </a:t>
            </a:r>
            <a:endParaRPr b="1"/>
          </a:p>
          <a:p>
            <a:pPr indent="-228600" lvl="0" marL="228600" rtl="0" algn="l">
              <a:lnSpc>
                <a:spcPct val="90000"/>
              </a:lnSpc>
              <a:spcBef>
                <a:spcPts val="1000"/>
              </a:spcBef>
              <a:spcAft>
                <a:spcPts val="0"/>
              </a:spcAft>
              <a:buClr>
                <a:schemeClr val="dk1"/>
              </a:buClr>
              <a:buSzPct val="100000"/>
              <a:buNone/>
            </a:pPr>
            <a:r>
              <a:rPr b="1" lang="en-GB"/>
              <a:t>  </a:t>
            </a:r>
            <a:r>
              <a:rPr lang="en-GB"/>
              <a:t> NLTK 3.8.1</a:t>
            </a:r>
            <a:endParaRPr/>
          </a:p>
          <a:p>
            <a:pPr indent="-228600" lvl="0" marL="228600" rtl="0" algn="l">
              <a:lnSpc>
                <a:spcPct val="90000"/>
              </a:lnSpc>
              <a:spcBef>
                <a:spcPts val="1000"/>
              </a:spcBef>
              <a:spcAft>
                <a:spcPts val="0"/>
              </a:spcAft>
              <a:buClr>
                <a:schemeClr val="dk1"/>
              </a:buClr>
              <a:buSzPct val="100000"/>
              <a:buNone/>
            </a:pPr>
            <a:r>
              <a:rPr lang="en-GB"/>
              <a:t>   Scikit-learn 1.2.2</a:t>
            </a:r>
            <a:endParaRPr/>
          </a:p>
          <a:p>
            <a:pPr indent="-228600" lvl="0" marL="228600" rtl="0" algn="l">
              <a:lnSpc>
                <a:spcPct val="90000"/>
              </a:lnSpc>
              <a:spcBef>
                <a:spcPts val="1000"/>
              </a:spcBef>
              <a:spcAft>
                <a:spcPts val="0"/>
              </a:spcAft>
              <a:buClr>
                <a:schemeClr val="dk1"/>
              </a:buClr>
              <a:buSzPct val="100000"/>
              <a:buNone/>
            </a:pPr>
            <a:r>
              <a:rPr lang="en-GB"/>
              <a:t>   Keras </a:t>
            </a:r>
            <a:r>
              <a:rPr lang="en-GB"/>
              <a:t>2.15.0</a:t>
            </a:r>
            <a:endParaRPr/>
          </a:p>
          <a:p>
            <a:pPr indent="-228600" lvl="0" marL="228600" rtl="0" algn="l">
              <a:lnSpc>
                <a:spcPct val="90000"/>
              </a:lnSpc>
              <a:spcBef>
                <a:spcPts val="1000"/>
              </a:spcBef>
              <a:spcAft>
                <a:spcPts val="0"/>
              </a:spcAft>
              <a:buClr>
                <a:schemeClr val="dk1"/>
              </a:buClr>
              <a:buSzPct val="100000"/>
              <a:buNone/>
            </a:pPr>
            <a:r>
              <a:rPr lang="en-GB"/>
              <a:t>  </a:t>
            </a:r>
            <a:endParaRPr/>
          </a:p>
          <a:p>
            <a:pPr indent="-22860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None/>
            </a:pPr>
            <a:r>
              <a:rPr lang="en-GB"/>
              <a:t>    </a:t>
            </a:r>
            <a:endParaRPr/>
          </a:p>
          <a:p>
            <a:pPr indent="-228600" lvl="0" marL="228600" rtl="0" algn="l">
              <a:lnSpc>
                <a:spcPct val="90000"/>
              </a:lnSpc>
              <a:spcBef>
                <a:spcPts val="1000"/>
              </a:spcBef>
              <a:spcAft>
                <a:spcPts val="0"/>
              </a:spcAft>
              <a:buClr>
                <a:schemeClr val="dk1"/>
              </a:buClr>
              <a:buSzPct val="100000"/>
              <a:buNone/>
            </a:pPr>
            <a:r>
              <a:rPr b="1" lang="en-GB"/>
              <a:t>   </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838200" y="365125"/>
            <a:ext cx="10515600" cy="81053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GB">
                <a:latin typeface="Times New Roman"/>
                <a:ea typeface="Times New Roman"/>
                <a:cs typeface="Times New Roman"/>
                <a:sym typeface="Times New Roman"/>
              </a:rPr>
              <a:t>PROJECT METHODOLOGY</a:t>
            </a:r>
            <a:endParaRPr/>
          </a:p>
        </p:txBody>
      </p:sp>
      <p:sp>
        <p:nvSpPr>
          <p:cNvPr id="144" name="Google Shape;144;p21"/>
          <p:cNvSpPr txBox="1"/>
          <p:nvPr>
            <p:ph idx="1" type="body"/>
          </p:nvPr>
        </p:nvSpPr>
        <p:spPr>
          <a:xfrm>
            <a:off x="838200" y="1474238"/>
            <a:ext cx="10515600" cy="4702726"/>
          </a:xfrm>
          <a:prstGeom prst="rect">
            <a:avLst/>
          </a:prstGeom>
          <a:noFill/>
          <a:ln>
            <a:noFill/>
          </a:ln>
        </p:spPr>
        <p:txBody>
          <a:bodyPr anchorCtr="0" anchor="t" bIns="45700" lIns="91425" spcFirstLastPara="1" rIns="91425" wrap="square" tIns="45700">
            <a:noAutofit/>
          </a:bodyPr>
          <a:lstStyle/>
          <a:p>
            <a:pPr indent="-228600" lvl="0" marL="228600" rtl="0" algn="l">
              <a:lnSpc>
                <a:spcPct val="115000"/>
              </a:lnSpc>
              <a:spcBef>
                <a:spcPts val="1000"/>
              </a:spcBef>
              <a:spcAft>
                <a:spcPts val="0"/>
              </a:spcAft>
              <a:buClr>
                <a:schemeClr val="dk1"/>
              </a:buClr>
              <a:buSzPts val="2000"/>
              <a:buFont typeface="Times New Roman"/>
              <a:buChar char="•"/>
            </a:pPr>
            <a:r>
              <a:rPr b="1" lang="en-GB" sz="2000">
                <a:latin typeface="Times New Roman"/>
                <a:ea typeface="Times New Roman"/>
                <a:cs typeface="Times New Roman"/>
                <a:sym typeface="Times New Roman"/>
              </a:rPr>
              <a:t>Part 1: Prediction of mental health states and assessment of their severity by answering questions.</a:t>
            </a:r>
            <a:endParaRPr b="1" sz="2000">
              <a:latin typeface="Times New Roman"/>
              <a:ea typeface="Times New Roman"/>
              <a:cs typeface="Times New Roman"/>
              <a:sym typeface="Times New Roman"/>
            </a:endParaRPr>
          </a:p>
          <a:p>
            <a:pPr indent="-228600" lvl="0" marL="228600" rtl="0" algn="l">
              <a:lnSpc>
                <a:spcPct val="115000"/>
              </a:lnSpc>
              <a:spcBef>
                <a:spcPts val="1000"/>
              </a:spcBef>
              <a:spcAft>
                <a:spcPts val="0"/>
              </a:spcAft>
              <a:buSzPts val="2000"/>
              <a:buFont typeface="Times New Roman"/>
              <a:buChar char="•"/>
            </a:pPr>
            <a:r>
              <a:rPr b="1" lang="en-GB" sz="2000">
                <a:latin typeface="Times New Roman"/>
                <a:ea typeface="Times New Roman"/>
                <a:cs typeface="Times New Roman"/>
                <a:sym typeface="Times New Roman"/>
              </a:rPr>
              <a:t>Part 2:Mental Health Chatbot</a:t>
            </a:r>
            <a:endParaRPr b="1" sz="2000">
              <a:latin typeface="Times New Roman"/>
              <a:ea typeface="Times New Roman"/>
              <a:cs typeface="Times New Roman"/>
              <a:sym typeface="Times New Roman"/>
            </a:endParaRPr>
          </a:p>
          <a:p>
            <a:pPr indent="-228600" lvl="0" marL="457200" rtl="0" algn="l">
              <a:lnSpc>
                <a:spcPct val="115000"/>
              </a:lnSpc>
              <a:spcBef>
                <a:spcPts val="1000"/>
              </a:spcBef>
              <a:spcAft>
                <a:spcPts val="0"/>
              </a:spcAft>
              <a:buSzPts val="2000"/>
              <a:buFont typeface="Times New Roman"/>
              <a:buNone/>
            </a:pPr>
            <a:r>
              <a:rPr lang="en-GB" sz="2000">
                <a:latin typeface="Times New Roman"/>
                <a:ea typeface="Times New Roman"/>
                <a:cs typeface="Times New Roman"/>
                <a:sym typeface="Times New Roman"/>
              </a:rPr>
              <a:t>Intent Recognition and </a:t>
            </a:r>
            <a:r>
              <a:rPr lang="en-GB" sz="2000">
                <a:latin typeface="Times New Roman"/>
                <a:ea typeface="Times New Roman"/>
                <a:cs typeface="Times New Roman"/>
                <a:sym typeface="Times New Roman"/>
              </a:rPr>
              <a:t>Text Processing:</a:t>
            </a:r>
            <a:endParaRPr sz="2000">
              <a:latin typeface="Times New Roman"/>
              <a:ea typeface="Times New Roman"/>
              <a:cs typeface="Times New Roman"/>
              <a:sym typeface="Times New Roman"/>
            </a:endParaRPr>
          </a:p>
          <a:p>
            <a:pPr indent="-355600" lvl="1" marL="914400" rtl="0" algn="l">
              <a:lnSpc>
                <a:spcPct val="115000"/>
              </a:lnSpc>
              <a:spcBef>
                <a:spcPts val="500"/>
              </a:spcBef>
              <a:spcAft>
                <a:spcPts val="0"/>
              </a:spcAft>
              <a:buSzPts val="2000"/>
              <a:buFont typeface="Times New Roman"/>
              <a:buChar char="●"/>
            </a:pPr>
            <a:r>
              <a:rPr lang="en-GB" sz="2000">
                <a:latin typeface="Times New Roman"/>
                <a:ea typeface="Times New Roman"/>
                <a:cs typeface="Times New Roman"/>
                <a:sym typeface="Times New Roman"/>
              </a:rPr>
              <a:t>A pre-trained neural network model analyzes the user's input and predicts the most likely intent based on patterns learned during training.</a:t>
            </a:r>
            <a:endParaRPr sz="2000">
              <a:latin typeface="Times New Roman"/>
              <a:ea typeface="Times New Roman"/>
              <a:cs typeface="Times New Roman"/>
              <a:sym typeface="Times New Roman"/>
            </a:endParaRPr>
          </a:p>
          <a:p>
            <a:pPr indent="-355600" lvl="1" marL="914400" rtl="0" algn="l">
              <a:lnSpc>
                <a:spcPct val="115000"/>
              </a:lnSpc>
              <a:spcBef>
                <a:spcPts val="500"/>
              </a:spcBef>
              <a:spcAft>
                <a:spcPts val="0"/>
              </a:spcAft>
              <a:buSzPts val="2000"/>
              <a:buFont typeface="Times New Roman"/>
              <a:buChar char="●"/>
            </a:pPr>
            <a:r>
              <a:rPr lang="en-GB" sz="2000">
                <a:latin typeface="Times New Roman"/>
                <a:ea typeface="Times New Roman"/>
                <a:cs typeface="Times New Roman"/>
                <a:sym typeface="Times New Roman"/>
              </a:rPr>
              <a:t>The input is tokenized into individual words, and each word is lemmatized to its base form. This processed input is then used to create a "bag of words" representation.</a:t>
            </a:r>
            <a:endParaRPr sz="2000">
              <a:latin typeface="Times New Roman"/>
              <a:ea typeface="Times New Roman"/>
              <a:cs typeface="Times New Roman"/>
              <a:sym typeface="Times New Roman"/>
            </a:endParaRPr>
          </a:p>
          <a:p>
            <a:pPr indent="-355600" lvl="1" marL="914400" rtl="0" algn="l">
              <a:lnSpc>
                <a:spcPct val="115000"/>
              </a:lnSpc>
              <a:spcBef>
                <a:spcPts val="500"/>
              </a:spcBef>
              <a:spcAft>
                <a:spcPts val="0"/>
              </a:spcAft>
              <a:buSzPts val="2000"/>
              <a:buFont typeface="Times New Roman"/>
              <a:buChar char="●"/>
            </a:pPr>
            <a:r>
              <a:rPr lang="en-GB" sz="2000">
                <a:latin typeface="Times New Roman"/>
                <a:ea typeface="Times New Roman"/>
                <a:cs typeface="Times New Roman"/>
                <a:sym typeface="Times New Roman"/>
              </a:rPr>
              <a:t>The "bag of words" is a binary vector indicating the presence or absence of specific words in the user's input. This representation allows the model to make predictions based on word patterns.</a:t>
            </a:r>
            <a:endParaRPr sz="2000">
              <a:latin typeface="Times New Roman"/>
              <a:ea typeface="Times New Roman"/>
              <a:cs typeface="Times New Roman"/>
              <a:sym typeface="Times New Roman"/>
            </a:endParaRPr>
          </a:p>
          <a:p>
            <a:pPr indent="-228600" lvl="0" marL="457200" rtl="0" algn="l">
              <a:lnSpc>
                <a:spcPct val="115000"/>
              </a:lnSpc>
              <a:spcBef>
                <a:spcPts val="1000"/>
              </a:spcBef>
              <a:spcAft>
                <a:spcPts val="0"/>
              </a:spcAft>
              <a:buSzPts val="2000"/>
              <a:buFont typeface="Times New Roman"/>
              <a:buNone/>
            </a:pPr>
            <a:r>
              <a:t/>
            </a:r>
            <a:endParaRPr sz="2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