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5D5D-E2D5-5379-3FEB-4F3F9D97C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A54911-7D63-272E-913C-E833382AE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DB928E-6683-B10A-E4AB-D5D1F6315015}"/>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5" name="Footer Placeholder 4">
            <a:extLst>
              <a:ext uri="{FF2B5EF4-FFF2-40B4-BE49-F238E27FC236}">
                <a16:creationId xmlns:a16="http://schemas.microsoft.com/office/drawing/2014/main" id="{F867CB6F-B72E-340D-10D2-E8327EFDB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34B1A-3756-C0D7-6428-CF77BB5C20F6}"/>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81505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B607-8342-E164-AA05-0C5E8623D9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384223-4A37-822C-39B0-44D95F477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5C64C-1F58-AB04-6A88-B9CE9FBFDC18}"/>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5" name="Footer Placeholder 4">
            <a:extLst>
              <a:ext uri="{FF2B5EF4-FFF2-40B4-BE49-F238E27FC236}">
                <a16:creationId xmlns:a16="http://schemas.microsoft.com/office/drawing/2014/main" id="{C013405C-9899-782B-D2E3-024D762D2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DBFEA-16F0-EA28-8742-DF61830F42DE}"/>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120965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71659-49A7-D64E-766E-2420C0C54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9796AB-4E5B-9C12-1A18-8E9CAE661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BA205-1945-94AE-9494-5FC43F3CCA2D}"/>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5" name="Footer Placeholder 4">
            <a:extLst>
              <a:ext uri="{FF2B5EF4-FFF2-40B4-BE49-F238E27FC236}">
                <a16:creationId xmlns:a16="http://schemas.microsoft.com/office/drawing/2014/main" id="{F691D421-4A83-2468-E256-7DDA29FDC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2E4C7-F9FA-E507-5DF4-1E9EDA3BCBA4}"/>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203269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E8D9-447A-F5D4-ACC1-029763762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069517-9334-AA29-399A-E1853AAB0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63E4E-9DF7-E2DC-A5B7-ECE2FF0B49ED}"/>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5" name="Footer Placeholder 4">
            <a:extLst>
              <a:ext uri="{FF2B5EF4-FFF2-40B4-BE49-F238E27FC236}">
                <a16:creationId xmlns:a16="http://schemas.microsoft.com/office/drawing/2014/main" id="{5236340C-5F8E-8DE8-818D-BBC2D0BE0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4516D-9665-DA32-FCC3-1AB095863616}"/>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1779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BFFB-D03B-28C3-2163-928202264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00B807-C267-166C-2259-A8CEC3A42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AAB6E-91B0-69FE-F735-1E8A4000E184}"/>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5" name="Footer Placeholder 4">
            <a:extLst>
              <a:ext uri="{FF2B5EF4-FFF2-40B4-BE49-F238E27FC236}">
                <a16:creationId xmlns:a16="http://schemas.microsoft.com/office/drawing/2014/main" id="{10ED377E-50C4-E6DF-51FB-4E65CD9A9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81583-DC05-4ECB-B299-CEA7BBC646CB}"/>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248871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8314-0CD8-D1A0-CA5C-7E69E17F8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CFE6C-B6F8-B5A3-EFC8-8004D030A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6373B0-031D-6138-9B61-2780C7327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5420EC-3BC5-387B-4B05-ECF2D417A398}"/>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6" name="Footer Placeholder 5">
            <a:extLst>
              <a:ext uri="{FF2B5EF4-FFF2-40B4-BE49-F238E27FC236}">
                <a16:creationId xmlns:a16="http://schemas.microsoft.com/office/drawing/2014/main" id="{F33C2840-9781-05A2-C534-6908C33BB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0BB1A-19CD-ED91-E6A6-833D33B879C8}"/>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153112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2351-F0B2-537D-DDBE-DB3A3F7808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7346E-F202-4522-AD27-D14826C3A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61D65C-B26F-E00C-21BA-1553088730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76A09-DE33-CF39-3E02-56FB51FF5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C519D-22A0-3F57-7477-898FD9EC2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85871F-3730-6DFC-0E82-320ECB7ABE3F}"/>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8" name="Footer Placeholder 7">
            <a:extLst>
              <a:ext uri="{FF2B5EF4-FFF2-40B4-BE49-F238E27FC236}">
                <a16:creationId xmlns:a16="http://schemas.microsoft.com/office/drawing/2014/main" id="{2D8E38C4-B1FE-9A7B-1D5D-9EA9E3A8A7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CD540-A3D2-0EFD-02B0-F941D73079CE}"/>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32969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8490-4F12-B6BF-FBCB-E408C050BC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5533B1-4138-FA13-FA56-BCC27B357430}"/>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4" name="Footer Placeholder 3">
            <a:extLst>
              <a:ext uri="{FF2B5EF4-FFF2-40B4-BE49-F238E27FC236}">
                <a16:creationId xmlns:a16="http://schemas.microsoft.com/office/drawing/2014/main" id="{30190721-E577-7576-2A44-8AF4FBE896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E9C36A-9979-E70D-0968-2AF452D17244}"/>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427510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20BFE-0EA0-8827-61CD-9727A858E4CB}"/>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3" name="Footer Placeholder 2">
            <a:extLst>
              <a:ext uri="{FF2B5EF4-FFF2-40B4-BE49-F238E27FC236}">
                <a16:creationId xmlns:a16="http://schemas.microsoft.com/office/drawing/2014/main" id="{6C90DD3B-BDB2-0DE7-0653-88ABBB976F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110E17-07B7-7961-3942-26FEEDECED23}"/>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137964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48D-903B-13D3-8935-8B91A24FE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8FA70-7EDC-817E-2192-9BDF39261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1A4D72-DC28-D0BE-49BE-29C0DB82A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C1E96-0241-C11B-9BEF-B3183E13F01F}"/>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6" name="Footer Placeholder 5">
            <a:extLst>
              <a:ext uri="{FF2B5EF4-FFF2-40B4-BE49-F238E27FC236}">
                <a16:creationId xmlns:a16="http://schemas.microsoft.com/office/drawing/2014/main" id="{AA905B09-7E0F-FE96-D4C5-2EF97CC509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BAC17-5D9E-2694-84DE-18656E8299D6}"/>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229383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5540-8A61-E8E4-CA42-94C1D0D27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4F7650-B353-D978-5056-51206CE75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D52F2-8099-2548-9BD1-5389ACD04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B4EFB-3347-7820-1C1D-71A6BA2C94CF}"/>
              </a:ext>
            </a:extLst>
          </p:cNvPr>
          <p:cNvSpPr>
            <a:spLocks noGrp="1"/>
          </p:cNvSpPr>
          <p:nvPr>
            <p:ph type="dt" sz="half" idx="10"/>
          </p:nvPr>
        </p:nvSpPr>
        <p:spPr/>
        <p:txBody>
          <a:bodyPr/>
          <a:lstStyle/>
          <a:p>
            <a:fld id="{65905641-08A1-4EA6-A48F-DEB7B6C2EF99}" type="datetimeFigureOut">
              <a:rPr lang="en-IN" smtClean="0"/>
              <a:t>21-09-2022</a:t>
            </a:fld>
            <a:endParaRPr lang="en-IN"/>
          </a:p>
        </p:txBody>
      </p:sp>
      <p:sp>
        <p:nvSpPr>
          <p:cNvPr id="6" name="Footer Placeholder 5">
            <a:extLst>
              <a:ext uri="{FF2B5EF4-FFF2-40B4-BE49-F238E27FC236}">
                <a16:creationId xmlns:a16="http://schemas.microsoft.com/office/drawing/2014/main" id="{BF466B52-8A80-105D-FC91-8A6462D70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32998-BE59-2D3B-DD61-A9D45E7C5AF4}"/>
              </a:ext>
            </a:extLst>
          </p:cNvPr>
          <p:cNvSpPr>
            <a:spLocks noGrp="1"/>
          </p:cNvSpPr>
          <p:nvPr>
            <p:ph type="sldNum" sz="quarter" idx="12"/>
          </p:nvPr>
        </p:nvSpPr>
        <p:spPr/>
        <p:txBody>
          <a:bodyPr/>
          <a:lstStyle/>
          <a:p>
            <a:fld id="{73F1E15D-FA4F-4AB9-9927-6824CF320250}" type="slidenum">
              <a:rPr lang="en-IN" smtClean="0"/>
              <a:t>‹#›</a:t>
            </a:fld>
            <a:endParaRPr lang="en-IN"/>
          </a:p>
        </p:txBody>
      </p:sp>
    </p:spTree>
    <p:extLst>
      <p:ext uri="{BB962C8B-B14F-4D97-AF65-F5344CB8AC3E}">
        <p14:creationId xmlns:p14="http://schemas.microsoft.com/office/powerpoint/2010/main" val="314595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94392-FE85-E58A-52C2-CAC77481A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1419B-EAA2-5F88-759F-8491647E8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AC8C8-F430-0FE8-5EFB-21B6FE4FA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5641-08A1-4EA6-A48F-DEB7B6C2EF99}" type="datetimeFigureOut">
              <a:rPr lang="en-IN" smtClean="0"/>
              <a:t>21-09-2022</a:t>
            </a:fld>
            <a:endParaRPr lang="en-IN"/>
          </a:p>
        </p:txBody>
      </p:sp>
      <p:sp>
        <p:nvSpPr>
          <p:cNvPr id="5" name="Footer Placeholder 4">
            <a:extLst>
              <a:ext uri="{FF2B5EF4-FFF2-40B4-BE49-F238E27FC236}">
                <a16:creationId xmlns:a16="http://schemas.microsoft.com/office/drawing/2014/main" id="{9EA352BC-A704-B25A-36D8-EF5067DDB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E62E77-B6F5-B731-D95E-2A2039686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1E15D-FA4F-4AB9-9927-6824CF320250}" type="slidenum">
              <a:rPr lang="en-IN" smtClean="0"/>
              <a:t>‹#›</a:t>
            </a:fld>
            <a:endParaRPr lang="en-IN"/>
          </a:p>
        </p:txBody>
      </p:sp>
    </p:spTree>
    <p:extLst>
      <p:ext uri="{BB962C8B-B14F-4D97-AF65-F5344CB8AC3E}">
        <p14:creationId xmlns:p14="http://schemas.microsoft.com/office/powerpoint/2010/main" val="2096016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DCCB-6471-ACBB-0AD3-104950151F48}"/>
              </a:ext>
            </a:extLst>
          </p:cNvPr>
          <p:cNvSpPr>
            <a:spLocks noGrp="1"/>
          </p:cNvSpPr>
          <p:nvPr>
            <p:ph type="ctrTitle"/>
          </p:nvPr>
        </p:nvSpPr>
        <p:spPr/>
        <p:txBody>
          <a:bodyPr>
            <a:normAutofit/>
          </a:bodyPr>
          <a:lstStyle/>
          <a:p>
            <a:endParaRPr lang="en-IN" sz="1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BACAF14-AEBF-BFD4-D898-058AA98C8C22}"/>
              </a:ext>
            </a:extLst>
          </p:cNvPr>
          <p:cNvSpPr>
            <a:spLocks noGrp="1"/>
          </p:cNvSpPr>
          <p:nvPr>
            <p:ph type="subTitle" idx="1"/>
          </p:nvPr>
        </p:nvSpPr>
        <p:spPr>
          <a:xfrm>
            <a:off x="7256780" y="5252944"/>
            <a:ext cx="4813300" cy="1498600"/>
          </a:xfrm>
        </p:spPr>
        <p:txBody>
          <a:bodyPr>
            <a:normAutofit/>
          </a:bodyPr>
          <a:lstStyle/>
          <a:p>
            <a:r>
              <a:rPr lang="en-IN" sz="2000" dirty="0">
                <a:latin typeface="Times New Roman" panose="02020603050405020304" pitchFamily="18" charset="0"/>
                <a:cs typeface="Times New Roman" panose="02020603050405020304" pitchFamily="18" charset="0"/>
              </a:rPr>
              <a:t>TANUPRIYA PATHAK 20103288 B10</a:t>
            </a:r>
          </a:p>
          <a:p>
            <a:r>
              <a:rPr lang="en-IN" sz="2000" dirty="0">
                <a:latin typeface="Times New Roman" panose="02020603050405020304" pitchFamily="18" charset="0"/>
                <a:cs typeface="Times New Roman" panose="02020603050405020304" pitchFamily="18" charset="0"/>
              </a:rPr>
              <a:t>PALAK SINGH 20103270 B9</a:t>
            </a:r>
          </a:p>
          <a:p>
            <a:r>
              <a:rPr lang="en-IN" sz="2000" dirty="0">
                <a:latin typeface="Times New Roman" panose="02020603050405020304" pitchFamily="18" charset="0"/>
                <a:cs typeface="Times New Roman" panose="02020603050405020304" pitchFamily="18" charset="0"/>
              </a:rPr>
              <a:t>DHRUV TANEJA 20103269 B9</a:t>
            </a:r>
          </a:p>
        </p:txBody>
      </p:sp>
      <p:pic>
        <p:nvPicPr>
          <p:cNvPr id="1026" name="Picture 2" descr="Jaypee Institute Of Information Technology University - [JIIT] Noida:  Admission, Courses, Fees, Registration, Eligibility, Dates, Placement,  Review, Cutoff">
            <a:extLst>
              <a:ext uri="{FF2B5EF4-FFF2-40B4-BE49-F238E27FC236}">
                <a16:creationId xmlns:a16="http://schemas.microsoft.com/office/drawing/2014/main" id="{06F6189C-D58B-9AA1-3DA7-27655765BE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38" t="16103" r="22444" b="16318"/>
          <a:stretch/>
        </p:blipFill>
        <p:spPr bwMode="auto">
          <a:xfrm>
            <a:off x="4356100" y="2449443"/>
            <a:ext cx="3048000" cy="293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573221-B4FA-CBB0-A9F9-507E224D36A6}"/>
              </a:ext>
            </a:extLst>
          </p:cNvPr>
          <p:cNvSpPr txBox="1"/>
          <p:nvPr/>
        </p:nvSpPr>
        <p:spPr>
          <a:xfrm>
            <a:off x="1422400" y="106456"/>
            <a:ext cx="9144000" cy="2947410"/>
          </a:xfrm>
          <a:prstGeom prst="rect">
            <a:avLst/>
          </a:prstGeom>
          <a:noFill/>
        </p:spPr>
        <p:txBody>
          <a:bodyPr wrap="square" rtlCol="0">
            <a:spAutoFit/>
          </a:bodyPr>
          <a:lstStyle/>
          <a:p>
            <a:pPr algn="ctr">
              <a:lnSpc>
                <a:spcPct val="150000"/>
              </a:lnSpc>
            </a:pPr>
            <a:r>
              <a:rPr lang="en-IN" sz="3600" b="1" dirty="0">
                <a:latin typeface="Times New Roman" panose="02020603050405020304" pitchFamily="18" charset="0"/>
                <a:cs typeface="Times New Roman" panose="02020603050405020304" pitchFamily="18" charset="0"/>
              </a:rPr>
              <a:t>MINOR PROJECT-1</a:t>
            </a:r>
          </a:p>
          <a:p>
            <a:pPr algn="ctr">
              <a:lnSpc>
                <a:spcPct val="150000"/>
              </a:lnSpc>
            </a:pPr>
            <a:r>
              <a:rPr lang="en-IN" sz="2800" dirty="0">
                <a:latin typeface="Times New Roman" panose="02020603050405020304" pitchFamily="18" charset="0"/>
                <a:cs typeface="Times New Roman" panose="02020603050405020304" pitchFamily="18" charset="0"/>
              </a:rPr>
              <a:t>QUALITATIVE ASSESSMENT OF EXAMINATION QUESTIONS WITH BLOOM’S TAXONOMY</a:t>
            </a:r>
          </a:p>
          <a:p>
            <a:pPr algn="ctr">
              <a:lnSpc>
                <a:spcPct val="150000"/>
              </a:lnSpc>
            </a:pP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836A0B-F9DA-368E-A777-6F62EFF231EF}"/>
              </a:ext>
            </a:extLst>
          </p:cNvPr>
          <p:cNvSpPr txBox="1"/>
          <p:nvPr/>
        </p:nvSpPr>
        <p:spPr>
          <a:xfrm>
            <a:off x="254000" y="5252944"/>
            <a:ext cx="35814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UNDER THE GUIDANCE OF:</a:t>
            </a:r>
          </a:p>
          <a:p>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ANKITA VERMA</a:t>
            </a:r>
          </a:p>
        </p:txBody>
      </p:sp>
    </p:spTree>
    <p:extLst>
      <p:ext uri="{BB962C8B-B14F-4D97-AF65-F5344CB8AC3E}">
        <p14:creationId xmlns:p14="http://schemas.microsoft.com/office/powerpoint/2010/main" val="282926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8142-AE8E-A263-8B2E-E69BE30FAC69}"/>
              </a:ext>
            </a:extLst>
          </p:cNvPr>
          <p:cNvSpPr>
            <a:spLocks noGrp="1"/>
          </p:cNvSpPr>
          <p:nvPr>
            <p:ph type="title"/>
          </p:nvPr>
        </p:nvSpPr>
        <p:spPr>
          <a:xfrm>
            <a:off x="838200" y="1"/>
            <a:ext cx="10515600" cy="1422400"/>
          </a:xfrm>
        </p:spPr>
        <p:txBody>
          <a:bodyPr>
            <a:normAutofit/>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C6DCD76-0EE3-0E0F-81C0-DA3A78844EBF}"/>
              </a:ext>
            </a:extLst>
          </p:cNvPr>
          <p:cNvSpPr>
            <a:spLocks noGrp="1"/>
          </p:cNvSpPr>
          <p:nvPr>
            <p:ph idx="1"/>
          </p:nvPr>
        </p:nvSpPr>
        <p:spPr>
          <a:xfrm>
            <a:off x="838200" y="1229360"/>
            <a:ext cx="10515600" cy="5354320"/>
          </a:xfrm>
        </p:spPr>
        <p:txBody>
          <a:bodyPr>
            <a:normAutofit fontScale="85000" lnSpcReduction="20000"/>
          </a:bodyPr>
          <a:lstStyle/>
          <a:p>
            <a:pPr marL="0" indent="0" algn="just">
              <a:lnSpc>
                <a:spcPct val="120000"/>
              </a:lnSpc>
              <a:buNone/>
            </a:pPr>
            <a:r>
              <a:rPr lang="en-IN" sz="3000" dirty="0">
                <a:latin typeface="Times New Roman" panose="02020603050405020304" pitchFamily="18" charset="0"/>
                <a:cs typeface="Times New Roman" panose="02020603050405020304" pitchFamily="18" charset="0"/>
              </a:rPr>
              <a:t>[1] </a:t>
            </a:r>
            <a:r>
              <a:rPr lang="en-US" sz="3000" b="0" i="0" dirty="0">
                <a:solidFill>
                  <a:srgbClr val="222222"/>
                </a:solidFill>
                <a:effectLst/>
                <a:latin typeface="Times New Roman" panose="02020603050405020304" pitchFamily="18" charset="0"/>
                <a:cs typeface="Times New Roman" panose="02020603050405020304" pitchFamily="18" charset="0"/>
              </a:rPr>
              <a:t>Goh, T. T., Mohamed, H., </a:t>
            </a:r>
            <a:r>
              <a:rPr lang="en-US" sz="3000" b="0" i="0" dirty="0" err="1">
                <a:solidFill>
                  <a:srgbClr val="222222"/>
                </a:solidFill>
                <a:effectLst/>
                <a:latin typeface="Times New Roman" panose="02020603050405020304" pitchFamily="18" charset="0"/>
                <a:cs typeface="Times New Roman" panose="02020603050405020304" pitchFamily="18" charset="0"/>
              </a:rPr>
              <a:t>Jamaludin</a:t>
            </a:r>
            <a:r>
              <a:rPr lang="en-US" sz="3000" b="0" i="0" dirty="0">
                <a:solidFill>
                  <a:srgbClr val="222222"/>
                </a:solidFill>
                <a:effectLst/>
                <a:latin typeface="Times New Roman" panose="02020603050405020304" pitchFamily="18" charset="0"/>
                <a:cs typeface="Times New Roman" panose="02020603050405020304" pitchFamily="18" charset="0"/>
              </a:rPr>
              <a:t>, N. A. A., Ismail, M. N., &amp; Chua, H. S. (2020). Questions Classification According to Bloom’s Taxonomy using Universal Dependency and Word Net. </a:t>
            </a:r>
            <a:r>
              <a:rPr lang="en-US" sz="3000" b="0" i="1" dirty="0">
                <a:solidFill>
                  <a:srgbClr val="222222"/>
                </a:solidFill>
                <a:effectLst/>
                <a:latin typeface="Times New Roman" panose="02020603050405020304" pitchFamily="18" charset="0"/>
                <a:cs typeface="Times New Roman" panose="02020603050405020304" pitchFamily="18" charset="0"/>
              </a:rPr>
              <a:t>Test Engineering and Management</a:t>
            </a:r>
            <a:r>
              <a:rPr lang="en-US" sz="3000" b="0" i="0" dirty="0">
                <a:solidFill>
                  <a:srgbClr val="222222"/>
                </a:solidFill>
                <a:effectLst/>
                <a:latin typeface="Times New Roman" panose="02020603050405020304" pitchFamily="18" charset="0"/>
                <a:cs typeface="Times New Roman" panose="02020603050405020304" pitchFamily="18" charset="0"/>
              </a:rPr>
              <a:t>, </a:t>
            </a:r>
            <a:r>
              <a:rPr lang="en-US" sz="3000" b="0" i="1" dirty="0">
                <a:solidFill>
                  <a:srgbClr val="222222"/>
                </a:solidFill>
                <a:effectLst/>
                <a:latin typeface="Times New Roman" panose="02020603050405020304" pitchFamily="18" charset="0"/>
                <a:cs typeface="Times New Roman" panose="02020603050405020304" pitchFamily="18" charset="0"/>
              </a:rPr>
              <a:t>82</a:t>
            </a:r>
            <a:r>
              <a:rPr lang="en-US" sz="3000" b="0" i="0" dirty="0">
                <a:solidFill>
                  <a:srgbClr val="222222"/>
                </a:solidFill>
                <a:effectLst/>
                <a:latin typeface="Times New Roman" panose="02020603050405020304" pitchFamily="18" charset="0"/>
                <a:cs typeface="Times New Roman" panose="02020603050405020304" pitchFamily="18" charset="0"/>
              </a:rPr>
              <a:t>, 4374-4385.</a:t>
            </a:r>
          </a:p>
          <a:p>
            <a:pPr marL="0" indent="0" algn="just">
              <a:lnSpc>
                <a:spcPct val="120000"/>
              </a:lnSpc>
              <a:buNone/>
            </a:pPr>
            <a:endParaRPr lang="en-US" sz="3000" dirty="0">
              <a:solidFill>
                <a:srgbClr val="222222"/>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000" dirty="0">
                <a:solidFill>
                  <a:srgbClr val="222222"/>
                </a:solidFill>
                <a:latin typeface="Times New Roman" panose="02020603050405020304" pitchFamily="18" charset="0"/>
                <a:cs typeface="Times New Roman" panose="02020603050405020304" pitchFamily="18" charset="0"/>
              </a:rPr>
              <a:t>[2]</a:t>
            </a:r>
            <a:r>
              <a:rPr lang="en-IN" sz="3000" b="0" i="0" dirty="0">
                <a:solidFill>
                  <a:srgbClr val="222222"/>
                </a:solidFill>
                <a:effectLst/>
                <a:latin typeface="Times New Roman" panose="02020603050405020304" pitchFamily="18" charset="0"/>
                <a:cs typeface="Times New Roman" panose="02020603050405020304" pitchFamily="18" charset="0"/>
              </a:rPr>
              <a:t> Omar, N., </a:t>
            </a:r>
            <a:r>
              <a:rPr lang="en-IN" sz="3000" b="0" i="0" dirty="0" err="1">
                <a:solidFill>
                  <a:srgbClr val="222222"/>
                </a:solidFill>
                <a:effectLst/>
                <a:latin typeface="Times New Roman" panose="02020603050405020304" pitchFamily="18" charset="0"/>
                <a:cs typeface="Times New Roman" panose="02020603050405020304" pitchFamily="18" charset="0"/>
              </a:rPr>
              <a:t>Haris</a:t>
            </a:r>
            <a:r>
              <a:rPr lang="en-IN" sz="3000" b="0" i="0" dirty="0">
                <a:solidFill>
                  <a:srgbClr val="222222"/>
                </a:solidFill>
                <a:effectLst/>
                <a:latin typeface="Times New Roman" panose="02020603050405020304" pitchFamily="18" charset="0"/>
                <a:cs typeface="Times New Roman" panose="02020603050405020304" pitchFamily="18" charset="0"/>
              </a:rPr>
              <a:t>, S. S., Hassan, R., Arshad, H., </a:t>
            </a:r>
            <a:r>
              <a:rPr lang="en-IN" sz="3000" b="0" i="0" dirty="0" err="1">
                <a:solidFill>
                  <a:srgbClr val="222222"/>
                </a:solidFill>
                <a:effectLst/>
                <a:latin typeface="Times New Roman" panose="02020603050405020304" pitchFamily="18" charset="0"/>
                <a:cs typeface="Times New Roman" panose="02020603050405020304" pitchFamily="18" charset="0"/>
              </a:rPr>
              <a:t>Rahmat</a:t>
            </a:r>
            <a:r>
              <a:rPr lang="en-IN" sz="3000" b="0" i="0" dirty="0">
                <a:solidFill>
                  <a:srgbClr val="222222"/>
                </a:solidFill>
                <a:effectLst/>
                <a:latin typeface="Times New Roman" panose="02020603050405020304" pitchFamily="18" charset="0"/>
                <a:cs typeface="Times New Roman" panose="02020603050405020304" pitchFamily="18" charset="0"/>
              </a:rPr>
              <a:t>, M., Zainal, N. F. A., &amp; </a:t>
            </a:r>
            <a:r>
              <a:rPr lang="en-IN" sz="3000" b="0" i="0" dirty="0" err="1">
                <a:solidFill>
                  <a:srgbClr val="222222"/>
                </a:solidFill>
                <a:effectLst/>
                <a:latin typeface="Times New Roman" panose="02020603050405020304" pitchFamily="18" charset="0"/>
                <a:cs typeface="Times New Roman" panose="02020603050405020304" pitchFamily="18" charset="0"/>
              </a:rPr>
              <a:t>Zulkifli</a:t>
            </a:r>
            <a:r>
              <a:rPr lang="en-IN" sz="3000" b="0" i="0" dirty="0">
                <a:solidFill>
                  <a:srgbClr val="222222"/>
                </a:solidFill>
                <a:effectLst/>
                <a:latin typeface="Times New Roman" panose="02020603050405020304" pitchFamily="18" charset="0"/>
                <a:cs typeface="Times New Roman" panose="02020603050405020304" pitchFamily="18" charset="0"/>
              </a:rPr>
              <a:t>, R. (2012). Automated analysis of exam questions according to Bloom's taxonomy. </a:t>
            </a:r>
            <a:r>
              <a:rPr lang="en-IN" sz="3000" b="0" i="1" dirty="0">
                <a:solidFill>
                  <a:srgbClr val="222222"/>
                </a:solidFill>
                <a:effectLst/>
                <a:latin typeface="Times New Roman" panose="02020603050405020304" pitchFamily="18" charset="0"/>
                <a:cs typeface="Times New Roman" panose="02020603050405020304" pitchFamily="18" charset="0"/>
              </a:rPr>
              <a:t>Procedia-Social and </a:t>
            </a:r>
            <a:r>
              <a:rPr lang="en-IN" sz="3000" b="0" i="1" dirty="0" err="1">
                <a:solidFill>
                  <a:srgbClr val="222222"/>
                </a:solidFill>
                <a:effectLst/>
                <a:latin typeface="Times New Roman" panose="02020603050405020304" pitchFamily="18" charset="0"/>
                <a:cs typeface="Times New Roman" panose="02020603050405020304" pitchFamily="18" charset="0"/>
              </a:rPr>
              <a:t>Behavioral</a:t>
            </a:r>
            <a:r>
              <a:rPr lang="en-IN" sz="3000" b="0" i="1" dirty="0">
                <a:solidFill>
                  <a:srgbClr val="222222"/>
                </a:solidFill>
                <a:effectLst/>
                <a:latin typeface="Times New Roman" panose="02020603050405020304" pitchFamily="18" charset="0"/>
                <a:cs typeface="Times New Roman" panose="02020603050405020304" pitchFamily="18" charset="0"/>
              </a:rPr>
              <a:t> Sciences</a:t>
            </a:r>
            <a:r>
              <a:rPr lang="en-IN" sz="3000" b="0" i="0" dirty="0">
                <a:solidFill>
                  <a:srgbClr val="222222"/>
                </a:solidFill>
                <a:effectLst/>
                <a:latin typeface="Times New Roman" panose="02020603050405020304" pitchFamily="18" charset="0"/>
                <a:cs typeface="Times New Roman" panose="02020603050405020304" pitchFamily="18" charset="0"/>
              </a:rPr>
              <a:t>, </a:t>
            </a:r>
            <a:r>
              <a:rPr lang="en-IN" sz="3000" b="0" i="1" dirty="0">
                <a:solidFill>
                  <a:srgbClr val="222222"/>
                </a:solidFill>
                <a:effectLst/>
                <a:latin typeface="Times New Roman" panose="02020603050405020304" pitchFamily="18" charset="0"/>
                <a:cs typeface="Times New Roman" panose="02020603050405020304" pitchFamily="18" charset="0"/>
              </a:rPr>
              <a:t>59</a:t>
            </a:r>
            <a:r>
              <a:rPr lang="en-IN" sz="3000" b="0" i="0" dirty="0">
                <a:solidFill>
                  <a:srgbClr val="222222"/>
                </a:solidFill>
                <a:effectLst/>
                <a:latin typeface="Times New Roman" panose="02020603050405020304" pitchFamily="18" charset="0"/>
                <a:cs typeface="Times New Roman" panose="02020603050405020304" pitchFamily="18" charset="0"/>
              </a:rPr>
              <a:t>, 297-303.</a:t>
            </a:r>
          </a:p>
          <a:p>
            <a:pPr marL="0" indent="0" algn="just">
              <a:lnSpc>
                <a:spcPct val="120000"/>
              </a:lnSpc>
              <a:buNone/>
            </a:pPr>
            <a:endParaRPr lang="en-IN" sz="3000" dirty="0">
              <a:solidFill>
                <a:srgbClr val="222222"/>
              </a:solidFill>
              <a:latin typeface="Times New Roman" panose="02020603050405020304" pitchFamily="18" charset="0"/>
              <a:cs typeface="Times New Roman" panose="02020603050405020304" pitchFamily="18" charset="0"/>
            </a:endParaRPr>
          </a:p>
          <a:p>
            <a:pPr marL="0" indent="0" algn="just">
              <a:lnSpc>
                <a:spcPct val="120000"/>
              </a:lnSpc>
              <a:buNone/>
            </a:pPr>
            <a:r>
              <a:rPr lang="en-IN" sz="3000" b="0" i="0" dirty="0">
                <a:solidFill>
                  <a:srgbClr val="222222"/>
                </a:solidFill>
                <a:effectLst/>
                <a:latin typeface="Times New Roman" panose="02020603050405020304" pitchFamily="18" charset="0"/>
                <a:cs typeface="Times New Roman" panose="02020603050405020304" pitchFamily="18" charset="0"/>
              </a:rPr>
              <a:t>[3]</a:t>
            </a:r>
            <a:r>
              <a:rPr lang="en-US" sz="3000" b="0" i="0" dirty="0">
                <a:solidFill>
                  <a:srgbClr val="222222"/>
                </a:solidFill>
                <a:effectLst/>
                <a:latin typeface="Times New Roman" panose="02020603050405020304" pitchFamily="18" charset="0"/>
                <a:cs typeface="Times New Roman" panose="02020603050405020304" pitchFamily="18" charset="0"/>
              </a:rPr>
              <a:t> Wankhede, H. S., &amp; </a:t>
            </a:r>
            <a:r>
              <a:rPr lang="en-US" sz="3000" b="0" i="0" dirty="0" err="1">
                <a:solidFill>
                  <a:srgbClr val="222222"/>
                </a:solidFill>
                <a:effectLst/>
                <a:latin typeface="Times New Roman" panose="02020603050405020304" pitchFamily="18" charset="0"/>
                <a:cs typeface="Times New Roman" panose="02020603050405020304" pitchFamily="18" charset="0"/>
              </a:rPr>
              <a:t>Kiwelekar</a:t>
            </a:r>
            <a:r>
              <a:rPr lang="en-US" sz="3000" b="0" i="0" dirty="0">
                <a:solidFill>
                  <a:srgbClr val="222222"/>
                </a:solidFill>
                <a:effectLst/>
                <a:latin typeface="Times New Roman" panose="02020603050405020304" pitchFamily="18" charset="0"/>
                <a:cs typeface="Times New Roman" panose="02020603050405020304" pitchFamily="18" charset="0"/>
              </a:rPr>
              <a:t>, A. W. (2016). Qualitative assessment of software engineering examination questions with bloom’s taxonomy. </a:t>
            </a:r>
            <a:r>
              <a:rPr lang="en-US" sz="3000" b="0" i="1" dirty="0">
                <a:solidFill>
                  <a:srgbClr val="222222"/>
                </a:solidFill>
                <a:effectLst/>
                <a:latin typeface="Times New Roman" panose="02020603050405020304" pitchFamily="18" charset="0"/>
                <a:cs typeface="Times New Roman" panose="02020603050405020304" pitchFamily="18" charset="0"/>
              </a:rPr>
              <a:t>Indian Journal of Science and Technology</a:t>
            </a:r>
            <a:r>
              <a:rPr lang="en-US" sz="3000" b="0" i="0" dirty="0">
                <a:solidFill>
                  <a:srgbClr val="222222"/>
                </a:solidFill>
                <a:effectLst/>
                <a:latin typeface="Times New Roman" panose="02020603050405020304" pitchFamily="18" charset="0"/>
                <a:cs typeface="Times New Roman" panose="02020603050405020304" pitchFamily="18" charset="0"/>
              </a:rPr>
              <a:t>, </a:t>
            </a:r>
            <a:r>
              <a:rPr lang="en-US" sz="3000" b="0" i="1" dirty="0">
                <a:solidFill>
                  <a:srgbClr val="222222"/>
                </a:solidFill>
                <a:effectLst/>
                <a:latin typeface="Times New Roman" panose="02020603050405020304" pitchFamily="18" charset="0"/>
                <a:cs typeface="Times New Roman" panose="02020603050405020304" pitchFamily="18" charset="0"/>
              </a:rPr>
              <a:t>9</a:t>
            </a:r>
            <a:r>
              <a:rPr lang="en-US" sz="3000" b="0" i="0" dirty="0">
                <a:solidFill>
                  <a:srgbClr val="222222"/>
                </a:solidFill>
                <a:effectLst/>
                <a:latin typeface="Times New Roman" panose="02020603050405020304" pitchFamily="18" charset="0"/>
                <a:cs typeface="Times New Roman" panose="02020603050405020304" pitchFamily="18" charset="0"/>
              </a:rPr>
              <a:t>(6), 1-7.</a:t>
            </a:r>
            <a:endParaRPr lang="en-IN" sz="3000" b="0" i="0" dirty="0">
              <a:solidFill>
                <a:srgbClr val="222222"/>
              </a:solidFill>
              <a:effectLst/>
              <a:latin typeface="Times New Roman" panose="02020603050405020304" pitchFamily="18" charset="0"/>
              <a:cs typeface="Times New Roman" panose="02020603050405020304" pitchFamily="18" charset="0"/>
            </a:endParaRPr>
          </a:p>
          <a:p>
            <a:pPr marL="0" indent="0">
              <a:lnSpc>
                <a:spcPct val="120000"/>
              </a:lnSpc>
              <a:buNone/>
            </a:pPr>
            <a:endParaRPr lang="en-IN" dirty="0">
              <a:solidFill>
                <a:srgbClr val="222222"/>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77050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EA8F-FA9E-B6DF-1A11-5E476F3918E8}"/>
              </a:ext>
            </a:extLst>
          </p:cNvPr>
          <p:cNvSpPr>
            <a:spLocks noGrp="1"/>
          </p:cNvSpPr>
          <p:nvPr>
            <p:ph type="title"/>
          </p:nvPr>
        </p:nvSpPr>
        <p:spPr>
          <a:xfrm>
            <a:off x="838200" y="365125"/>
            <a:ext cx="10515600" cy="1133475"/>
          </a:xfrm>
        </p:spPr>
        <p:txBody>
          <a:bodyPr/>
          <a:lstStyle/>
          <a:p>
            <a:pPr algn="ctr"/>
            <a:r>
              <a:rPr lang="en-IN"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5B772822-8CB5-2B1B-8901-C441B6BFE905}"/>
              </a:ext>
            </a:extLst>
          </p:cNvPr>
          <p:cNvSpPr>
            <a:spLocks noGrp="1"/>
          </p:cNvSpPr>
          <p:nvPr>
            <p:ph idx="1"/>
          </p:nvPr>
        </p:nvSpPr>
        <p:spPr>
          <a:xfrm>
            <a:off x="838200" y="1663700"/>
            <a:ext cx="10515600" cy="4513263"/>
          </a:xfrm>
        </p:spPr>
        <p:txBody>
          <a:bodyPr/>
          <a:lstStyle/>
          <a:p>
            <a:pPr marL="0" indent="0">
              <a:buNone/>
            </a:pPr>
            <a:r>
              <a:rPr lang="en-IN" sz="2900" b="1" dirty="0">
                <a:latin typeface="Times New Roman" panose="02020603050405020304" pitchFamily="18" charset="0"/>
                <a:cs typeface="Times New Roman" panose="02020603050405020304" pitchFamily="18" charset="0"/>
              </a:rPr>
              <a:t>SNO.                                    TOPICS                              PG NO.</a:t>
            </a:r>
          </a:p>
          <a:p>
            <a:pPr marL="514350" indent="-514350">
              <a:buAutoNum type="arabicPeriod"/>
            </a:pPr>
            <a:r>
              <a:rPr lang="en-IN" dirty="0">
                <a:latin typeface="Times New Roman" panose="02020603050405020304" pitchFamily="18" charset="0"/>
                <a:cs typeface="Times New Roman" panose="02020603050405020304" pitchFamily="18" charset="0"/>
              </a:rPr>
              <a:t>                                     OBJECTIVE                                  03</a:t>
            </a:r>
          </a:p>
          <a:p>
            <a:pPr marL="514350" indent="-514350">
              <a:buAutoNum type="arabicPeriod"/>
            </a:pPr>
            <a:r>
              <a:rPr lang="en-IN" dirty="0">
                <a:latin typeface="Times New Roman" panose="02020603050405020304" pitchFamily="18" charset="0"/>
                <a:cs typeface="Times New Roman" panose="02020603050405020304" pitchFamily="18" charset="0"/>
              </a:rPr>
              <a:t>                               BLOOM’S TAXONOMY                   04</a:t>
            </a:r>
          </a:p>
          <a:p>
            <a:pPr marL="514350" indent="-514350">
              <a:buAutoNum type="arabicPeriod"/>
            </a:pPr>
            <a:r>
              <a:rPr lang="en-IN" dirty="0">
                <a:latin typeface="Times New Roman" panose="02020603050405020304" pitchFamily="18" charset="0"/>
                <a:cs typeface="Times New Roman" panose="02020603050405020304" pitchFamily="18" charset="0"/>
              </a:rPr>
              <a:t>                     LEVELS OF BLOOM’S TAXONOMY       05</a:t>
            </a:r>
          </a:p>
          <a:p>
            <a:pPr marL="514350" indent="-514350">
              <a:buAutoNum type="arabicPeriod"/>
            </a:pPr>
            <a:r>
              <a:rPr lang="en-IN" dirty="0">
                <a:latin typeface="Times New Roman" panose="02020603050405020304" pitchFamily="18" charset="0"/>
                <a:cs typeface="Times New Roman" panose="02020603050405020304" pitchFamily="18" charset="0"/>
              </a:rPr>
              <a:t>                         CLASSIFICATION OF VERBS               06</a:t>
            </a:r>
          </a:p>
          <a:p>
            <a:pPr marL="514350" indent="-514350">
              <a:buAutoNum type="arabicPeriod"/>
            </a:pPr>
            <a:r>
              <a:rPr lang="en-IN" dirty="0">
                <a:latin typeface="Times New Roman" panose="02020603050405020304" pitchFamily="18" charset="0"/>
                <a:cs typeface="Times New Roman" panose="02020603050405020304" pitchFamily="18" charset="0"/>
              </a:rPr>
              <a:t>                           PROJECT METHODOLOGY                07</a:t>
            </a:r>
          </a:p>
          <a:p>
            <a:pPr marL="514350" indent="-514350">
              <a:buAutoNum type="arabicPeriod"/>
            </a:pPr>
            <a:r>
              <a:rPr lang="en-IN" dirty="0">
                <a:latin typeface="Times New Roman" panose="02020603050405020304" pitchFamily="18" charset="0"/>
                <a:cs typeface="Times New Roman" panose="02020603050405020304" pitchFamily="18" charset="0"/>
              </a:rPr>
              <a:t>                                    REFERENCES                               09</a:t>
            </a: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76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EBC1-08BE-00D2-76FC-84D5BBA2DAC7}"/>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B9F6320-74CB-FB49-FEFB-D4D270D582FB}"/>
              </a:ext>
            </a:extLst>
          </p:cNvPr>
          <p:cNvSpPr>
            <a:spLocks noGrp="1"/>
          </p:cNvSpPr>
          <p:nvPr>
            <p:ph idx="1"/>
          </p:nvPr>
        </p:nvSpPr>
        <p:spPr/>
        <p:txBody>
          <a:bodyPr/>
          <a:lstStyle/>
          <a:p>
            <a:pPr marL="514350" indent="-514350" algn="just">
              <a:buFont typeface="+mj-lt"/>
              <a:buAutoNum type="arabicPeriod"/>
            </a:pPr>
            <a:r>
              <a:rPr lang="en-IN" dirty="0"/>
              <a:t>To develop an automated tool to assist faculty for qualitative assessment of question paper based on Bloom’s Taxonomy</a:t>
            </a:r>
          </a:p>
          <a:p>
            <a:pPr marL="514350" indent="-514350" algn="just">
              <a:buFont typeface="+mj-lt"/>
              <a:buAutoNum type="arabicPeriod"/>
            </a:pPr>
            <a:endParaRPr lang="en-IN" dirty="0"/>
          </a:p>
          <a:p>
            <a:pPr marL="514350" indent="-514350" algn="just">
              <a:buFont typeface="+mj-lt"/>
              <a:buAutoNum type="arabicPeriod"/>
            </a:pPr>
            <a:r>
              <a:rPr lang="en-IN" dirty="0"/>
              <a:t>To generate a qualitative assessment report on the basis of different percentages of CO’s , difficulty levels.</a:t>
            </a:r>
          </a:p>
        </p:txBody>
      </p:sp>
    </p:spTree>
    <p:extLst>
      <p:ext uri="{BB962C8B-B14F-4D97-AF65-F5344CB8AC3E}">
        <p14:creationId xmlns:p14="http://schemas.microsoft.com/office/powerpoint/2010/main" val="34812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0581-EFA8-C97A-DD78-210751320305}"/>
              </a:ext>
            </a:extLst>
          </p:cNvPr>
          <p:cNvSpPr>
            <a:spLocks noGrp="1"/>
          </p:cNvSpPr>
          <p:nvPr>
            <p:ph type="title"/>
          </p:nvPr>
        </p:nvSpPr>
        <p:spPr>
          <a:xfrm>
            <a:off x="838200" y="60325"/>
            <a:ext cx="10515600" cy="1235075"/>
          </a:xfrm>
        </p:spPr>
        <p:txBody>
          <a:bodyPr>
            <a:normAutofit/>
          </a:bodyPr>
          <a:lstStyle/>
          <a:p>
            <a:pPr algn="ctr"/>
            <a:r>
              <a:rPr lang="en-IN" sz="3600" dirty="0">
                <a:latin typeface="Times New Roman" panose="02020603050405020304" pitchFamily="18" charset="0"/>
                <a:cs typeface="Times New Roman" panose="02020603050405020304" pitchFamily="18" charset="0"/>
              </a:rPr>
              <a:t>BLOOM’S TAXONOMY</a:t>
            </a:r>
          </a:p>
        </p:txBody>
      </p:sp>
      <p:sp>
        <p:nvSpPr>
          <p:cNvPr id="3" name="Content Placeholder 2">
            <a:extLst>
              <a:ext uri="{FF2B5EF4-FFF2-40B4-BE49-F238E27FC236}">
                <a16:creationId xmlns:a16="http://schemas.microsoft.com/office/drawing/2014/main" id="{2F117C0E-CD81-F83D-003F-D73A773BE79B}"/>
              </a:ext>
            </a:extLst>
          </p:cNvPr>
          <p:cNvSpPr>
            <a:spLocks noGrp="1"/>
          </p:cNvSpPr>
          <p:nvPr>
            <p:ph idx="1"/>
          </p:nvPr>
        </p:nvSpPr>
        <p:spPr>
          <a:xfrm>
            <a:off x="546100" y="1295400"/>
            <a:ext cx="11099800" cy="5232400"/>
          </a:xfrm>
        </p:spPr>
        <p:txBody>
          <a:bodyPr>
            <a:normAutofit/>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Bloom's Taxonomy is a classification of learning objectives within education that educators set for students. The cognitive domain within this taxonomy is designed to verify a student's cognitive level during a written examination. This project proposes an automated analysis of the exam questions to determine the appropriate category based on this taxonomy. This rule-based approach applies Natural Language Processing (NLP) techniques to identify important keywords and verbs, which may assist in the identification of the category of a question.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21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A1EE-E101-18AB-CDD5-301731EA88F1}"/>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LEVELS OF BLOOM’S TAXONOMY</a:t>
            </a:r>
          </a:p>
        </p:txBody>
      </p:sp>
      <p:pic>
        <p:nvPicPr>
          <p:cNvPr id="2050" name="Picture 2" descr="Applying Bloom's Taxonomy to the Classroom - Technology for Learners">
            <a:extLst>
              <a:ext uri="{FF2B5EF4-FFF2-40B4-BE49-F238E27FC236}">
                <a16:creationId xmlns:a16="http://schemas.microsoft.com/office/drawing/2014/main" id="{77B5BACA-E812-36E7-3FCD-2D7B44814C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8755" y="1953418"/>
            <a:ext cx="8712545" cy="439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4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7E3-4FED-4681-3ADC-08EFE0361B4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2E70271B-C677-75A2-FF05-E553F9FA3CFA}"/>
              </a:ext>
            </a:extLst>
          </p:cNvPr>
          <p:cNvPicPr>
            <a:picLocks noGrp="1" noChangeAspect="1"/>
          </p:cNvPicPr>
          <p:nvPr>
            <p:ph idx="1"/>
          </p:nvPr>
        </p:nvPicPr>
        <p:blipFill rotWithShape="1">
          <a:blip r:embed="rId2"/>
          <a:srcRect l="34075" t="17001" r="35224" b="13535"/>
          <a:stretch/>
        </p:blipFill>
        <p:spPr>
          <a:xfrm>
            <a:off x="2654300" y="104919"/>
            <a:ext cx="6883400" cy="6648161"/>
          </a:xfrm>
        </p:spPr>
      </p:pic>
    </p:spTree>
    <p:extLst>
      <p:ext uri="{BB962C8B-B14F-4D97-AF65-F5344CB8AC3E}">
        <p14:creationId xmlns:p14="http://schemas.microsoft.com/office/powerpoint/2010/main" val="165884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51D6-F413-9A97-AB73-0A50E4B73B52}"/>
              </a:ext>
            </a:extLst>
          </p:cNvPr>
          <p:cNvSpPr>
            <a:spLocks noGrp="1"/>
          </p:cNvSpPr>
          <p:nvPr>
            <p:ph type="title"/>
          </p:nvPr>
        </p:nvSpPr>
        <p:spPr>
          <a:xfrm>
            <a:off x="839788" y="184309"/>
            <a:ext cx="10515600" cy="1116171"/>
          </a:xfrm>
        </p:spPr>
        <p:txBody>
          <a:bodyPr>
            <a:normAutofit/>
          </a:bodyPr>
          <a:lstStyle/>
          <a:p>
            <a:pPr algn="ctr"/>
            <a:r>
              <a:rPr lang="en-IN" sz="3600" dirty="0">
                <a:latin typeface="Times New Roman" panose="02020603050405020304" pitchFamily="18" charset="0"/>
                <a:cs typeface="Times New Roman" panose="02020603050405020304" pitchFamily="18" charset="0"/>
              </a:rPr>
              <a:t>REFERENCES CONSULTED</a:t>
            </a:r>
          </a:p>
        </p:txBody>
      </p:sp>
      <p:sp>
        <p:nvSpPr>
          <p:cNvPr id="3" name="Text Placeholder 2">
            <a:extLst>
              <a:ext uri="{FF2B5EF4-FFF2-40B4-BE49-F238E27FC236}">
                <a16:creationId xmlns:a16="http://schemas.microsoft.com/office/drawing/2014/main" id="{7DFB0DB2-8C57-FF54-07DD-230D37F4E0F7}"/>
              </a:ext>
            </a:extLst>
          </p:cNvPr>
          <p:cNvSpPr>
            <a:spLocks noGrp="1"/>
          </p:cNvSpPr>
          <p:nvPr>
            <p:ph type="body" idx="1"/>
          </p:nvPr>
        </p:nvSpPr>
        <p:spPr>
          <a:xfrm>
            <a:off x="862014" y="929640"/>
            <a:ext cx="5157787" cy="741680"/>
          </a:xfrm>
        </p:spPr>
        <p:txBody>
          <a:bodyPr>
            <a:normAutofit fontScale="55000" lnSpcReduction="20000"/>
          </a:bodyPr>
          <a:lstStyle/>
          <a:p>
            <a:pPr algn="ctr"/>
            <a:r>
              <a:rPr lang="en-IN" sz="4400" b="1" dirty="0">
                <a:latin typeface="Times New Roman" panose="02020603050405020304" pitchFamily="18" charset="0"/>
                <a:cs typeface="Times New Roman" panose="02020603050405020304" pitchFamily="18" charset="0"/>
              </a:rPr>
              <a:t>AUTHORS</a:t>
            </a:r>
            <a:endParaRPr lang="en-IN" sz="4400" dirty="0"/>
          </a:p>
        </p:txBody>
      </p:sp>
      <p:sp>
        <p:nvSpPr>
          <p:cNvPr id="4" name="Content Placeholder 3">
            <a:extLst>
              <a:ext uri="{FF2B5EF4-FFF2-40B4-BE49-F238E27FC236}">
                <a16:creationId xmlns:a16="http://schemas.microsoft.com/office/drawing/2014/main" id="{7782424C-4A12-7D23-B408-4C5160BAC43F}"/>
              </a:ext>
            </a:extLst>
          </p:cNvPr>
          <p:cNvSpPr>
            <a:spLocks noGrp="1"/>
          </p:cNvSpPr>
          <p:nvPr>
            <p:ph sz="half" idx="2"/>
          </p:nvPr>
        </p:nvSpPr>
        <p:spPr>
          <a:xfrm>
            <a:off x="839788" y="2018984"/>
            <a:ext cx="5157787" cy="4087972"/>
          </a:xfrm>
        </p:spPr>
        <p:txBody>
          <a:bodyPr>
            <a:normAutofit fontScale="25000" lnSpcReduction="20000"/>
          </a:bodyPr>
          <a:lstStyle/>
          <a:p>
            <a:pPr marL="514350" indent="-514350" algn="just">
              <a:lnSpc>
                <a:spcPct val="120000"/>
              </a:lnSpc>
              <a:buFont typeface="+mj-lt"/>
              <a:buAutoNum type="arabicPeriod"/>
            </a:pPr>
            <a:r>
              <a:rPr lang="sv-SE" sz="9200" dirty="0">
                <a:latin typeface="Times New Roman" panose="02020603050405020304" pitchFamily="18" charset="0"/>
                <a:cs typeface="Times New Roman" panose="02020603050405020304" pitchFamily="18" charset="0"/>
              </a:rPr>
              <a:t>Hansaraj S. Wankhede and   Arvind W. Kiwelekar</a:t>
            </a:r>
          </a:p>
          <a:p>
            <a:pPr marL="514350" indent="-514350" algn="just">
              <a:lnSpc>
                <a:spcPct val="120000"/>
              </a:lnSpc>
              <a:buFont typeface="+mj-lt"/>
              <a:buAutoNum type="arabicPeriod"/>
            </a:pPr>
            <a:endParaRPr lang="en-IN" sz="9200" dirty="0">
              <a:latin typeface="Times New Roman" panose="02020603050405020304" pitchFamily="18" charset="0"/>
              <a:cs typeface="Times New Roman" panose="02020603050405020304" pitchFamily="18" charset="0"/>
            </a:endParaRPr>
          </a:p>
          <a:p>
            <a:pPr marL="514350" indent="-514350" algn="just">
              <a:lnSpc>
                <a:spcPct val="120000"/>
              </a:lnSpc>
              <a:buFont typeface="+mj-lt"/>
              <a:buAutoNum type="arabicPeriod"/>
            </a:pPr>
            <a:r>
              <a:rPr lang="en-IN" sz="9200" dirty="0" err="1">
                <a:latin typeface="Times New Roman" panose="02020603050405020304" pitchFamily="18" charset="0"/>
                <a:cs typeface="Times New Roman" panose="02020603050405020304" pitchFamily="18" charset="0"/>
              </a:rPr>
              <a:t>Nazlia</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Omara,Syahidah</a:t>
            </a:r>
            <a:r>
              <a:rPr lang="en-IN" sz="9200" dirty="0">
                <a:latin typeface="Times New Roman" panose="02020603050405020304" pitchFamily="18" charset="0"/>
                <a:cs typeface="Times New Roman" panose="02020603050405020304" pitchFamily="18" charset="0"/>
              </a:rPr>
              <a:t> Sufi </a:t>
            </a:r>
            <a:r>
              <a:rPr lang="en-IN" sz="9200" dirty="0" err="1">
                <a:latin typeface="Times New Roman" panose="02020603050405020304" pitchFamily="18" charset="0"/>
                <a:cs typeface="Times New Roman" panose="02020603050405020304" pitchFamily="18" charset="0"/>
              </a:rPr>
              <a:t>Harisa,Rosilah</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Hassana</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Haslina</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Arshada,Masura</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Rahmata</a:t>
            </a:r>
            <a:r>
              <a:rPr lang="en-IN" sz="9200" dirty="0">
                <a:latin typeface="Times New Roman" panose="02020603050405020304" pitchFamily="18" charset="0"/>
                <a:cs typeface="Times New Roman" panose="02020603050405020304" pitchFamily="18" charset="0"/>
              </a:rPr>
              <a:t>,  Noor </a:t>
            </a:r>
            <a:r>
              <a:rPr lang="en-IN" sz="9200" dirty="0" err="1">
                <a:latin typeface="Times New Roman" panose="02020603050405020304" pitchFamily="18" charset="0"/>
                <a:cs typeface="Times New Roman" panose="02020603050405020304" pitchFamily="18" charset="0"/>
              </a:rPr>
              <a:t>Faridatul</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Ainun</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Zainala,Rozli</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Zulkiflib</a:t>
            </a:r>
            <a:endParaRPr lang="en-IN" sz="9200" dirty="0">
              <a:latin typeface="Times New Roman" panose="02020603050405020304" pitchFamily="18" charset="0"/>
              <a:cs typeface="Times New Roman" panose="02020603050405020304" pitchFamily="18" charset="0"/>
            </a:endParaRPr>
          </a:p>
          <a:p>
            <a:pPr marL="514350" indent="-514350" algn="just">
              <a:lnSpc>
                <a:spcPct val="120000"/>
              </a:lnSpc>
              <a:buFont typeface="+mj-lt"/>
              <a:buAutoNum type="arabicPeriod"/>
            </a:pPr>
            <a:r>
              <a:rPr lang="en-IN" sz="9200" dirty="0">
                <a:latin typeface="Times New Roman" panose="02020603050405020304" pitchFamily="18" charset="0"/>
                <a:cs typeface="Times New Roman" panose="02020603050405020304" pitchFamily="18" charset="0"/>
              </a:rPr>
              <a:t> Thing </a:t>
            </a:r>
            <a:r>
              <a:rPr lang="en-IN" sz="9200" dirty="0" err="1">
                <a:latin typeface="Times New Roman" panose="02020603050405020304" pitchFamily="18" charset="0"/>
                <a:cs typeface="Times New Roman" panose="02020603050405020304" pitchFamily="18" charset="0"/>
              </a:rPr>
              <a:t>Thing</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Goh,Hassan</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Mohamed,Nor</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Azliana</a:t>
            </a:r>
            <a:r>
              <a:rPr lang="en-IN" sz="9200" dirty="0">
                <a:latin typeface="Times New Roman" panose="02020603050405020304" pitchFamily="18" charset="0"/>
                <a:cs typeface="Times New Roman" panose="02020603050405020304" pitchFamily="18" charset="0"/>
              </a:rPr>
              <a:t> Akmal </a:t>
            </a:r>
            <a:r>
              <a:rPr lang="en-IN" sz="9200" dirty="0" err="1">
                <a:latin typeface="Times New Roman" panose="02020603050405020304" pitchFamily="18" charset="0"/>
                <a:cs typeface="Times New Roman" panose="02020603050405020304" pitchFamily="18" charset="0"/>
              </a:rPr>
              <a:t>Jamaludin</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Mohd</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Nazri</a:t>
            </a:r>
            <a:r>
              <a:rPr lang="en-IN" sz="9200" dirty="0">
                <a:latin typeface="Times New Roman" panose="02020603050405020304" pitchFamily="18" charset="0"/>
                <a:cs typeface="Times New Roman" panose="02020603050405020304" pitchFamily="18" charset="0"/>
              </a:rPr>
              <a:t> </a:t>
            </a:r>
            <a:r>
              <a:rPr lang="en-IN" sz="9200" dirty="0" err="1">
                <a:latin typeface="Times New Roman" panose="02020603050405020304" pitchFamily="18" charset="0"/>
                <a:cs typeface="Times New Roman" panose="02020603050405020304" pitchFamily="18" charset="0"/>
              </a:rPr>
              <a:t>Ismail,H.S</a:t>
            </a:r>
            <a:r>
              <a:rPr lang="en-IN" sz="9200" dirty="0">
                <a:latin typeface="Times New Roman" panose="02020603050405020304" pitchFamily="18" charset="0"/>
                <a:cs typeface="Times New Roman" panose="02020603050405020304" pitchFamily="18" charset="0"/>
              </a:rPr>
              <a:t>. Chua</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sv-SE"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p>
          <a:p>
            <a:endParaRPr lang="en-IN" dirty="0"/>
          </a:p>
          <a:p>
            <a:endParaRPr lang="en-IN" dirty="0"/>
          </a:p>
        </p:txBody>
      </p:sp>
      <p:sp>
        <p:nvSpPr>
          <p:cNvPr id="5" name="Text Placeholder 4">
            <a:extLst>
              <a:ext uri="{FF2B5EF4-FFF2-40B4-BE49-F238E27FC236}">
                <a16:creationId xmlns:a16="http://schemas.microsoft.com/office/drawing/2014/main" id="{DC45848E-268C-FBFD-B92B-7E10BB155EA5}"/>
              </a:ext>
            </a:extLst>
          </p:cNvPr>
          <p:cNvSpPr>
            <a:spLocks noGrp="1"/>
          </p:cNvSpPr>
          <p:nvPr>
            <p:ph type="body" sz="quarter" idx="3"/>
          </p:nvPr>
        </p:nvSpPr>
        <p:spPr>
          <a:xfrm>
            <a:off x="6194426" y="1165702"/>
            <a:ext cx="5183188" cy="635317"/>
          </a:xfrm>
        </p:spPr>
        <p:txBody>
          <a:bodyPr>
            <a:normAutofit fontScale="55000" lnSpcReduction="20000"/>
          </a:bodyPr>
          <a:lstStyle/>
          <a:p>
            <a:endParaRPr lang="en-IN" b="1" dirty="0">
              <a:latin typeface="Times New Roman" panose="02020603050405020304" pitchFamily="18" charset="0"/>
              <a:cs typeface="Times New Roman" panose="02020603050405020304" pitchFamily="18" charset="0"/>
            </a:endParaRPr>
          </a:p>
          <a:p>
            <a:pPr algn="ctr"/>
            <a:r>
              <a:rPr lang="en-IN" sz="4100" dirty="0">
                <a:latin typeface="Times New Roman" panose="02020603050405020304" pitchFamily="18" charset="0"/>
                <a:cs typeface="Times New Roman" panose="02020603050405020304" pitchFamily="18" charset="0"/>
              </a:rPr>
              <a:t>TOPIC</a:t>
            </a:r>
          </a:p>
        </p:txBody>
      </p:sp>
      <p:sp>
        <p:nvSpPr>
          <p:cNvPr id="6" name="Content Placeholder 5">
            <a:extLst>
              <a:ext uri="{FF2B5EF4-FFF2-40B4-BE49-F238E27FC236}">
                <a16:creationId xmlns:a16="http://schemas.microsoft.com/office/drawing/2014/main" id="{3B1E4861-958A-C1BC-78DB-F874E441FC87}"/>
              </a:ext>
            </a:extLst>
          </p:cNvPr>
          <p:cNvSpPr>
            <a:spLocks noGrp="1"/>
          </p:cNvSpPr>
          <p:nvPr>
            <p:ph sz="quarter" idx="4"/>
          </p:nvPr>
        </p:nvSpPr>
        <p:spPr>
          <a:xfrm>
            <a:off x="6172200" y="1895156"/>
            <a:ext cx="5603240" cy="4891724"/>
          </a:xfrm>
        </p:spPr>
        <p:txBody>
          <a:bodyPr>
            <a:noAutofit/>
          </a:bodyPr>
          <a:lstStyle/>
          <a:p>
            <a:pPr marL="0" indent="0" algn="just">
              <a:lnSpc>
                <a:spcPct val="110000"/>
              </a:lnSpc>
              <a:buNone/>
            </a:pPr>
            <a:r>
              <a:rPr lang="en-US" sz="2200" dirty="0">
                <a:latin typeface="Times New Roman" panose="02020603050405020304" pitchFamily="18" charset="0"/>
                <a:cs typeface="Times New Roman" panose="02020603050405020304" pitchFamily="18" charset="0"/>
              </a:rPr>
              <a:t>Qualitative Assessment of Software Engineering Examination Questions with Bloom’s Taxonomy</a:t>
            </a:r>
            <a:endParaRPr lang="en-IN"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Automated analysis of exam questions according to bloom’s taxonomy</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Questions Classification According to Bloom’s</a:t>
            </a:r>
          </a:p>
          <a:p>
            <a:pPr marL="0" indent="0" algn="just">
              <a:buNone/>
            </a:pPr>
            <a:r>
              <a:rPr lang="en-US" sz="2200" dirty="0">
                <a:latin typeface="Times New Roman" panose="02020603050405020304" pitchFamily="18" charset="0"/>
                <a:cs typeface="Times New Roman" panose="02020603050405020304" pitchFamily="18" charset="0"/>
              </a:rPr>
              <a:t>Taxonomy using Universal Dependency and WordNet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9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A6C2-CDB4-B03B-C704-C9AD0BB6DCEF}"/>
              </a:ext>
            </a:extLst>
          </p:cNvPr>
          <p:cNvSpPr>
            <a:spLocks noGrp="1"/>
          </p:cNvSpPr>
          <p:nvPr>
            <p:ph type="title"/>
          </p:nvPr>
        </p:nvSpPr>
        <p:spPr/>
        <p:txBody>
          <a:bodyPr>
            <a:normAutofit/>
          </a:bodyPr>
          <a:lstStyle/>
          <a:p>
            <a:pPr algn="ct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PROJECT METHODOLOGY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D42DD7-9808-16AD-11F2-E61641A7BC95}"/>
              </a:ext>
            </a:extLst>
          </p:cNvPr>
          <p:cNvSpPr>
            <a:spLocks noGrp="1"/>
          </p:cNvSpPr>
          <p:nvPr>
            <p:ph idx="1"/>
          </p:nvPr>
        </p:nvSpPr>
        <p:spPr>
          <a:xfrm>
            <a:off x="838200" y="1524000"/>
            <a:ext cx="10515600" cy="4652963"/>
          </a:xfrm>
        </p:spPr>
        <p:txBody>
          <a:bodyPr>
            <a:normAutofit/>
          </a:bodyPr>
          <a:lstStyle/>
          <a:p>
            <a:pPr marL="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work, a rule-based approach is adopted in classifying the question items into their corresponding Bloom’s cognitive level. The system will classify each of questions automatically to their corresponding verbs from the Taxonomy with the assistance of the developed rules.</a:t>
            </a:r>
          </a:p>
          <a:p>
            <a:pPr marL="0" indent="0" algn="just">
              <a:lnSpc>
                <a:spcPct val="115000"/>
              </a:lnSpc>
              <a:spcAft>
                <a:spcPts val="10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IMPLEMENTATION TOOLS:</a:t>
            </a:r>
          </a:p>
          <a:p>
            <a:pPr algn="just">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NLTK library for NLP</a:t>
            </a:r>
          </a:p>
          <a:p>
            <a:pPr algn="just">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Django for integration of website</a:t>
            </a:r>
          </a:p>
          <a:p>
            <a:pPr algn="just">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Matplotlib for </a:t>
            </a:r>
            <a:r>
              <a:rPr lang="en-IN" sz="2400" dirty="0">
                <a:latin typeface="Times New Roman" panose="02020603050405020304" pitchFamily="18" charset="0"/>
                <a:cs typeface="Times New Roman" panose="02020603050405020304" pitchFamily="18" charset="0"/>
              </a:rPr>
              <a:t>assessment report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711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DE50-B121-8F82-EEEA-19737477AAD6}"/>
              </a:ext>
            </a:extLst>
          </p:cNvPr>
          <p:cNvSpPr>
            <a:spLocks noGrp="1"/>
          </p:cNvSpPr>
          <p:nvPr>
            <p:ph type="title"/>
          </p:nvPr>
        </p:nvSpPr>
        <p:spPr>
          <a:xfrm>
            <a:off x="838200" y="1"/>
            <a:ext cx="10515600" cy="1346199"/>
          </a:xfrm>
        </p:spPr>
        <p:txBody>
          <a:bodyPr>
            <a:normAutofit/>
          </a:bodyPr>
          <a:lstStyle/>
          <a:p>
            <a:pPr algn="ctr"/>
            <a:r>
              <a:rPr lang="en-IN" sz="3600" dirty="0">
                <a:latin typeface="Times New Roman" panose="02020603050405020304" pitchFamily="18" charset="0"/>
                <a:cs typeface="Times New Roman" panose="02020603050405020304" pitchFamily="18" charset="0"/>
              </a:rPr>
              <a:t>PROJECT METHODOLOGY</a:t>
            </a:r>
          </a:p>
        </p:txBody>
      </p:sp>
      <p:sp>
        <p:nvSpPr>
          <p:cNvPr id="3" name="Content Placeholder 2">
            <a:extLst>
              <a:ext uri="{FF2B5EF4-FFF2-40B4-BE49-F238E27FC236}">
                <a16:creationId xmlns:a16="http://schemas.microsoft.com/office/drawing/2014/main" id="{683B87C1-72D5-0D9A-C4EC-05A4B2F44F37}"/>
              </a:ext>
            </a:extLst>
          </p:cNvPr>
          <p:cNvSpPr>
            <a:spLocks noGrp="1"/>
          </p:cNvSpPr>
          <p:nvPr>
            <p:ph idx="1"/>
          </p:nvPr>
        </p:nvSpPr>
        <p:spPr>
          <a:xfrm>
            <a:off x="838200" y="1346200"/>
            <a:ext cx="10515600" cy="4851400"/>
          </a:xfrm>
        </p:spPr>
        <p:txBody>
          <a:bodyPr>
            <a:normAutofit lnSpcReduction="10000"/>
          </a:bodyPr>
          <a:lstStyle/>
          <a:p>
            <a:r>
              <a:rPr lang="en-IN" b="1" dirty="0">
                <a:latin typeface="Times New Roman" panose="02020603050405020304" pitchFamily="18" charset="0"/>
                <a:cs typeface="Times New Roman" panose="02020603050405020304" pitchFamily="18" charset="0"/>
              </a:rPr>
              <a:t>PRE-PROCESSING:</a:t>
            </a:r>
          </a:p>
          <a:p>
            <a:pPr marL="0" indent="0" algn="just">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Text pre-processing is a method in natural language processing to make the computer understand the structure or content of the text. It will allow us to make the text more readable and easy to use for later process. Text pre-processing involves processes such as stop words removal, tokenization, lemmatization and POS tagging.</a:t>
            </a:r>
          </a:p>
          <a:p>
            <a:pPr marL="0" indent="0">
              <a:buNone/>
            </a:pP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RULES DEVELOPMENT:</a:t>
            </a:r>
          </a:p>
          <a:p>
            <a:pPr marL="0" indent="0" algn="just">
              <a:buNone/>
            </a:pPr>
            <a:r>
              <a:rPr lang="en-IN" dirty="0">
                <a:latin typeface="Times New Roman" panose="02020603050405020304" pitchFamily="18" charset="0"/>
                <a:cs typeface="Times New Roman" panose="02020603050405020304" pitchFamily="18" charset="0"/>
              </a:rPr>
              <a:t>LSI (LATENT SEMANTIC INDEXING) algorithm will be used to classify questions into various Bloom’s levels. With the help of NLTK library and LSI algorithm the words in the question statement will be analysed and categorized into their levels.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210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613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INDEX</vt:lpstr>
      <vt:lpstr>OBJECTIVE</vt:lpstr>
      <vt:lpstr>BLOOM’S TAXONOMY</vt:lpstr>
      <vt:lpstr>LEVELS OF BLOOM’S TAXONOMY</vt:lpstr>
      <vt:lpstr>PowerPoint Presentation</vt:lpstr>
      <vt:lpstr>REFERENCES CONSULTED</vt:lpstr>
      <vt:lpstr>PROJECT METHODOLOGY </vt:lpstr>
      <vt:lpstr>PROJECT 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Tanupriya Pathak</dc:creator>
  <cp:lastModifiedBy>Tanupriya Pathak</cp:lastModifiedBy>
  <cp:revision>4</cp:revision>
  <dcterms:created xsi:type="dcterms:W3CDTF">2022-09-20T05:42:10Z</dcterms:created>
  <dcterms:modified xsi:type="dcterms:W3CDTF">2022-09-21T16:51:24Z</dcterms:modified>
</cp:coreProperties>
</file>