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3"/>
  </p:notesMasterIdLst>
  <p:sldIdLst>
    <p:sldId id="278" r:id="rId2"/>
    <p:sldId id="280" r:id="rId3"/>
    <p:sldId id="279" r:id="rId4"/>
    <p:sldId id="281" r:id="rId5"/>
    <p:sldId id="289" r:id="rId6"/>
    <p:sldId id="300" r:id="rId7"/>
    <p:sldId id="301" r:id="rId8"/>
    <p:sldId id="290" r:id="rId9"/>
    <p:sldId id="302" r:id="rId10"/>
    <p:sldId id="303" r:id="rId11"/>
    <p:sldId id="292" r:id="rId12"/>
    <p:sldId id="282" r:id="rId13"/>
    <p:sldId id="304" r:id="rId14"/>
    <p:sldId id="291" r:id="rId15"/>
    <p:sldId id="305" r:id="rId16"/>
    <p:sldId id="306" r:id="rId17"/>
    <p:sldId id="307" r:id="rId18"/>
    <p:sldId id="308" r:id="rId19"/>
    <p:sldId id="309" r:id="rId20"/>
    <p:sldId id="283" r:id="rId21"/>
    <p:sldId id="284" r:id="rId22"/>
    <p:sldId id="295" r:id="rId23"/>
    <p:sldId id="296" r:id="rId24"/>
    <p:sldId id="297" r:id="rId25"/>
    <p:sldId id="298" r:id="rId26"/>
    <p:sldId id="299" r:id="rId27"/>
    <p:sldId id="294" r:id="rId28"/>
    <p:sldId id="327" r:id="rId29"/>
    <p:sldId id="328" r:id="rId30"/>
    <p:sldId id="329" r:id="rId31"/>
    <p:sldId id="293" r:id="rId3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77" d="100"/>
          <a:sy n="77" d="100"/>
        </p:scale>
        <p:origin x="232"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52721" y="1485486"/>
            <a:ext cx="5385816" cy="1225296"/>
          </a:xfrm>
        </p:spPr>
        <p:txBody>
          <a:bodyPr/>
          <a:lstStyle/>
          <a:p>
            <a:r>
              <a:rPr lang="en-US" dirty="0"/>
              <a:t>The Indian budget and finance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DBMS PROJECT</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819502" y="309895"/>
            <a:ext cx="8165592" cy="768096"/>
          </a:xfrm>
        </p:spPr>
        <p:txBody>
          <a:bodyPr/>
          <a:lstStyle/>
          <a:p>
            <a:r>
              <a:rPr lang="en-US" dirty="0"/>
              <a:t>Problem statement</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819502" y="1892911"/>
            <a:ext cx="3822192" cy="411480"/>
          </a:xfrm>
        </p:spPr>
        <p:txBody>
          <a:bodyPr/>
          <a:lstStyle/>
          <a:p>
            <a:r>
              <a:rPr lang="en-US" dirty="0"/>
              <a:t>administers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413489" y="2356960"/>
            <a:ext cx="3741928" cy="2124533"/>
          </a:xfrm>
        </p:spPr>
        <p:txBody>
          <a:bodyPr/>
          <a:lstStyle/>
          <a:p>
            <a:pPr marL="457200" marR="0" lvl="1" indent="0">
              <a:spcBef>
                <a:spcPts val="0"/>
              </a:spcBef>
              <a:spcAft>
                <a:spcPts val="0"/>
              </a:spcAft>
              <a:buSzPts val="1200"/>
              <a:buNone/>
              <a:tabLst>
                <a:tab pos="1105535" algn="l"/>
              </a:tabLst>
            </a:pPr>
            <a:r>
              <a:rPr lang="en-US" sz="1500" dirty="0">
                <a:effectLst/>
                <a:ea typeface="Segoe UI" panose="020B0502040204020203" pitchFamily="34" charset="0"/>
              </a:rPr>
              <a:t>The Administers entity includes attributes like </a:t>
            </a:r>
            <a:r>
              <a:rPr lang="en-US" sz="1500" dirty="0" err="1">
                <a:effectLst/>
                <a:ea typeface="Segoe UI" panose="020B0502040204020203" pitchFamily="34" charset="0"/>
              </a:rPr>
              <a:t>Dept_Id</a:t>
            </a:r>
            <a:r>
              <a:rPr lang="en-US" sz="1500" dirty="0">
                <a:effectLst/>
                <a:ea typeface="Segoe UI" panose="020B0502040204020203" pitchFamily="34" charset="0"/>
              </a:rPr>
              <a:t>, </a:t>
            </a:r>
            <a:r>
              <a:rPr lang="en-US" sz="1500" dirty="0" err="1">
                <a:effectLst/>
                <a:ea typeface="Segoe UI" panose="020B0502040204020203" pitchFamily="34" charset="0"/>
              </a:rPr>
              <a:t>Prog_Id</a:t>
            </a:r>
            <a:r>
              <a:rPr lang="en-US" sz="1500" dirty="0">
                <a:effectLst/>
                <a:ea typeface="Segoe UI" panose="020B0502040204020203" pitchFamily="34" charset="0"/>
              </a:rPr>
              <a:t> which  acts as a foreign key in this entity.</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795645" y="1865241"/>
            <a:ext cx="3822192" cy="411480"/>
          </a:xfrm>
        </p:spPr>
        <p:txBody>
          <a:bodyPr/>
          <a:lstStyle/>
          <a:p>
            <a:r>
              <a:rPr lang="en-US" dirty="0"/>
              <a:t>expenditure</a:t>
            </a:r>
          </a:p>
        </p:txBody>
      </p:sp>
      <p:sp>
        <p:nvSpPr>
          <p:cNvPr id="6" name="Content Placeholder 11">
            <a:extLst>
              <a:ext uri="{FF2B5EF4-FFF2-40B4-BE49-F238E27FC236}">
                <a16:creationId xmlns:a16="http://schemas.microsoft.com/office/drawing/2014/main" id="{95099F1A-AC8C-00DD-002F-32A392A37C87}"/>
              </a:ext>
            </a:extLst>
          </p:cNvPr>
          <p:cNvSpPr txBox="1">
            <a:spLocks/>
          </p:cNvSpPr>
          <p:nvPr/>
        </p:nvSpPr>
        <p:spPr>
          <a:xfrm>
            <a:off x="7354372" y="2259021"/>
            <a:ext cx="3741928" cy="1622561"/>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spcBef>
                <a:spcPts val="120"/>
              </a:spcBef>
              <a:spcAft>
                <a:spcPts val="0"/>
              </a:spcAft>
              <a:buSzPts val="1200"/>
              <a:buNone/>
              <a:tabLst>
                <a:tab pos="1104900" algn="l"/>
                <a:tab pos="1105535" algn="l"/>
              </a:tabLst>
            </a:pPr>
            <a:r>
              <a:rPr lang="en-US" sz="1500" dirty="0"/>
              <a:t>The Expenditure entity determines the different Expenditure Category of Indian Government and </a:t>
            </a:r>
            <a:r>
              <a:rPr lang="en-US" sz="1500" dirty="0">
                <a:effectLst/>
                <a:ea typeface="Wingdings" panose="05000000000000000000" pitchFamily="2" charset="2"/>
                <a:cs typeface="Wingdings" panose="05000000000000000000" pitchFamily="2" charset="2"/>
              </a:rPr>
              <a:t>the</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various</a:t>
            </a:r>
            <a:r>
              <a:rPr lang="en-US" sz="1500" spc="-2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expenses</a:t>
            </a:r>
            <a:r>
              <a:rPr lang="en-US" sz="1500" spc="-1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incurred</a:t>
            </a:r>
            <a:r>
              <a:rPr lang="en-US" sz="1500" spc="-1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by</a:t>
            </a:r>
            <a:r>
              <a:rPr lang="en-US" sz="1500" spc="-3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the </a:t>
            </a:r>
            <a:r>
              <a:rPr lang="en-US" sz="1500" dirty="0">
                <a:effectLst/>
                <a:ea typeface="Segoe UI" panose="020B0502040204020203" pitchFamily="34" charset="0"/>
              </a:rPr>
              <a:t>government</a:t>
            </a:r>
            <a:r>
              <a:rPr lang="en-US" sz="1500" spc="-10" dirty="0">
                <a:effectLst/>
                <a:ea typeface="Segoe UI" panose="020B0502040204020203" pitchFamily="34" charset="0"/>
              </a:rPr>
              <a:t> </a:t>
            </a:r>
            <a:r>
              <a:rPr lang="en-US" sz="1500" dirty="0">
                <a:effectLst/>
                <a:ea typeface="Segoe UI" panose="020B0502040204020203" pitchFamily="34" charset="0"/>
              </a:rPr>
              <a:t>in</a:t>
            </a:r>
            <a:r>
              <a:rPr lang="en-US" sz="1500" spc="-10" dirty="0">
                <a:effectLst/>
                <a:ea typeface="Segoe UI" panose="020B0502040204020203" pitchFamily="34" charset="0"/>
              </a:rPr>
              <a:t> </a:t>
            </a:r>
            <a:r>
              <a:rPr lang="en-US" sz="1500" dirty="0">
                <a:effectLst/>
                <a:ea typeface="Segoe UI" panose="020B0502040204020203" pitchFamily="34" charset="0"/>
              </a:rPr>
              <a:t>a</a:t>
            </a:r>
            <a:r>
              <a:rPr lang="en-US" sz="1500" spc="-10" dirty="0">
                <a:effectLst/>
                <a:ea typeface="Segoe UI" panose="020B0502040204020203" pitchFamily="34" charset="0"/>
              </a:rPr>
              <a:t> </a:t>
            </a:r>
            <a:r>
              <a:rPr lang="en-US" sz="1500" dirty="0">
                <a:effectLst/>
                <a:ea typeface="Segoe UI" panose="020B0502040204020203" pitchFamily="34" charset="0"/>
              </a:rPr>
              <a:t>given</a:t>
            </a:r>
            <a:r>
              <a:rPr lang="en-US" sz="1500" spc="-5" dirty="0">
                <a:effectLst/>
                <a:ea typeface="Segoe UI" panose="020B0502040204020203" pitchFamily="34" charset="0"/>
              </a:rPr>
              <a:t> </a:t>
            </a:r>
            <a:r>
              <a:rPr lang="en-US" sz="1500" dirty="0">
                <a:effectLst/>
                <a:ea typeface="Segoe UI" panose="020B0502040204020203" pitchFamily="34" charset="0"/>
              </a:rPr>
              <a:t>fiscal</a:t>
            </a:r>
            <a:r>
              <a:rPr lang="en-US" sz="1500" spc="-5" dirty="0">
                <a:effectLst/>
                <a:ea typeface="Segoe UI" panose="020B0502040204020203" pitchFamily="34" charset="0"/>
              </a:rPr>
              <a:t> </a:t>
            </a:r>
            <a:r>
              <a:rPr lang="en-US" sz="1500" dirty="0">
                <a:effectLst/>
                <a:ea typeface="Segoe UI" panose="020B0502040204020203" pitchFamily="34" charset="0"/>
              </a:rPr>
              <a:t>year.</a:t>
            </a:r>
            <a:r>
              <a:rPr lang="en-US" sz="1500" dirty="0"/>
              <a:t>. It includes attributes like </a:t>
            </a:r>
            <a:r>
              <a:rPr lang="en-US" sz="1500" dirty="0" err="1"/>
              <a:t>Exp_Id</a:t>
            </a:r>
            <a:r>
              <a:rPr lang="en-US" sz="1500" dirty="0"/>
              <a:t>, </a:t>
            </a:r>
            <a:r>
              <a:rPr lang="en-US" sz="1500" dirty="0" err="1"/>
              <a:t>Expenditure_Cat_Id</a:t>
            </a:r>
            <a:r>
              <a:rPr lang="en-US" sz="1500" dirty="0"/>
              <a:t>, </a:t>
            </a:r>
            <a:r>
              <a:rPr lang="en-US" sz="1500" dirty="0" err="1"/>
              <a:t>Dept_Id</a:t>
            </a:r>
            <a:r>
              <a:rPr lang="en-US" sz="1500" dirty="0"/>
              <a:t>, </a:t>
            </a:r>
            <a:r>
              <a:rPr lang="en-US" sz="1500" dirty="0" err="1"/>
              <a:t>Prog_Id</a:t>
            </a:r>
            <a:r>
              <a:rPr lang="en-US" sz="1500" dirty="0"/>
              <a:t>.</a:t>
            </a:r>
          </a:p>
        </p:txBody>
      </p:sp>
      <p:sp>
        <p:nvSpPr>
          <p:cNvPr id="7" name="Text Placeholder 10">
            <a:extLst>
              <a:ext uri="{FF2B5EF4-FFF2-40B4-BE49-F238E27FC236}">
                <a16:creationId xmlns:a16="http://schemas.microsoft.com/office/drawing/2014/main" id="{B04865FA-5C7D-7AC1-492A-754FF20F2473}"/>
              </a:ext>
            </a:extLst>
          </p:cNvPr>
          <p:cNvSpPr txBox="1">
            <a:spLocks/>
          </p:cNvSpPr>
          <p:nvPr/>
        </p:nvSpPr>
        <p:spPr>
          <a:xfrm>
            <a:off x="3819502" y="4347870"/>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t>Expenditure_category</a:t>
            </a:r>
            <a:endParaRPr lang="en-US" dirty="0"/>
          </a:p>
        </p:txBody>
      </p:sp>
      <p:sp>
        <p:nvSpPr>
          <p:cNvPr id="8" name="Text Placeholder 12">
            <a:extLst>
              <a:ext uri="{FF2B5EF4-FFF2-40B4-BE49-F238E27FC236}">
                <a16:creationId xmlns:a16="http://schemas.microsoft.com/office/drawing/2014/main" id="{486D6FD9-7016-1903-F2D7-56C8A9635D63}"/>
              </a:ext>
            </a:extLst>
          </p:cNvPr>
          <p:cNvSpPr txBox="1">
            <a:spLocks/>
          </p:cNvSpPr>
          <p:nvPr/>
        </p:nvSpPr>
        <p:spPr>
          <a:xfrm>
            <a:off x="7802429" y="4282827"/>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taxation</a:t>
            </a:r>
          </a:p>
        </p:txBody>
      </p:sp>
      <p:sp>
        <p:nvSpPr>
          <p:cNvPr id="9" name="Content Placeholder 11">
            <a:extLst>
              <a:ext uri="{FF2B5EF4-FFF2-40B4-BE49-F238E27FC236}">
                <a16:creationId xmlns:a16="http://schemas.microsoft.com/office/drawing/2014/main" id="{FFA5E561-B38C-B6CB-B57B-0D2A62BC5FE3}"/>
              </a:ext>
            </a:extLst>
          </p:cNvPr>
          <p:cNvSpPr txBox="1">
            <a:spLocks/>
          </p:cNvSpPr>
          <p:nvPr/>
        </p:nvSpPr>
        <p:spPr>
          <a:xfrm>
            <a:off x="3413489" y="4873576"/>
            <a:ext cx="4598358" cy="1622561"/>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739775" lvl="1" indent="0">
              <a:spcBef>
                <a:spcPts val="0"/>
              </a:spcBef>
              <a:spcAft>
                <a:spcPts val="0"/>
              </a:spcAft>
              <a:buSzPts val="1200"/>
              <a:buNone/>
              <a:tabLst>
                <a:tab pos="1105535" algn="l"/>
              </a:tabLst>
            </a:pPr>
            <a:r>
              <a:rPr lang="en-US" sz="1500" dirty="0">
                <a:effectLst/>
                <a:ea typeface="Segoe UI" panose="020B0502040204020203" pitchFamily="34" charset="0"/>
              </a:rPr>
              <a:t>This entity represents the different categories or types of</a:t>
            </a:r>
            <a:r>
              <a:rPr lang="en-US" sz="1500" spc="-315" dirty="0">
                <a:effectLst/>
                <a:ea typeface="Segoe UI" panose="020B0502040204020203" pitchFamily="34" charset="0"/>
              </a:rPr>
              <a:t> </a:t>
            </a:r>
            <a:r>
              <a:rPr lang="en-US" sz="1500" dirty="0">
                <a:effectLst/>
                <a:ea typeface="Segoe UI" panose="020B0502040204020203" pitchFamily="34" charset="0"/>
              </a:rPr>
              <a:t>expenditures</a:t>
            </a:r>
            <a:r>
              <a:rPr lang="en-US" sz="1500" spc="-25" dirty="0">
                <a:effectLst/>
                <a:ea typeface="Segoe UI" panose="020B0502040204020203" pitchFamily="34" charset="0"/>
              </a:rPr>
              <a:t> </a:t>
            </a:r>
            <a:r>
              <a:rPr lang="en-US" sz="1500" dirty="0">
                <a:effectLst/>
                <a:ea typeface="Segoe UI" panose="020B0502040204020203" pitchFamily="34" charset="0"/>
              </a:rPr>
              <a:t>made</a:t>
            </a:r>
            <a:r>
              <a:rPr lang="en-US" sz="1500" spc="-15" dirty="0">
                <a:effectLst/>
                <a:ea typeface="Segoe UI" panose="020B0502040204020203" pitchFamily="34" charset="0"/>
              </a:rPr>
              <a:t> </a:t>
            </a:r>
            <a:r>
              <a:rPr lang="en-US" sz="1500" dirty="0">
                <a:effectLst/>
                <a:ea typeface="Segoe UI" panose="020B0502040204020203" pitchFamily="34" charset="0"/>
              </a:rPr>
              <a:t>by</a:t>
            </a:r>
            <a:r>
              <a:rPr lang="en-US" sz="1500" spc="5" dirty="0">
                <a:effectLst/>
                <a:ea typeface="Segoe UI" panose="020B0502040204020203" pitchFamily="34" charset="0"/>
              </a:rPr>
              <a:t> </a:t>
            </a:r>
            <a:r>
              <a:rPr lang="en-US" sz="1500" dirty="0">
                <a:effectLst/>
                <a:ea typeface="Segoe UI" panose="020B0502040204020203" pitchFamily="34" charset="0"/>
              </a:rPr>
              <a:t>the</a:t>
            </a:r>
            <a:r>
              <a:rPr lang="en-US" sz="1500" spc="-15" dirty="0">
                <a:effectLst/>
                <a:ea typeface="Segoe UI" panose="020B0502040204020203" pitchFamily="34" charset="0"/>
              </a:rPr>
              <a:t> </a:t>
            </a:r>
            <a:r>
              <a:rPr lang="en-US" sz="1500" dirty="0">
                <a:effectLst/>
                <a:ea typeface="Segoe UI" panose="020B0502040204020203" pitchFamily="34" charset="0"/>
              </a:rPr>
              <a:t>government.</a:t>
            </a:r>
            <a:r>
              <a:rPr lang="en-US" sz="1500" spc="-10" dirty="0">
                <a:effectLst/>
                <a:ea typeface="Segoe UI" panose="020B0502040204020203" pitchFamily="34" charset="0"/>
              </a:rPr>
              <a:t> It consists of the attributes like </a:t>
            </a:r>
            <a:r>
              <a:rPr lang="en-US" sz="1500" spc="-10" dirty="0" err="1">
                <a:effectLst/>
                <a:ea typeface="Segoe UI" panose="020B0502040204020203" pitchFamily="34" charset="0"/>
              </a:rPr>
              <a:t>Expenditure_Cat_Id</a:t>
            </a:r>
            <a:r>
              <a:rPr lang="en-US" sz="1500" spc="-10" dirty="0">
                <a:effectLst/>
                <a:ea typeface="Segoe UI" panose="020B0502040204020203" pitchFamily="34" charset="0"/>
              </a:rPr>
              <a:t>, Amount and Type.</a:t>
            </a:r>
            <a:endParaRPr lang="en-US" sz="1500" dirty="0">
              <a:effectLst/>
              <a:ea typeface="Wingdings" panose="05000000000000000000" pitchFamily="2" charset="2"/>
              <a:cs typeface="Wingdings" panose="05000000000000000000" pitchFamily="2" charset="2"/>
            </a:endParaRPr>
          </a:p>
        </p:txBody>
      </p:sp>
      <p:sp>
        <p:nvSpPr>
          <p:cNvPr id="16" name="Content Placeholder 11">
            <a:extLst>
              <a:ext uri="{FF2B5EF4-FFF2-40B4-BE49-F238E27FC236}">
                <a16:creationId xmlns:a16="http://schemas.microsoft.com/office/drawing/2014/main" id="{BD2ADF74-D94B-E2D4-35A6-C76B3D301124}"/>
              </a:ext>
            </a:extLst>
          </p:cNvPr>
          <p:cNvSpPr txBox="1">
            <a:spLocks/>
          </p:cNvSpPr>
          <p:nvPr/>
        </p:nvSpPr>
        <p:spPr>
          <a:xfrm>
            <a:off x="7354372" y="4776418"/>
            <a:ext cx="4562498" cy="1622561"/>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671195" lvl="1" indent="0">
              <a:spcBef>
                <a:spcPts val="0"/>
              </a:spcBef>
              <a:spcAft>
                <a:spcPts val="0"/>
              </a:spcAft>
              <a:buSzPts val="1200"/>
              <a:buNone/>
              <a:tabLst>
                <a:tab pos="1105535" algn="l"/>
              </a:tabLst>
            </a:pPr>
            <a:r>
              <a:rPr lang="en-US" sz="1500" dirty="0">
                <a:effectLst/>
                <a:ea typeface="Segoe UI" panose="020B0502040204020203" pitchFamily="34" charset="0"/>
              </a:rPr>
              <a:t>The Taxation entity</a:t>
            </a:r>
            <a:r>
              <a:rPr lang="en-US" sz="1500" spc="-15" dirty="0">
                <a:effectLst/>
                <a:ea typeface="Segoe UI" panose="020B0502040204020203" pitchFamily="34" charset="0"/>
              </a:rPr>
              <a:t> </a:t>
            </a:r>
            <a:r>
              <a:rPr lang="en-US" sz="1500" dirty="0">
                <a:effectLst/>
                <a:ea typeface="Segoe UI" panose="020B0502040204020203" pitchFamily="34" charset="0"/>
              </a:rPr>
              <a:t>represents</a:t>
            </a:r>
            <a:r>
              <a:rPr lang="en-US" sz="1500" spc="-25" dirty="0">
                <a:effectLst/>
                <a:ea typeface="Segoe UI" panose="020B0502040204020203" pitchFamily="34" charset="0"/>
              </a:rPr>
              <a:t> </a:t>
            </a:r>
            <a:r>
              <a:rPr lang="en-US" sz="1500" dirty="0">
                <a:effectLst/>
                <a:ea typeface="Segoe UI" panose="020B0502040204020203" pitchFamily="34" charset="0"/>
              </a:rPr>
              <a:t>the</a:t>
            </a:r>
            <a:r>
              <a:rPr lang="en-US" sz="1500" spc="-25" dirty="0">
                <a:effectLst/>
                <a:ea typeface="Segoe UI" panose="020B0502040204020203" pitchFamily="34" charset="0"/>
              </a:rPr>
              <a:t> </a:t>
            </a:r>
            <a:r>
              <a:rPr lang="en-US" sz="1500" dirty="0">
                <a:effectLst/>
                <a:ea typeface="Segoe UI" panose="020B0502040204020203" pitchFamily="34" charset="0"/>
              </a:rPr>
              <a:t>various</a:t>
            </a:r>
            <a:r>
              <a:rPr lang="en-US" sz="1500" spc="-20" dirty="0">
                <a:effectLst/>
                <a:ea typeface="Segoe UI" panose="020B0502040204020203" pitchFamily="34" charset="0"/>
              </a:rPr>
              <a:t> </a:t>
            </a:r>
            <a:r>
              <a:rPr lang="en-US" sz="1500" dirty="0">
                <a:effectLst/>
                <a:ea typeface="Segoe UI" panose="020B0502040204020203" pitchFamily="34" charset="0"/>
              </a:rPr>
              <a:t>taxes</a:t>
            </a:r>
            <a:r>
              <a:rPr lang="en-US" sz="1500" spc="-30" dirty="0">
                <a:effectLst/>
                <a:ea typeface="Segoe UI" panose="020B0502040204020203" pitchFamily="34" charset="0"/>
              </a:rPr>
              <a:t> </a:t>
            </a:r>
            <a:r>
              <a:rPr lang="en-US" sz="1500" dirty="0">
                <a:effectLst/>
                <a:ea typeface="Segoe UI" panose="020B0502040204020203" pitchFamily="34" charset="0"/>
              </a:rPr>
              <a:t>imposed</a:t>
            </a:r>
            <a:r>
              <a:rPr lang="en-US" sz="1500" spc="-15" dirty="0">
                <a:effectLst/>
                <a:ea typeface="Segoe UI" panose="020B0502040204020203" pitchFamily="34" charset="0"/>
              </a:rPr>
              <a:t> </a:t>
            </a:r>
            <a:r>
              <a:rPr lang="en-US" sz="1500" dirty="0">
                <a:effectLst/>
                <a:ea typeface="Segoe UI" panose="020B0502040204020203" pitchFamily="34" charset="0"/>
              </a:rPr>
              <a:t>by</a:t>
            </a:r>
            <a:r>
              <a:rPr lang="en-US" sz="1500" spc="-30" dirty="0">
                <a:effectLst/>
                <a:ea typeface="Segoe UI" panose="020B0502040204020203" pitchFamily="34" charset="0"/>
              </a:rPr>
              <a:t> </a:t>
            </a:r>
            <a:r>
              <a:rPr lang="en-US" sz="1500" dirty="0">
                <a:effectLst/>
                <a:ea typeface="Segoe UI" panose="020B0502040204020203" pitchFamily="34" charset="0"/>
              </a:rPr>
              <a:t>the</a:t>
            </a:r>
            <a:r>
              <a:rPr lang="en-US" sz="1500" spc="-10" dirty="0">
                <a:effectLst/>
                <a:ea typeface="Segoe UI" panose="020B0502040204020203" pitchFamily="34" charset="0"/>
              </a:rPr>
              <a:t> </a:t>
            </a:r>
            <a:r>
              <a:rPr lang="en-US" sz="1500" dirty="0">
                <a:effectLst/>
                <a:ea typeface="Segoe UI" panose="020B0502040204020203" pitchFamily="34" charset="0"/>
              </a:rPr>
              <a:t>government</a:t>
            </a:r>
            <a:r>
              <a:rPr lang="en-US" sz="1500" spc="-15" dirty="0">
                <a:effectLst/>
                <a:ea typeface="Segoe UI" panose="020B0502040204020203" pitchFamily="34" charset="0"/>
              </a:rPr>
              <a:t> </a:t>
            </a:r>
            <a:r>
              <a:rPr lang="en-US" sz="1500" dirty="0">
                <a:effectLst/>
                <a:ea typeface="Segoe UI" panose="020B0502040204020203" pitchFamily="34" charset="0"/>
              </a:rPr>
              <a:t>to</a:t>
            </a:r>
            <a:r>
              <a:rPr lang="en-US" sz="1500" spc="-315" dirty="0">
                <a:effectLst/>
                <a:ea typeface="Segoe UI" panose="020B0502040204020203" pitchFamily="34" charset="0"/>
              </a:rPr>
              <a:t> </a:t>
            </a:r>
            <a:r>
              <a:rPr lang="en-US" sz="1500" dirty="0">
                <a:effectLst/>
                <a:ea typeface="Segoe UI" panose="020B0502040204020203" pitchFamily="34" charset="0"/>
              </a:rPr>
              <a:t>generate</a:t>
            </a:r>
            <a:r>
              <a:rPr lang="en-US" sz="1500" spc="-5" dirty="0">
                <a:effectLst/>
                <a:ea typeface="Segoe UI" panose="020B0502040204020203" pitchFamily="34" charset="0"/>
              </a:rPr>
              <a:t> </a:t>
            </a:r>
            <a:r>
              <a:rPr lang="en-US" sz="1500" dirty="0">
                <a:effectLst/>
                <a:ea typeface="Segoe UI" panose="020B0502040204020203" pitchFamily="34" charset="0"/>
              </a:rPr>
              <a:t>revenue. It includes attributes like </a:t>
            </a:r>
            <a:r>
              <a:rPr lang="en-US" sz="1500" dirty="0" err="1">
                <a:effectLst/>
                <a:ea typeface="Segoe UI" panose="020B0502040204020203" pitchFamily="34" charset="0"/>
              </a:rPr>
              <a:t>Tax_Id</a:t>
            </a:r>
            <a:r>
              <a:rPr lang="en-US" sz="1500" dirty="0">
                <a:effectLst/>
                <a:ea typeface="Segoe UI" panose="020B0502040204020203" pitchFamily="34" charset="0"/>
              </a:rPr>
              <a:t>, </a:t>
            </a:r>
            <a:r>
              <a:rPr lang="en-US" sz="1500" dirty="0" err="1">
                <a:effectLst/>
                <a:ea typeface="Segoe UI" panose="020B0502040204020203" pitchFamily="34" charset="0"/>
              </a:rPr>
              <a:t>Tax_Revenue</a:t>
            </a:r>
            <a:r>
              <a:rPr lang="en-US" sz="1500" dirty="0">
                <a:effectLst/>
                <a:ea typeface="Segoe UI" panose="020B0502040204020203" pitchFamily="34" charset="0"/>
              </a:rPr>
              <a:t>, </a:t>
            </a:r>
            <a:r>
              <a:rPr lang="en-US" sz="1500" dirty="0" err="1">
                <a:effectLst/>
                <a:ea typeface="Segoe UI" panose="020B0502040204020203" pitchFamily="34" charset="0"/>
              </a:rPr>
              <a:t>Tax_Type</a:t>
            </a:r>
            <a:r>
              <a:rPr lang="en-US" sz="1500" dirty="0">
                <a:ea typeface="Segoe UI" panose="020B0502040204020203" pitchFamily="34" charset="0"/>
              </a:rPr>
              <a:t> and </a:t>
            </a:r>
            <a:r>
              <a:rPr lang="en-US" sz="1500" dirty="0" err="1">
                <a:ea typeface="Segoe UI" panose="020B0502040204020203" pitchFamily="34" charset="0"/>
              </a:rPr>
              <a:t>Exp_Id</a:t>
            </a:r>
            <a:r>
              <a:rPr lang="en-US" sz="1500" dirty="0">
                <a:ea typeface="Segoe UI" panose="020B0502040204020203" pitchFamily="34" charset="0"/>
              </a:rPr>
              <a:t>.</a:t>
            </a:r>
            <a:endParaRPr lang="en-US" sz="1500" dirty="0">
              <a:effectLst/>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3510097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016508"/>
            <a:ext cx="6766560" cy="768096"/>
          </a:xfrm>
        </p:spPr>
        <p:txBody>
          <a:bodyPr/>
          <a:lstStyle/>
          <a:p>
            <a:r>
              <a:rPr lang="en-US" dirty="0"/>
              <a:t>RELATIONSHIPS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The Indian Budget and Finance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7" name="TextBox 6">
            <a:extLst>
              <a:ext uri="{FF2B5EF4-FFF2-40B4-BE49-F238E27FC236}">
                <a16:creationId xmlns:a16="http://schemas.microsoft.com/office/drawing/2014/main" id="{F8889569-B65D-8ABD-2FD8-154C900D5AEC}"/>
              </a:ext>
            </a:extLst>
          </p:cNvPr>
          <p:cNvSpPr txBox="1"/>
          <p:nvPr/>
        </p:nvSpPr>
        <p:spPr>
          <a:xfrm>
            <a:off x="1221890" y="1777774"/>
            <a:ext cx="6104964" cy="3970318"/>
          </a:xfrm>
          <a:prstGeom prst="rect">
            <a:avLst/>
          </a:prstGeom>
          <a:noFill/>
        </p:spPr>
        <p:txBody>
          <a:bodyPr wrap="square">
            <a:spAutoFit/>
          </a:bodyPr>
          <a:lstStyle/>
          <a:p>
            <a:pPr marL="285750" marR="0" lvl="0" indent="-285750">
              <a:spcBef>
                <a:spcPts val="505"/>
              </a:spcBef>
              <a:spcAft>
                <a:spcPts val="0"/>
              </a:spcAft>
              <a:buSzPts val="1400"/>
              <a:buFont typeface="Arial" panose="020B0604020202020204" pitchFamily="34" charset="0"/>
              <a:buChar char="•"/>
              <a:tabLst>
                <a:tab pos="1104900" algn="l"/>
                <a:tab pos="1105535" algn="l"/>
              </a:tabLst>
            </a:pPr>
            <a:r>
              <a:rPr lang="en-US" sz="1800" dirty="0">
                <a:effectLst/>
                <a:ea typeface="Symbol" panose="05050102010706020507" pitchFamily="18" charset="2"/>
                <a:cs typeface="Symbol" panose="05050102010706020507" pitchFamily="18" charset="2"/>
              </a:rPr>
              <a:t>Budget</a:t>
            </a:r>
            <a:r>
              <a:rPr lang="en-US" sz="1800"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has</a:t>
            </a:r>
            <a:r>
              <a:rPr lang="en-US" sz="1800" spc="-2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a</a:t>
            </a:r>
            <a:r>
              <a:rPr lang="en-US" sz="1800" spc="-15" dirty="0">
                <a:effectLst/>
                <a:ea typeface="Symbol" panose="05050102010706020507" pitchFamily="18" charset="2"/>
                <a:cs typeface="Symbol" panose="05050102010706020507" pitchFamily="18" charset="2"/>
              </a:rPr>
              <a:t> </a:t>
            </a:r>
            <a:r>
              <a:rPr lang="en-US" sz="1800" b="1" dirty="0">
                <a:effectLst/>
                <a:ea typeface="Symbol" panose="05050102010706020507" pitchFamily="18" charset="2"/>
                <a:cs typeface="Symbol" panose="05050102010706020507" pitchFamily="18" charset="2"/>
              </a:rPr>
              <a:t>ONE-TO-MANY</a:t>
            </a:r>
            <a:r>
              <a:rPr lang="en-US" sz="1800" b="1"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relationship</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with</a:t>
            </a:r>
            <a:r>
              <a:rPr lang="en-US" sz="1800"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Expenditure.</a:t>
            </a:r>
            <a:endParaRPr lang="en-US" sz="1600" dirty="0">
              <a:effectLst/>
              <a:ea typeface="Segoe UI" panose="020B0502040204020203" pitchFamily="34" charset="0"/>
            </a:endParaRPr>
          </a:p>
          <a:p>
            <a:pPr marL="285750" marR="1098550" lvl="0" indent="-285750">
              <a:spcBef>
                <a:spcPts val="0"/>
              </a:spcBef>
              <a:spcAft>
                <a:spcPts val="0"/>
              </a:spcAft>
              <a:buSzPts val="1400"/>
              <a:buFont typeface="Arial" panose="020B0604020202020204" pitchFamily="34" charset="0"/>
              <a:buChar char="•"/>
              <a:tabLst>
                <a:tab pos="1104900" algn="l"/>
                <a:tab pos="1105535" algn="l"/>
              </a:tabLst>
            </a:pPr>
            <a:r>
              <a:rPr lang="en-US" sz="1800" dirty="0">
                <a:effectLst/>
                <a:ea typeface="Symbol" panose="05050102010706020507" pitchFamily="18" charset="2"/>
                <a:cs typeface="Symbol" panose="05050102010706020507" pitchFamily="18" charset="2"/>
              </a:rPr>
              <a:t>Expenditure</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has</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a</a:t>
            </a:r>
            <a:r>
              <a:rPr lang="en-US" sz="1800" spc="-35" dirty="0">
                <a:effectLst/>
                <a:ea typeface="Symbol" panose="05050102010706020507" pitchFamily="18" charset="2"/>
                <a:cs typeface="Symbol" panose="05050102010706020507" pitchFamily="18" charset="2"/>
              </a:rPr>
              <a:t> </a:t>
            </a:r>
            <a:r>
              <a:rPr lang="en-US" sz="1800" b="1" dirty="0">
                <a:effectLst/>
                <a:ea typeface="Symbol" panose="05050102010706020507" pitchFamily="18" charset="2"/>
                <a:cs typeface="Symbol" panose="05050102010706020507" pitchFamily="18" charset="2"/>
              </a:rPr>
              <a:t>ONE-TO-MANY</a:t>
            </a:r>
            <a:r>
              <a:rPr lang="en-US" sz="1800" b="1"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relationship</a:t>
            </a:r>
            <a:r>
              <a:rPr lang="en-US" sz="1800" spc="-2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with</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Expenditure</a:t>
            </a:r>
            <a:r>
              <a:rPr lang="en-US" sz="1800" spc="-37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Category.</a:t>
            </a:r>
            <a:endParaRPr lang="en-US" sz="1600" dirty="0">
              <a:effectLst/>
              <a:ea typeface="Segoe UI" panose="020B0502040204020203" pitchFamily="34" charset="0"/>
            </a:endParaRPr>
          </a:p>
          <a:p>
            <a:pPr marL="285750" marR="0" lvl="0" indent="-285750">
              <a:spcBef>
                <a:spcPts val="0"/>
              </a:spcBef>
              <a:spcAft>
                <a:spcPts val="0"/>
              </a:spcAft>
              <a:buSzPts val="1400"/>
              <a:buFont typeface="Arial" panose="020B0604020202020204" pitchFamily="34" charset="0"/>
              <a:buChar char="•"/>
              <a:tabLst>
                <a:tab pos="1104900" algn="l"/>
                <a:tab pos="1105535" algn="l"/>
              </a:tabLst>
            </a:pPr>
            <a:r>
              <a:rPr lang="en-US" sz="1800" dirty="0">
                <a:effectLst/>
                <a:ea typeface="Symbol" panose="05050102010706020507" pitchFamily="18" charset="2"/>
                <a:cs typeface="Symbol" panose="05050102010706020507" pitchFamily="18" charset="2"/>
              </a:rPr>
              <a:t>Expenditure</a:t>
            </a:r>
            <a:r>
              <a:rPr lang="en-US" sz="1800"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has</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a</a:t>
            </a:r>
            <a:r>
              <a:rPr lang="en-US" sz="1800" spc="-30" dirty="0">
                <a:effectLst/>
                <a:ea typeface="Symbol" panose="05050102010706020507" pitchFamily="18" charset="2"/>
                <a:cs typeface="Symbol" panose="05050102010706020507" pitchFamily="18" charset="2"/>
              </a:rPr>
              <a:t> </a:t>
            </a:r>
            <a:r>
              <a:rPr lang="en-US" sz="1800" b="1" dirty="0">
                <a:effectLst/>
                <a:ea typeface="Symbol" panose="05050102010706020507" pitchFamily="18" charset="2"/>
                <a:cs typeface="Symbol" panose="05050102010706020507" pitchFamily="18" charset="2"/>
              </a:rPr>
              <a:t>MANY-TO-ONE</a:t>
            </a:r>
            <a:r>
              <a:rPr lang="en-US" sz="1800" b="1"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relationship</a:t>
            </a:r>
            <a:r>
              <a:rPr lang="en-US" sz="1800"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with</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Department.</a:t>
            </a:r>
            <a:endParaRPr lang="en-US" sz="1600" dirty="0">
              <a:effectLst/>
              <a:ea typeface="Segoe UI" panose="020B0502040204020203" pitchFamily="34" charset="0"/>
            </a:endParaRPr>
          </a:p>
          <a:p>
            <a:pPr marL="285750" marR="0" lvl="0" indent="-285750">
              <a:spcBef>
                <a:spcPts val="0"/>
              </a:spcBef>
              <a:spcAft>
                <a:spcPts val="0"/>
              </a:spcAft>
              <a:buSzPts val="1400"/>
              <a:buFont typeface="Arial" panose="020B0604020202020204" pitchFamily="34" charset="0"/>
              <a:buChar char="•"/>
              <a:tabLst>
                <a:tab pos="1104900" algn="l"/>
                <a:tab pos="1105535" algn="l"/>
              </a:tabLst>
            </a:pPr>
            <a:r>
              <a:rPr lang="en-US" sz="1800" dirty="0">
                <a:effectLst/>
                <a:ea typeface="Symbol" panose="05050102010706020507" pitchFamily="18" charset="2"/>
                <a:cs typeface="Symbol" panose="05050102010706020507" pitchFamily="18" charset="2"/>
              </a:rPr>
              <a:t>Program</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has</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a</a:t>
            </a:r>
            <a:r>
              <a:rPr lang="en-US" sz="1800" spc="-15" dirty="0">
                <a:effectLst/>
                <a:ea typeface="Symbol" panose="05050102010706020507" pitchFamily="18" charset="2"/>
                <a:cs typeface="Symbol" panose="05050102010706020507" pitchFamily="18" charset="2"/>
              </a:rPr>
              <a:t> </a:t>
            </a:r>
            <a:r>
              <a:rPr lang="en-US" sz="1800" b="1" dirty="0">
                <a:effectLst/>
                <a:ea typeface="Symbol" panose="05050102010706020507" pitchFamily="18" charset="2"/>
                <a:cs typeface="Symbol" panose="05050102010706020507" pitchFamily="18" charset="2"/>
              </a:rPr>
              <a:t>MANY-TO-MANY</a:t>
            </a:r>
            <a:r>
              <a:rPr lang="en-US" sz="1800" b="1"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relationship</a:t>
            </a:r>
            <a:r>
              <a:rPr lang="en-US" sz="1800" spc="-2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with</a:t>
            </a:r>
            <a:r>
              <a:rPr lang="en-US" sz="1800" spc="-3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Department.</a:t>
            </a:r>
            <a:endParaRPr lang="en-US" sz="1600" dirty="0">
              <a:effectLst/>
              <a:ea typeface="Segoe UI" panose="020B0502040204020203" pitchFamily="34" charset="0"/>
            </a:endParaRPr>
          </a:p>
          <a:p>
            <a:pPr marL="285750" marR="0" lvl="0" indent="-285750">
              <a:spcBef>
                <a:spcPts val="0"/>
              </a:spcBef>
              <a:spcAft>
                <a:spcPts val="0"/>
              </a:spcAft>
              <a:buSzPts val="1400"/>
              <a:buFont typeface="Arial" panose="020B0604020202020204" pitchFamily="34" charset="0"/>
              <a:buChar char="•"/>
              <a:tabLst>
                <a:tab pos="1104900" algn="l"/>
                <a:tab pos="1105535" algn="l"/>
              </a:tabLst>
            </a:pPr>
            <a:r>
              <a:rPr lang="en-US" sz="1800" dirty="0">
                <a:effectLst/>
                <a:ea typeface="Symbol" panose="05050102010706020507" pitchFamily="18" charset="2"/>
                <a:cs typeface="Symbol" panose="05050102010706020507" pitchFamily="18" charset="2"/>
              </a:rPr>
              <a:t>Scheme</a:t>
            </a:r>
            <a:r>
              <a:rPr lang="en-US" sz="1800"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has</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a</a:t>
            </a:r>
            <a:r>
              <a:rPr lang="en-US" sz="1800" spc="-20" dirty="0">
                <a:effectLst/>
                <a:ea typeface="Symbol" panose="05050102010706020507" pitchFamily="18" charset="2"/>
                <a:cs typeface="Symbol" panose="05050102010706020507" pitchFamily="18" charset="2"/>
              </a:rPr>
              <a:t> </a:t>
            </a:r>
            <a:r>
              <a:rPr lang="en-US" sz="1800" b="1" dirty="0">
                <a:effectLst/>
                <a:ea typeface="Symbol" panose="05050102010706020507" pitchFamily="18" charset="2"/>
                <a:cs typeface="Symbol" panose="05050102010706020507" pitchFamily="18" charset="2"/>
              </a:rPr>
              <a:t>MANY-TO-ONE</a:t>
            </a:r>
            <a:r>
              <a:rPr lang="en-US" sz="1800" b="1" spc="-3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relationship</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with</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Program.</a:t>
            </a:r>
            <a:endParaRPr lang="en-US" sz="1600" dirty="0">
              <a:effectLst/>
              <a:ea typeface="Segoe UI" panose="020B0502040204020203" pitchFamily="34" charset="0"/>
            </a:endParaRPr>
          </a:p>
          <a:p>
            <a:pPr marL="285750" marR="0" lvl="0" indent="-285750">
              <a:spcBef>
                <a:spcPts val="0"/>
              </a:spcBef>
              <a:spcAft>
                <a:spcPts val="0"/>
              </a:spcAft>
              <a:buSzPts val="1400"/>
              <a:buFont typeface="Arial" panose="020B0604020202020204" pitchFamily="34" charset="0"/>
              <a:buChar char="•"/>
              <a:tabLst>
                <a:tab pos="1104900" algn="l"/>
                <a:tab pos="1105535" algn="l"/>
              </a:tabLst>
            </a:pPr>
            <a:r>
              <a:rPr lang="en-US" sz="1800" dirty="0">
                <a:effectLst/>
                <a:ea typeface="Symbol" panose="05050102010706020507" pitchFamily="18" charset="2"/>
                <a:cs typeface="Symbol" panose="05050102010706020507" pitchFamily="18" charset="2"/>
              </a:rPr>
              <a:t>Beneficiary</a:t>
            </a:r>
            <a:r>
              <a:rPr lang="en-US" sz="1800" spc="-2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has</a:t>
            </a:r>
            <a:r>
              <a:rPr lang="en-US" sz="1800" spc="-3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a</a:t>
            </a:r>
            <a:r>
              <a:rPr lang="en-US" sz="1800" spc="-10" dirty="0">
                <a:effectLst/>
                <a:ea typeface="Symbol" panose="05050102010706020507" pitchFamily="18" charset="2"/>
                <a:cs typeface="Symbol" panose="05050102010706020507" pitchFamily="18" charset="2"/>
              </a:rPr>
              <a:t> </a:t>
            </a:r>
            <a:r>
              <a:rPr lang="en-US" sz="1800" b="1" dirty="0">
                <a:effectLst/>
                <a:ea typeface="Symbol" panose="05050102010706020507" pitchFamily="18" charset="2"/>
                <a:cs typeface="Symbol" panose="05050102010706020507" pitchFamily="18" charset="2"/>
              </a:rPr>
              <a:t>MANY-TO-MANY</a:t>
            </a:r>
            <a:r>
              <a:rPr lang="en-US" sz="1800" b="1"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relationship</a:t>
            </a:r>
            <a:r>
              <a:rPr lang="en-US" sz="1800" spc="-3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with</a:t>
            </a:r>
            <a:r>
              <a:rPr lang="en-US" sz="1800"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Scheme.</a:t>
            </a:r>
            <a:endParaRPr lang="en-US" sz="1600" dirty="0">
              <a:effectLst/>
              <a:ea typeface="Segoe UI" panose="020B0502040204020203" pitchFamily="34" charset="0"/>
            </a:endParaRPr>
          </a:p>
          <a:p>
            <a:pPr marL="285750" marR="0" lvl="0" indent="-285750">
              <a:spcBef>
                <a:spcPts val="0"/>
              </a:spcBef>
              <a:spcAft>
                <a:spcPts val="0"/>
              </a:spcAft>
              <a:buSzPts val="1400"/>
              <a:buFont typeface="Arial" panose="020B0604020202020204" pitchFamily="34" charset="0"/>
              <a:buChar char="•"/>
              <a:tabLst>
                <a:tab pos="1104900" algn="l"/>
                <a:tab pos="1105535" algn="l"/>
              </a:tabLst>
            </a:pPr>
            <a:r>
              <a:rPr lang="en-US" sz="1800" dirty="0">
                <a:effectLst/>
                <a:ea typeface="Symbol" panose="05050102010706020507" pitchFamily="18" charset="2"/>
                <a:cs typeface="Symbol" panose="05050102010706020507" pitchFamily="18" charset="2"/>
              </a:rPr>
              <a:t>State</a:t>
            </a:r>
            <a:r>
              <a:rPr lang="en-US" sz="1800" spc="-3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has</a:t>
            </a:r>
            <a:r>
              <a:rPr lang="en-US" sz="1800" spc="-3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a</a:t>
            </a:r>
            <a:r>
              <a:rPr lang="en-US" sz="1800" spc="-30" dirty="0">
                <a:effectLst/>
                <a:ea typeface="Symbol" panose="05050102010706020507" pitchFamily="18" charset="2"/>
                <a:cs typeface="Symbol" panose="05050102010706020507" pitchFamily="18" charset="2"/>
              </a:rPr>
              <a:t> </a:t>
            </a:r>
            <a:r>
              <a:rPr lang="en-US" sz="1800" b="1" dirty="0">
                <a:effectLst/>
                <a:ea typeface="Symbol" panose="05050102010706020507" pitchFamily="18" charset="2"/>
                <a:cs typeface="Symbol" panose="05050102010706020507" pitchFamily="18" charset="2"/>
              </a:rPr>
              <a:t>ONE-TO-MANY</a:t>
            </a:r>
            <a:r>
              <a:rPr lang="en-US" sz="1800" b="1" spc="-3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relationship</a:t>
            </a:r>
            <a:r>
              <a:rPr lang="en-US" sz="1800" spc="-2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with</a:t>
            </a:r>
            <a:r>
              <a:rPr lang="en-US" sz="1800" spc="-2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Beneficiary.</a:t>
            </a:r>
            <a:endParaRPr lang="en-US" sz="1600" dirty="0">
              <a:effectLst/>
              <a:ea typeface="Segoe UI" panose="020B0502040204020203" pitchFamily="34" charset="0"/>
            </a:endParaRPr>
          </a:p>
          <a:p>
            <a:pPr marL="285750" marR="0" lvl="0" indent="-285750">
              <a:spcBef>
                <a:spcPts val="5"/>
              </a:spcBef>
              <a:spcAft>
                <a:spcPts val="0"/>
              </a:spcAft>
              <a:buSzPts val="1400"/>
              <a:buFont typeface="Arial" panose="020B0604020202020204" pitchFamily="34" charset="0"/>
              <a:buChar char="•"/>
              <a:tabLst>
                <a:tab pos="1104900" algn="l"/>
                <a:tab pos="1105535" algn="l"/>
              </a:tabLst>
            </a:pPr>
            <a:r>
              <a:rPr lang="en-US" sz="1800" dirty="0">
                <a:effectLst/>
                <a:ea typeface="Symbol" panose="05050102010706020507" pitchFamily="18" charset="2"/>
                <a:cs typeface="Symbol" panose="05050102010706020507" pitchFamily="18" charset="2"/>
              </a:rPr>
              <a:t>Countries</a:t>
            </a:r>
            <a:r>
              <a:rPr lang="en-US" sz="1800"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has</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a</a:t>
            </a:r>
            <a:r>
              <a:rPr lang="en-US" sz="1800" spc="-15" dirty="0">
                <a:effectLst/>
                <a:ea typeface="Symbol" panose="05050102010706020507" pitchFamily="18" charset="2"/>
                <a:cs typeface="Symbol" panose="05050102010706020507" pitchFamily="18" charset="2"/>
              </a:rPr>
              <a:t> </a:t>
            </a:r>
            <a:r>
              <a:rPr lang="en-US" sz="1800" b="1" dirty="0">
                <a:effectLst/>
                <a:ea typeface="Symbol" panose="05050102010706020507" pitchFamily="18" charset="2"/>
                <a:cs typeface="Symbol" panose="05050102010706020507" pitchFamily="18" charset="2"/>
              </a:rPr>
              <a:t>MANY</a:t>
            </a:r>
            <a:r>
              <a:rPr lang="en-US" sz="1800" b="1" spc="-15" dirty="0">
                <a:effectLst/>
                <a:ea typeface="Symbol" panose="05050102010706020507" pitchFamily="18" charset="2"/>
                <a:cs typeface="Symbol" panose="05050102010706020507" pitchFamily="18" charset="2"/>
              </a:rPr>
              <a:t> </a:t>
            </a:r>
            <a:r>
              <a:rPr lang="en-US" sz="1800" b="1" dirty="0">
                <a:effectLst/>
                <a:ea typeface="Symbol" panose="05050102010706020507" pitchFamily="18" charset="2"/>
                <a:cs typeface="Symbol" panose="05050102010706020507" pitchFamily="18" charset="2"/>
              </a:rPr>
              <a:t>TO</a:t>
            </a:r>
            <a:r>
              <a:rPr lang="en-US" sz="1800" b="1" spc="-15" dirty="0">
                <a:effectLst/>
                <a:ea typeface="Symbol" panose="05050102010706020507" pitchFamily="18" charset="2"/>
                <a:cs typeface="Symbol" panose="05050102010706020507" pitchFamily="18" charset="2"/>
              </a:rPr>
              <a:t> </a:t>
            </a:r>
            <a:r>
              <a:rPr lang="en-US" sz="1800" b="1" dirty="0">
                <a:effectLst/>
                <a:ea typeface="Symbol" panose="05050102010706020507" pitchFamily="18" charset="2"/>
                <a:cs typeface="Symbol" panose="05050102010706020507" pitchFamily="18" charset="2"/>
              </a:rPr>
              <a:t>ONE</a:t>
            </a:r>
            <a:r>
              <a:rPr lang="en-US" sz="1800" b="1" spc="-20"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relationship</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with</a:t>
            </a:r>
            <a:r>
              <a:rPr lang="en-US" sz="1800" spc="-15" dirty="0">
                <a:effectLst/>
                <a:ea typeface="Symbol" panose="05050102010706020507" pitchFamily="18" charset="2"/>
                <a:cs typeface="Symbol" panose="05050102010706020507" pitchFamily="18" charset="2"/>
              </a:rPr>
              <a:t> </a:t>
            </a:r>
            <a:r>
              <a:rPr lang="en-US" sz="1800" dirty="0">
                <a:effectLst/>
                <a:ea typeface="Symbol" panose="05050102010706020507" pitchFamily="18" charset="2"/>
                <a:cs typeface="Symbol" panose="05050102010706020507" pitchFamily="18" charset="2"/>
              </a:rPr>
              <a:t>Budget.</a:t>
            </a:r>
            <a:endParaRPr lang="en-US" sz="1400" dirty="0">
              <a:effectLst/>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96699" y="324881"/>
            <a:ext cx="7013448" cy="1627632"/>
          </a:xfrm>
        </p:spPr>
        <p:txBody>
          <a:bodyPr/>
          <a:lstStyle/>
          <a:p>
            <a:r>
              <a:rPr lang="en-US" sz="3600" dirty="0"/>
              <a:t>Functional dependencies</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505659" y="964640"/>
            <a:ext cx="6637470" cy="588963"/>
          </a:xfrm>
        </p:spPr>
        <p:txBody>
          <a:bodyPr/>
          <a:lstStyle/>
          <a:p>
            <a:r>
              <a:rPr lang="en-US" dirty="0"/>
              <a:t>Following are the functional Dependencies for the created table :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9" name="TextBox 8">
            <a:extLst>
              <a:ext uri="{FF2B5EF4-FFF2-40B4-BE49-F238E27FC236}">
                <a16:creationId xmlns:a16="http://schemas.microsoft.com/office/drawing/2014/main" id="{1DA60B3A-687E-9310-1245-339698681763}"/>
              </a:ext>
            </a:extLst>
          </p:cNvPr>
          <p:cNvSpPr txBox="1"/>
          <p:nvPr/>
        </p:nvSpPr>
        <p:spPr>
          <a:xfrm>
            <a:off x="4367202" y="1739151"/>
            <a:ext cx="7487589" cy="5355312"/>
          </a:xfrm>
          <a:prstGeom prst="rect">
            <a:avLst/>
          </a:prstGeom>
          <a:noFill/>
        </p:spPr>
        <p:txBody>
          <a:bodyPr wrap="square">
            <a:spAutoFit/>
          </a:bodyPr>
          <a:lstStyle/>
          <a:p>
            <a:r>
              <a:rPr lang="en-US" b="1" dirty="0">
                <a:solidFill>
                  <a:srgbClr val="202C8F"/>
                </a:solidFill>
              </a:rPr>
              <a:t>1. BUDGET: (IN BCNF)</a:t>
            </a:r>
          </a:p>
          <a:p>
            <a:r>
              <a:rPr lang="en-US" dirty="0"/>
              <a:t>   - BUDGET_ID -&gt; TOTAL_REVENUE, TOTAL_EXPENDITURE, GDP_GROWTH_RATE, DEBT_GDP_RATIO, FOREX</a:t>
            </a:r>
          </a:p>
          <a:p>
            <a:endParaRPr lang="en-US" dirty="0"/>
          </a:p>
          <a:p>
            <a:r>
              <a:rPr lang="en-US" b="1" dirty="0">
                <a:solidFill>
                  <a:srgbClr val="202C8F"/>
                </a:solidFill>
              </a:rPr>
              <a:t>2. COUNTRIES: (IN BCNF)</a:t>
            </a:r>
          </a:p>
          <a:p>
            <a:r>
              <a:rPr lang="en-US" dirty="0"/>
              <a:t>   - COUNTRY_ID -&gt; TOTAL_GDP, DEBT_GDP_RATIO_RATIO, FOREX</a:t>
            </a:r>
          </a:p>
          <a:p>
            <a:endParaRPr lang="en-US" dirty="0"/>
          </a:p>
          <a:p>
            <a:r>
              <a:rPr lang="en-US" b="1" dirty="0">
                <a:solidFill>
                  <a:srgbClr val="202C8F"/>
                </a:solidFill>
              </a:rPr>
              <a:t>3. PROGRAM: (IN BCNF)</a:t>
            </a:r>
          </a:p>
          <a:p>
            <a:r>
              <a:rPr lang="en-US" dirty="0"/>
              <a:t>   - PROG_ID -&gt; PROG_NAME</a:t>
            </a:r>
          </a:p>
          <a:p>
            <a:endParaRPr lang="en-US" dirty="0"/>
          </a:p>
          <a:p>
            <a:r>
              <a:rPr lang="en-US" b="1" dirty="0">
                <a:solidFill>
                  <a:srgbClr val="202C8F"/>
                </a:solidFill>
              </a:rPr>
              <a:t>4. SCHEME: (IN BCNF)</a:t>
            </a:r>
          </a:p>
          <a:p>
            <a:r>
              <a:rPr lang="en-US" dirty="0"/>
              <a:t>   - SCHEME_ID -&gt; SCHEME_NAME, PROG_ID</a:t>
            </a:r>
          </a:p>
          <a:p>
            <a:endParaRPr lang="en-US" dirty="0"/>
          </a:p>
          <a:p>
            <a:r>
              <a:rPr lang="en-US" b="1" dirty="0">
                <a:solidFill>
                  <a:srgbClr val="202C8F"/>
                </a:solidFill>
              </a:rPr>
              <a:t>5. BENEFICIARY: (IN BCNF)</a:t>
            </a:r>
          </a:p>
          <a:p>
            <a:r>
              <a:rPr lang="en-US" dirty="0"/>
              <a:t>   - BENI_ID -&gt; BENI_NAME, BENI_TYPE, ADDRESS, SCHEME_ID</a:t>
            </a:r>
          </a:p>
          <a:p>
            <a:endParaRPr lang="en-US" dirty="0"/>
          </a:p>
          <a:p>
            <a:r>
              <a:rPr lang="en-US" b="1" dirty="0">
                <a:solidFill>
                  <a:srgbClr val="202C8F"/>
                </a:solidFill>
              </a:rPr>
              <a:t>6. PROVIDES_FOR: (IN BCNF)</a:t>
            </a:r>
          </a:p>
          <a:p>
            <a:r>
              <a:rPr lang="en-US" dirty="0"/>
              <a:t>   - BENI_ID, SCHEME_ID -&gt; (No additional dependencies)</a:t>
            </a:r>
          </a:p>
          <a:p>
            <a:endParaRPr lang="en-US" dirty="0"/>
          </a:p>
        </p:txBody>
      </p:sp>
    </p:spTree>
    <p:extLst>
      <p:ext uri="{BB962C8B-B14F-4D97-AF65-F5344CB8AC3E}">
        <p14:creationId xmlns:p14="http://schemas.microsoft.com/office/powerpoint/2010/main" val="68568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604273" y="333846"/>
            <a:ext cx="7013448" cy="1627632"/>
          </a:xfrm>
        </p:spPr>
        <p:txBody>
          <a:bodyPr/>
          <a:lstStyle/>
          <a:p>
            <a:r>
              <a:rPr lang="en-US" sz="3600" dirty="0"/>
              <a:t>Functional dependencies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7" name="TextBox 6">
            <a:extLst>
              <a:ext uri="{FF2B5EF4-FFF2-40B4-BE49-F238E27FC236}">
                <a16:creationId xmlns:a16="http://schemas.microsoft.com/office/drawing/2014/main" id="{21FD17F5-FC49-0328-DEFC-C61427FA5E1B}"/>
              </a:ext>
            </a:extLst>
          </p:cNvPr>
          <p:cNvSpPr txBox="1"/>
          <p:nvPr/>
        </p:nvSpPr>
        <p:spPr>
          <a:xfrm>
            <a:off x="4403912" y="1190693"/>
            <a:ext cx="6100482" cy="5355312"/>
          </a:xfrm>
          <a:prstGeom prst="rect">
            <a:avLst/>
          </a:prstGeom>
          <a:noFill/>
        </p:spPr>
        <p:txBody>
          <a:bodyPr wrap="square">
            <a:spAutoFit/>
          </a:bodyPr>
          <a:lstStyle/>
          <a:p>
            <a:r>
              <a:rPr lang="en-US" b="1" dirty="0">
                <a:solidFill>
                  <a:srgbClr val="202C8F"/>
                </a:solidFill>
              </a:rPr>
              <a:t>7. STATES: (IN BCNF)</a:t>
            </a:r>
          </a:p>
          <a:p>
            <a:r>
              <a:rPr lang="en-US" dirty="0"/>
              <a:t>   - STATE_ID -&gt; PROG_ID, SCHEME_ID, BENI_ID, ALLOTED_BUDGET</a:t>
            </a:r>
          </a:p>
          <a:p>
            <a:endParaRPr lang="en-US" dirty="0"/>
          </a:p>
          <a:p>
            <a:r>
              <a:rPr lang="en-US" b="1" dirty="0">
                <a:solidFill>
                  <a:srgbClr val="202C8F"/>
                </a:solidFill>
              </a:rPr>
              <a:t>8. DEPARTMENT: (IN BCNF)</a:t>
            </a:r>
          </a:p>
          <a:p>
            <a:r>
              <a:rPr lang="en-US" dirty="0"/>
              <a:t>   - DEPT_ID -&gt; DEPT_NAME, DEPT_BUDGET, PROG_ID</a:t>
            </a:r>
          </a:p>
          <a:p>
            <a:endParaRPr lang="en-US" dirty="0"/>
          </a:p>
          <a:p>
            <a:r>
              <a:rPr lang="en-US" b="1" dirty="0">
                <a:solidFill>
                  <a:srgbClr val="202C8F"/>
                </a:solidFill>
              </a:rPr>
              <a:t>9. ADMINISTERS: (IN BCNF)</a:t>
            </a:r>
          </a:p>
          <a:p>
            <a:r>
              <a:rPr lang="en-US" dirty="0"/>
              <a:t>   - DEPT_ID, PROG_ID -&gt; (No additional dependencies)</a:t>
            </a:r>
          </a:p>
          <a:p>
            <a:endParaRPr lang="en-US" b="1" dirty="0">
              <a:solidFill>
                <a:srgbClr val="202C8F"/>
              </a:solidFill>
            </a:endParaRPr>
          </a:p>
          <a:p>
            <a:r>
              <a:rPr lang="en-US" b="1" dirty="0">
                <a:solidFill>
                  <a:srgbClr val="202C8F"/>
                </a:solidFill>
              </a:rPr>
              <a:t>10. EXPENDITURE: (IN BCNF)</a:t>
            </a:r>
          </a:p>
          <a:p>
            <a:r>
              <a:rPr lang="en-US" dirty="0"/>
              <a:t>    - EXP_ID -&gt; EXPENDITURE_CAT_ID, DEPT_ID, PROG_ID</a:t>
            </a:r>
          </a:p>
          <a:p>
            <a:endParaRPr lang="en-US" dirty="0"/>
          </a:p>
          <a:p>
            <a:r>
              <a:rPr lang="en-US" b="1" dirty="0">
                <a:solidFill>
                  <a:srgbClr val="202C8F"/>
                </a:solidFill>
              </a:rPr>
              <a:t>11. EXPENDITURE_CATEGORY: (IN BCNF)</a:t>
            </a:r>
          </a:p>
          <a:p>
            <a:r>
              <a:rPr lang="en-US" dirty="0"/>
              <a:t>    - EXPENDITURE_CAT_ID -&gt; AMOUNT, TYPE</a:t>
            </a:r>
          </a:p>
          <a:p>
            <a:endParaRPr lang="en-US" b="1" dirty="0">
              <a:solidFill>
                <a:srgbClr val="202C8F"/>
              </a:solidFill>
            </a:endParaRPr>
          </a:p>
          <a:p>
            <a:r>
              <a:rPr lang="en-US" b="1" dirty="0">
                <a:solidFill>
                  <a:srgbClr val="202C8F"/>
                </a:solidFill>
              </a:rPr>
              <a:t>12. TAXATION: (IN BCNF)</a:t>
            </a:r>
          </a:p>
          <a:p>
            <a:r>
              <a:rPr lang="en-US" dirty="0"/>
              <a:t>    - TAX_ID -&gt; TAX_REVENUE, TAX_TYPE, EXP_ID</a:t>
            </a:r>
          </a:p>
        </p:txBody>
      </p:sp>
    </p:spTree>
    <p:extLst>
      <p:ext uri="{BB962C8B-B14F-4D97-AF65-F5344CB8AC3E}">
        <p14:creationId xmlns:p14="http://schemas.microsoft.com/office/powerpoint/2010/main" val="44290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621792" y="731520"/>
            <a:ext cx="10671048" cy="768096"/>
          </a:xfrm>
        </p:spPr>
        <p:txBody>
          <a:bodyPr/>
          <a:lstStyle/>
          <a:p>
            <a:r>
              <a:rPr lang="en-US" dirty="0"/>
              <a:t>CREATION OF TABLES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THE INDIAN BUDGET AND FINANCE </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0" name="TextBox 29">
            <a:extLst>
              <a:ext uri="{FF2B5EF4-FFF2-40B4-BE49-F238E27FC236}">
                <a16:creationId xmlns:a16="http://schemas.microsoft.com/office/drawing/2014/main" id="{A4D05D4E-C51D-6512-460E-6435732FA22C}"/>
              </a:ext>
            </a:extLst>
          </p:cNvPr>
          <p:cNvSpPr txBox="1"/>
          <p:nvPr/>
        </p:nvSpPr>
        <p:spPr>
          <a:xfrm>
            <a:off x="2492189" y="1596642"/>
            <a:ext cx="6096000" cy="2677656"/>
          </a:xfrm>
          <a:prstGeom prst="rect">
            <a:avLst/>
          </a:prstGeom>
          <a:noFill/>
        </p:spPr>
        <p:txBody>
          <a:bodyPr wrap="square">
            <a:spAutoFit/>
          </a:bodyPr>
          <a:lstStyle/>
          <a:p>
            <a:r>
              <a:rPr lang="en-US" sz="2400" b="1" dirty="0"/>
              <a:t>--BUDGET</a:t>
            </a:r>
          </a:p>
          <a:p>
            <a:r>
              <a:rPr lang="en-US" dirty="0"/>
              <a:t>CREATE TABLE BUDGET(    </a:t>
            </a:r>
          </a:p>
          <a:p>
            <a:r>
              <a:rPr lang="en-US" dirty="0"/>
              <a:t>BUDGET_ID VARCHAR(20) NOT NULL PRIMARY KEY,    TOTAL_REVENUE VARCHAR(20),    TOTAL_EXPENDITURE VARCHAR(20),    GDP_GROWTH_RATE FLOAT,    </a:t>
            </a:r>
          </a:p>
          <a:p>
            <a:r>
              <a:rPr lang="en-US" dirty="0"/>
              <a:t>DEBT_GDP_RATIO FLOAT,    </a:t>
            </a:r>
          </a:p>
          <a:p>
            <a:r>
              <a:rPr lang="en-US" dirty="0"/>
              <a:t>FOREX  FLOAT</a:t>
            </a:r>
          </a:p>
          <a:p>
            <a:r>
              <a:rPr lang="en-US" dirty="0"/>
              <a:t>);</a:t>
            </a:r>
          </a:p>
        </p:txBody>
      </p:sp>
      <p:sp>
        <p:nvSpPr>
          <p:cNvPr id="32" name="TextBox 31">
            <a:extLst>
              <a:ext uri="{FF2B5EF4-FFF2-40B4-BE49-F238E27FC236}">
                <a16:creationId xmlns:a16="http://schemas.microsoft.com/office/drawing/2014/main" id="{420D28DA-1A2E-04CC-6CAA-75BB02CFCA90}"/>
              </a:ext>
            </a:extLst>
          </p:cNvPr>
          <p:cNvSpPr txBox="1"/>
          <p:nvPr/>
        </p:nvSpPr>
        <p:spPr>
          <a:xfrm>
            <a:off x="2429435" y="4670158"/>
            <a:ext cx="6096000" cy="2123658"/>
          </a:xfrm>
          <a:prstGeom prst="rect">
            <a:avLst/>
          </a:prstGeom>
          <a:noFill/>
        </p:spPr>
        <p:txBody>
          <a:bodyPr wrap="square">
            <a:spAutoFit/>
          </a:bodyPr>
          <a:lstStyle/>
          <a:p>
            <a:r>
              <a:rPr lang="en-US" sz="2400" b="1" dirty="0"/>
              <a:t>--COUNTRIES</a:t>
            </a:r>
          </a:p>
          <a:p>
            <a:r>
              <a:rPr lang="en-US" dirty="0"/>
              <a:t>CREATE TABLE COUNTRIES(    </a:t>
            </a:r>
          </a:p>
          <a:p>
            <a:r>
              <a:rPr lang="en-US" dirty="0"/>
              <a:t>COUNTRY_ID VARCHAR(20) NOT NULL PRIMARY KEY,    TOTAL_GDP VARCHAR(20),    DEBT_GDP_RATIO_RATIO FLOAT,   </a:t>
            </a:r>
          </a:p>
          <a:p>
            <a:r>
              <a:rPr lang="en-US" dirty="0"/>
              <a:t>FOREX FLOAT</a:t>
            </a:r>
          </a:p>
          <a:p>
            <a:r>
              <a:rPr lang="en-US" dirty="0"/>
              <a:t>);</a:t>
            </a:r>
          </a:p>
        </p:txBody>
      </p:sp>
    </p:spTree>
    <p:extLst>
      <p:ext uri="{BB962C8B-B14F-4D97-AF65-F5344CB8AC3E}">
        <p14:creationId xmlns:p14="http://schemas.microsoft.com/office/powerpoint/2010/main" val="24990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621792" y="731520"/>
            <a:ext cx="10671048" cy="768096"/>
          </a:xfrm>
        </p:spPr>
        <p:txBody>
          <a:bodyPr/>
          <a:lstStyle/>
          <a:p>
            <a:r>
              <a:rPr lang="en-US" dirty="0"/>
              <a:t>CREATION OF TABLES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THE INDIAN BUDGET AND FINANCE </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TextBox 2">
            <a:extLst>
              <a:ext uri="{FF2B5EF4-FFF2-40B4-BE49-F238E27FC236}">
                <a16:creationId xmlns:a16="http://schemas.microsoft.com/office/drawing/2014/main" id="{03BD8A5D-5599-9449-6225-666F8A1BFCA6}"/>
              </a:ext>
            </a:extLst>
          </p:cNvPr>
          <p:cNvSpPr txBox="1"/>
          <p:nvPr/>
        </p:nvSpPr>
        <p:spPr>
          <a:xfrm>
            <a:off x="2492188" y="1800847"/>
            <a:ext cx="6096000" cy="1569660"/>
          </a:xfrm>
          <a:prstGeom prst="rect">
            <a:avLst/>
          </a:prstGeom>
          <a:noFill/>
        </p:spPr>
        <p:txBody>
          <a:bodyPr wrap="square">
            <a:spAutoFit/>
          </a:bodyPr>
          <a:lstStyle/>
          <a:p>
            <a:r>
              <a:rPr lang="en-US" sz="2400" b="1" dirty="0"/>
              <a:t>--PROGRAM</a:t>
            </a:r>
          </a:p>
          <a:p>
            <a:r>
              <a:rPr lang="en-US" dirty="0"/>
              <a:t>CREATE TABLE PROGRAM(    </a:t>
            </a:r>
          </a:p>
          <a:p>
            <a:r>
              <a:rPr lang="en-US" dirty="0"/>
              <a:t>PROG_ID VARCHAR(20) NOT NULL PRIMARY KEY,    PROG_NAME VARCHAR(20)</a:t>
            </a:r>
          </a:p>
          <a:p>
            <a:r>
              <a:rPr lang="en-US" dirty="0"/>
              <a:t>);</a:t>
            </a:r>
          </a:p>
        </p:txBody>
      </p:sp>
      <p:sp>
        <p:nvSpPr>
          <p:cNvPr id="6" name="TextBox 5">
            <a:extLst>
              <a:ext uri="{FF2B5EF4-FFF2-40B4-BE49-F238E27FC236}">
                <a16:creationId xmlns:a16="http://schemas.microsoft.com/office/drawing/2014/main" id="{C73F8F9D-6724-07A2-864F-1C3CD2383A7B}"/>
              </a:ext>
            </a:extLst>
          </p:cNvPr>
          <p:cNvSpPr txBox="1"/>
          <p:nvPr/>
        </p:nvSpPr>
        <p:spPr>
          <a:xfrm>
            <a:off x="2492188" y="3788060"/>
            <a:ext cx="6096000" cy="2400657"/>
          </a:xfrm>
          <a:prstGeom prst="rect">
            <a:avLst/>
          </a:prstGeom>
          <a:noFill/>
        </p:spPr>
        <p:txBody>
          <a:bodyPr wrap="square">
            <a:spAutoFit/>
          </a:bodyPr>
          <a:lstStyle/>
          <a:p>
            <a:r>
              <a:rPr lang="en-US" sz="2400" b="1" dirty="0"/>
              <a:t>--SCHEME</a:t>
            </a:r>
          </a:p>
          <a:p>
            <a:r>
              <a:rPr lang="en-US" dirty="0"/>
              <a:t>CREATE TABLE SCHEME(    </a:t>
            </a:r>
          </a:p>
          <a:p>
            <a:r>
              <a:rPr lang="en-US" dirty="0"/>
              <a:t>SCHEME_ID VARCHAR(20) NOT NULL PRIMARY KEY,    SCHEME_NAME VARCHAR(140),    </a:t>
            </a:r>
          </a:p>
          <a:p>
            <a:r>
              <a:rPr lang="en-US" dirty="0"/>
              <a:t>PROG_ID VARCHAR(20),    </a:t>
            </a:r>
          </a:p>
          <a:p>
            <a:r>
              <a:rPr lang="en-US" dirty="0"/>
              <a:t>FOREIGN KEY(PROG_ID) REFERENCES PROGRAM(PROG_ID)</a:t>
            </a:r>
          </a:p>
          <a:p>
            <a:r>
              <a:rPr lang="en-US" dirty="0"/>
              <a:t>);</a:t>
            </a:r>
          </a:p>
        </p:txBody>
      </p:sp>
    </p:spTree>
    <p:extLst>
      <p:ext uri="{BB962C8B-B14F-4D97-AF65-F5344CB8AC3E}">
        <p14:creationId xmlns:p14="http://schemas.microsoft.com/office/powerpoint/2010/main" val="231721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559037" y="668765"/>
            <a:ext cx="10671048" cy="768096"/>
          </a:xfrm>
        </p:spPr>
        <p:txBody>
          <a:bodyPr/>
          <a:lstStyle/>
          <a:p>
            <a:r>
              <a:rPr lang="en-US" dirty="0"/>
              <a:t>CREATION OF TABLES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THE INDIAN BUDGET AND FINANCE </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4" name="TextBox 3">
            <a:extLst>
              <a:ext uri="{FF2B5EF4-FFF2-40B4-BE49-F238E27FC236}">
                <a16:creationId xmlns:a16="http://schemas.microsoft.com/office/drawing/2014/main" id="{352E014C-CC32-BCB4-EA9D-24E2EA62E5D6}"/>
              </a:ext>
            </a:extLst>
          </p:cNvPr>
          <p:cNvSpPr txBox="1"/>
          <p:nvPr/>
        </p:nvSpPr>
        <p:spPr>
          <a:xfrm>
            <a:off x="2459915" y="1669939"/>
            <a:ext cx="9119258" cy="2400657"/>
          </a:xfrm>
          <a:prstGeom prst="rect">
            <a:avLst/>
          </a:prstGeom>
          <a:noFill/>
        </p:spPr>
        <p:txBody>
          <a:bodyPr wrap="square">
            <a:spAutoFit/>
          </a:bodyPr>
          <a:lstStyle/>
          <a:p>
            <a:r>
              <a:rPr lang="en-US" sz="2400" b="1" dirty="0"/>
              <a:t>--BENEFICIARY</a:t>
            </a:r>
          </a:p>
          <a:p>
            <a:r>
              <a:rPr lang="en-US" dirty="0"/>
              <a:t>CREATE TABLE BENEFICIARY(    </a:t>
            </a:r>
          </a:p>
          <a:p>
            <a:r>
              <a:rPr lang="en-US" dirty="0"/>
              <a:t>BENI_ID VARCHAR(20) NOT NULL PRIMARY KEY,    BENI_NAME VARCHAR(100),    </a:t>
            </a:r>
          </a:p>
          <a:p>
            <a:r>
              <a:rPr lang="en-US" dirty="0"/>
              <a:t>BENI_TYPE VARCHAR(100),    </a:t>
            </a:r>
          </a:p>
          <a:p>
            <a:r>
              <a:rPr lang="en-US" dirty="0"/>
              <a:t>ADDRESS VARCHAR(100),    </a:t>
            </a:r>
          </a:p>
          <a:p>
            <a:r>
              <a:rPr lang="en-US" dirty="0"/>
              <a:t>SCHEME_ID VARCHAR(20),    </a:t>
            </a:r>
          </a:p>
          <a:p>
            <a:r>
              <a:rPr lang="en-US" dirty="0"/>
              <a:t>FOREIGN KEY(SCHEME_ID) REFERENCES SCHEME(SCHEME_ID)</a:t>
            </a:r>
          </a:p>
          <a:p>
            <a:r>
              <a:rPr lang="en-US" dirty="0"/>
              <a:t>);</a:t>
            </a:r>
          </a:p>
        </p:txBody>
      </p:sp>
      <p:sp>
        <p:nvSpPr>
          <p:cNvPr id="8" name="TextBox 7">
            <a:extLst>
              <a:ext uri="{FF2B5EF4-FFF2-40B4-BE49-F238E27FC236}">
                <a16:creationId xmlns:a16="http://schemas.microsoft.com/office/drawing/2014/main" id="{CA622A1A-3E0F-4426-ACAF-94741DE98605}"/>
              </a:ext>
            </a:extLst>
          </p:cNvPr>
          <p:cNvSpPr txBox="1"/>
          <p:nvPr/>
        </p:nvSpPr>
        <p:spPr>
          <a:xfrm>
            <a:off x="2429433" y="4265667"/>
            <a:ext cx="9149740" cy="2123658"/>
          </a:xfrm>
          <a:prstGeom prst="rect">
            <a:avLst/>
          </a:prstGeom>
          <a:noFill/>
        </p:spPr>
        <p:txBody>
          <a:bodyPr wrap="square">
            <a:spAutoFit/>
          </a:bodyPr>
          <a:lstStyle/>
          <a:p>
            <a:r>
              <a:rPr lang="en-US" sz="2400" b="1" dirty="0"/>
              <a:t>PROVIDES_FOR</a:t>
            </a:r>
          </a:p>
          <a:p>
            <a:r>
              <a:rPr lang="en-US" dirty="0"/>
              <a:t>CREATE TABLE PROVIDES_FOR(    </a:t>
            </a:r>
          </a:p>
          <a:p>
            <a:r>
              <a:rPr lang="en-US" dirty="0"/>
              <a:t>BENI_ID VARCHAR(20),    </a:t>
            </a:r>
          </a:p>
          <a:p>
            <a:r>
              <a:rPr lang="en-US" dirty="0"/>
              <a:t>SCHEME_ID VARCHAR(20),    </a:t>
            </a:r>
          </a:p>
          <a:p>
            <a:r>
              <a:rPr lang="en-US" dirty="0"/>
              <a:t>FOREIGN KEY(BENI_ID) REFERENCES BENEFICIARY(BENI_ID),    </a:t>
            </a:r>
          </a:p>
          <a:p>
            <a:r>
              <a:rPr lang="en-US" dirty="0"/>
              <a:t>FOREIGN KEY(SCHEME_ID) REFERENCES SCHEME(SCHEME_ID),   </a:t>
            </a:r>
          </a:p>
          <a:p>
            <a:r>
              <a:rPr lang="en-US" dirty="0"/>
              <a:t>PRIMARY KEY(BENI_ID,SCHEME_ID));</a:t>
            </a:r>
          </a:p>
        </p:txBody>
      </p:sp>
    </p:spTree>
    <p:extLst>
      <p:ext uri="{BB962C8B-B14F-4D97-AF65-F5344CB8AC3E}">
        <p14:creationId xmlns:p14="http://schemas.microsoft.com/office/powerpoint/2010/main" val="2824343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612827" y="668765"/>
            <a:ext cx="10671048" cy="768096"/>
          </a:xfrm>
        </p:spPr>
        <p:txBody>
          <a:bodyPr/>
          <a:lstStyle/>
          <a:p>
            <a:r>
              <a:rPr lang="en-US" dirty="0"/>
              <a:t>CREATION OF TABLES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THE INDIAN BUDGET AND FINANCE </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TextBox 2">
            <a:extLst>
              <a:ext uri="{FF2B5EF4-FFF2-40B4-BE49-F238E27FC236}">
                <a16:creationId xmlns:a16="http://schemas.microsoft.com/office/drawing/2014/main" id="{E82EB76C-A05D-7C4E-7DED-DDDD3EB6C72E}"/>
              </a:ext>
            </a:extLst>
          </p:cNvPr>
          <p:cNvSpPr txBox="1"/>
          <p:nvPr/>
        </p:nvSpPr>
        <p:spPr>
          <a:xfrm>
            <a:off x="2500257" y="1473031"/>
            <a:ext cx="7414708" cy="2954655"/>
          </a:xfrm>
          <a:prstGeom prst="rect">
            <a:avLst/>
          </a:prstGeom>
          <a:noFill/>
        </p:spPr>
        <p:txBody>
          <a:bodyPr wrap="square">
            <a:spAutoFit/>
          </a:bodyPr>
          <a:lstStyle/>
          <a:p>
            <a:r>
              <a:rPr lang="en-US" sz="2400" b="1" dirty="0"/>
              <a:t>STATES</a:t>
            </a:r>
          </a:p>
          <a:p>
            <a:r>
              <a:rPr lang="en-US" dirty="0"/>
              <a:t>CREATE TABLE STATES(    </a:t>
            </a:r>
          </a:p>
          <a:p>
            <a:r>
              <a:rPr lang="en-US" dirty="0"/>
              <a:t>STATE_ID VARCHAR(20) NOT NULL PRIMARY KEY,    PROG_ID VARCHAR(20),    </a:t>
            </a:r>
          </a:p>
          <a:p>
            <a:r>
              <a:rPr lang="en-US" dirty="0"/>
              <a:t>SCHEME_ID VARCHAR(20),    </a:t>
            </a:r>
          </a:p>
          <a:p>
            <a:r>
              <a:rPr lang="en-US" dirty="0"/>
              <a:t>BENI_ID VARCHAR(20),    </a:t>
            </a:r>
          </a:p>
          <a:p>
            <a:r>
              <a:rPr lang="en-US" dirty="0"/>
              <a:t>ALLOTED_BUDGET VARCHAR(40),    </a:t>
            </a:r>
          </a:p>
          <a:p>
            <a:r>
              <a:rPr lang="en-US" dirty="0"/>
              <a:t>FOREIGN KEY(PROG_ID) REFERENCES PROGRAM(PROG_ID),    </a:t>
            </a:r>
          </a:p>
          <a:p>
            <a:r>
              <a:rPr lang="en-US" dirty="0"/>
              <a:t>FOREIGN KEY(SCHEME_ID) REFERENCES SCHEME(SCHEME_ID),    </a:t>
            </a:r>
          </a:p>
          <a:p>
            <a:r>
              <a:rPr lang="en-US" dirty="0"/>
              <a:t>FOREIGN KEY(BENI_ID) REFERENCES BENEFICIARY(BENI_ID)   );</a:t>
            </a:r>
          </a:p>
        </p:txBody>
      </p:sp>
      <p:sp>
        <p:nvSpPr>
          <p:cNvPr id="6" name="TextBox 5">
            <a:extLst>
              <a:ext uri="{FF2B5EF4-FFF2-40B4-BE49-F238E27FC236}">
                <a16:creationId xmlns:a16="http://schemas.microsoft.com/office/drawing/2014/main" id="{A759219B-02DF-02FF-D4CB-0CF3116A3858}"/>
              </a:ext>
            </a:extLst>
          </p:cNvPr>
          <p:cNvSpPr txBox="1"/>
          <p:nvPr/>
        </p:nvSpPr>
        <p:spPr>
          <a:xfrm>
            <a:off x="2483223" y="4788077"/>
            <a:ext cx="8982636" cy="1846659"/>
          </a:xfrm>
          <a:prstGeom prst="rect">
            <a:avLst/>
          </a:prstGeom>
          <a:noFill/>
        </p:spPr>
        <p:txBody>
          <a:bodyPr wrap="square">
            <a:spAutoFit/>
          </a:bodyPr>
          <a:lstStyle/>
          <a:p>
            <a:r>
              <a:rPr lang="en-US" sz="2400" b="1" dirty="0"/>
              <a:t>DEPARTMENT</a:t>
            </a:r>
          </a:p>
          <a:p>
            <a:r>
              <a:rPr lang="en-US" dirty="0"/>
              <a:t>CREATE TABLE DEPARTMENT(    </a:t>
            </a:r>
          </a:p>
          <a:p>
            <a:r>
              <a:rPr lang="en-US" dirty="0"/>
              <a:t>DEPT_ID VARCHAR(20) NOT NULL PRIMARY KEY,    DEPT_NAME VARCHAR(100),    </a:t>
            </a:r>
          </a:p>
          <a:p>
            <a:r>
              <a:rPr lang="en-US" dirty="0"/>
              <a:t>DEPT_BUDGET VARCHAR(40),    </a:t>
            </a:r>
          </a:p>
          <a:p>
            <a:r>
              <a:rPr lang="en-US" dirty="0"/>
              <a:t>PROG_ID VARCHAR(20),    </a:t>
            </a:r>
          </a:p>
          <a:p>
            <a:r>
              <a:rPr lang="en-US" dirty="0"/>
              <a:t>FOREIGN KEY(PROG_ID) REFERENCES PROGRAM(PROG_ID));</a:t>
            </a:r>
          </a:p>
        </p:txBody>
      </p:sp>
    </p:spTree>
    <p:extLst>
      <p:ext uri="{BB962C8B-B14F-4D97-AF65-F5344CB8AC3E}">
        <p14:creationId xmlns:p14="http://schemas.microsoft.com/office/powerpoint/2010/main" val="311823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576967" y="668765"/>
            <a:ext cx="10671048" cy="768096"/>
          </a:xfrm>
        </p:spPr>
        <p:txBody>
          <a:bodyPr/>
          <a:lstStyle/>
          <a:p>
            <a:r>
              <a:rPr lang="en-US" dirty="0"/>
              <a:t>CREATION OF TABLES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THE INDIAN BUDGET AND FINANCE </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7" name="TextBox 6">
            <a:extLst>
              <a:ext uri="{FF2B5EF4-FFF2-40B4-BE49-F238E27FC236}">
                <a16:creationId xmlns:a16="http://schemas.microsoft.com/office/drawing/2014/main" id="{4D30A3B4-AD30-73F6-BBB8-C035A72D2516}"/>
              </a:ext>
            </a:extLst>
          </p:cNvPr>
          <p:cNvSpPr txBox="1"/>
          <p:nvPr/>
        </p:nvSpPr>
        <p:spPr>
          <a:xfrm>
            <a:off x="2442883" y="1479065"/>
            <a:ext cx="7395883" cy="2185214"/>
          </a:xfrm>
          <a:prstGeom prst="rect">
            <a:avLst/>
          </a:prstGeom>
          <a:noFill/>
        </p:spPr>
        <p:txBody>
          <a:bodyPr wrap="square">
            <a:spAutoFit/>
          </a:bodyPr>
          <a:lstStyle/>
          <a:p>
            <a:r>
              <a:rPr lang="en-US" sz="2400" b="1" dirty="0"/>
              <a:t>ADMINISTERS</a:t>
            </a:r>
          </a:p>
          <a:p>
            <a:r>
              <a:rPr lang="en-US" dirty="0"/>
              <a:t>CREATE TABLE ADMINISTERS(    </a:t>
            </a:r>
          </a:p>
          <a:p>
            <a:r>
              <a:rPr lang="en-US" dirty="0"/>
              <a:t>DEPT_ID VARCHAR(20),    </a:t>
            </a:r>
          </a:p>
          <a:p>
            <a:r>
              <a:rPr lang="en-US" dirty="0"/>
              <a:t>PROG_ID VARCHAR(20),    </a:t>
            </a:r>
          </a:p>
          <a:p>
            <a:r>
              <a:rPr lang="en-US" dirty="0"/>
              <a:t>FOREIGN KEY(DEPT_ID) REFERENCES DEPARTMENT(DEPT_ID),    </a:t>
            </a:r>
          </a:p>
          <a:p>
            <a:r>
              <a:rPr lang="en-US" dirty="0"/>
              <a:t>FOREIGN KEY(PROG_ID) REFERENCES PROGRAM(PROG_ID),    PRIMARY KEY(DEPT_ID,PROG_ID));</a:t>
            </a:r>
          </a:p>
        </p:txBody>
      </p:sp>
      <p:sp>
        <p:nvSpPr>
          <p:cNvPr id="9" name="TextBox 8">
            <a:extLst>
              <a:ext uri="{FF2B5EF4-FFF2-40B4-BE49-F238E27FC236}">
                <a16:creationId xmlns:a16="http://schemas.microsoft.com/office/drawing/2014/main" id="{0BC2D6D5-428E-CF5E-FA8F-7CA3C394C649}"/>
              </a:ext>
            </a:extLst>
          </p:cNvPr>
          <p:cNvSpPr txBox="1"/>
          <p:nvPr/>
        </p:nvSpPr>
        <p:spPr>
          <a:xfrm>
            <a:off x="2429436" y="3875490"/>
            <a:ext cx="8148918" cy="2954655"/>
          </a:xfrm>
          <a:prstGeom prst="rect">
            <a:avLst/>
          </a:prstGeom>
          <a:noFill/>
        </p:spPr>
        <p:txBody>
          <a:bodyPr wrap="square">
            <a:spAutoFit/>
          </a:bodyPr>
          <a:lstStyle/>
          <a:p>
            <a:r>
              <a:rPr lang="en-US" sz="2400" b="1" dirty="0"/>
              <a:t>EXPENDITURE</a:t>
            </a:r>
          </a:p>
          <a:p>
            <a:r>
              <a:rPr lang="en-US" dirty="0"/>
              <a:t>CREATE TABLE EXPENDITURE(    </a:t>
            </a:r>
          </a:p>
          <a:p>
            <a:r>
              <a:rPr lang="en-US" dirty="0"/>
              <a:t>EXP_ID VARCHAR(100) NOT NULL PRIMARY KEY,    </a:t>
            </a:r>
          </a:p>
          <a:p>
            <a:r>
              <a:rPr lang="en-US" dirty="0"/>
              <a:t>EXPENDITURE_CAT_ID VARCHAR(20),    </a:t>
            </a:r>
          </a:p>
          <a:p>
            <a:r>
              <a:rPr lang="en-US" dirty="0"/>
              <a:t>DEPT_ID VARCHAR(20),    </a:t>
            </a:r>
          </a:p>
          <a:p>
            <a:r>
              <a:rPr lang="en-US" dirty="0"/>
              <a:t>PROG_ID VARCHAR(20),    </a:t>
            </a:r>
          </a:p>
          <a:p>
            <a:r>
              <a:rPr lang="en-US" dirty="0"/>
              <a:t>FOREIGN KEY(DEPT_ID) REFERENCES DEPARTMENT(DEPT_ID),    </a:t>
            </a:r>
          </a:p>
          <a:p>
            <a:r>
              <a:rPr lang="en-US" dirty="0"/>
              <a:t>FOREIGN KEY(PROG_ID) REFERENCES PROGRAM(PROG_ID),    </a:t>
            </a:r>
          </a:p>
          <a:p>
            <a:r>
              <a:rPr lang="en-US" dirty="0"/>
              <a:t>FOREIGN KEY(EXPENDITURE_CAT_ID) REFERENCES EXPENDITURE_CATEGORY(EXPENDITURE_CAT_ID));</a:t>
            </a:r>
          </a:p>
        </p:txBody>
      </p:sp>
    </p:spTree>
    <p:extLst>
      <p:ext uri="{BB962C8B-B14F-4D97-AF65-F5344CB8AC3E}">
        <p14:creationId xmlns:p14="http://schemas.microsoft.com/office/powerpoint/2010/main" val="3827345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576967" y="668765"/>
            <a:ext cx="10671048" cy="768096"/>
          </a:xfrm>
        </p:spPr>
        <p:txBody>
          <a:bodyPr/>
          <a:lstStyle/>
          <a:p>
            <a:r>
              <a:rPr lang="en-US" dirty="0"/>
              <a:t>CREATION OF TABLES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THE INDIAN BUDGET AND FINANCE </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3" name="TextBox 2">
            <a:extLst>
              <a:ext uri="{FF2B5EF4-FFF2-40B4-BE49-F238E27FC236}">
                <a16:creationId xmlns:a16="http://schemas.microsoft.com/office/drawing/2014/main" id="{D5112BA1-762C-24FF-F7D1-DC8F0397E572}"/>
              </a:ext>
            </a:extLst>
          </p:cNvPr>
          <p:cNvSpPr txBox="1"/>
          <p:nvPr/>
        </p:nvSpPr>
        <p:spPr>
          <a:xfrm>
            <a:off x="2429435" y="1735141"/>
            <a:ext cx="7342093" cy="1569660"/>
          </a:xfrm>
          <a:prstGeom prst="rect">
            <a:avLst/>
          </a:prstGeom>
          <a:noFill/>
        </p:spPr>
        <p:txBody>
          <a:bodyPr wrap="square">
            <a:spAutoFit/>
          </a:bodyPr>
          <a:lstStyle/>
          <a:p>
            <a:r>
              <a:rPr lang="en-US" sz="2400" b="1" dirty="0"/>
              <a:t>EXPENDITURE_CATEGORY</a:t>
            </a:r>
          </a:p>
          <a:p>
            <a:r>
              <a:rPr lang="en-US" dirty="0"/>
              <a:t>CREATE TABLE EXPENDITURE_CATEGORY(    EXPENDITURE_CAT_ID VARCHAR(20) NOT NULL PRIMARY KEY,    </a:t>
            </a:r>
          </a:p>
          <a:p>
            <a:r>
              <a:rPr lang="en-US" dirty="0"/>
              <a:t>AMOUNT VARCHAR(100),    </a:t>
            </a:r>
          </a:p>
          <a:p>
            <a:r>
              <a:rPr lang="en-US" dirty="0"/>
              <a:t>TYPE VARCHAR(100));</a:t>
            </a:r>
          </a:p>
        </p:txBody>
      </p:sp>
      <p:sp>
        <p:nvSpPr>
          <p:cNvPr id="6" name="TextBox 5">
            <a:extLst>
              <a:ext uri="{FF2B5EF4-FFF2-40B4-BE49-F238E27FC236}">
                <a16:creationId xmlns:a16="http://schemas.microsoft.com/office/drawing/2014/main" id="{56576D29-A89F-8573-D70D-DC5EA8BD66E9}"/>
              </a:ext>
            </a:extLst>
          </p:cNvPr>
          <p:cNvSpPr txBox="1"/>
          <p:nvPr/>
        </p:nvSpPr>
        <p:spPr>
          <a:xfrm>
            <a:off x="2429434" y="3929717"/>
            <a:ext cx="7673789" cy="2123658"/>
          </a:xfrm>
          <a:prstGeom prst="rect">
            <a:avLst/>
          </a:prstGeom>
          <a:noFill/>
        </p:spPr>
        <p:txBody>
          <a:bodyPr wrap="square">
            <a:spAutoFit/>
          </a:bodyPr>
          <a:lstStyle/>
          <a:p>
            <a:r>
              <a:rPr lang="en-US" sz="2400" b="1" dirty="0"/>
              <a:t>TAXATION</a:t>
            </a:r>
          </a:p>
          <a:p>
            <a:r>
              <a:rPr lang="en-US" dirty="0"/>
              <a:t>CREATE TABLE TAXATION(    </a:t>
            </a:r>
          </a:p>
          <a:p>
            <a:r>
              <a:rPr lang="en-US" dirty="0"/>
              <a:t>TAX_ID VARCHAR(20) NOT NULL PRIMARY KEY,    TAX_REVENUE VARCHAR(100),    </a:t>
            </a:r>
          </a:p>
          <a:p>
            <a:r>
              <a:rPr lang="en-US" dirty="0"/>
              <a:t>TAX_TYPE VARCHAR(100),    </a:t>
            </a:r>
          </a:p>
          <a:p>
            <a:r>
              <a:rPr lang="en-US" dirty="0"/>
              <a:t>EXP_ID VARCHAR(100),    </a:t>
            </a:r>
          </a:p>
          <a:p>
            <a:r>
              <a:rPr lang="en-US" dirty="0"/>
              <a:t>FOREIGN KEY(EXP_ID) REFERENCES EXPENDITURE(EXP_ID)  );</a:t>
            </a:r>
          </a:p>
        </p:txBody>
      </p:sp>
    </p:spTree>
    <p:extLst>
      <p:ext uri="{BB962C8B-B14F-4D97-AF65-F5344CB8AC3E}">
        <p14:creationId xmlns:p14="http://schemas.microsoft.com/office/powerpoint/2010/main" val="152601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Presented by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2400" b="1" dirty="0"/>
              <a:t>SHUBHAM RAI			21CSB0A53</a:t>
            </a:r>
          </a:p>
          <a:p>
            <a:r>
              <a:rPr lang="en-US" sz="2400" b="1" dirty="0"/>
              <a:t>(SECTION A)</a:t>
            </a:r>
          </a:p>
          <a:p>
            <a:r>
              <a:rPr lang="en-US" sz="2400" b="1" dirty="0"/>
              <a:t>TANU PRIYA			21CSB0A58</a:t>
            </a:r>
          </a:p>
          <a:p>
            <a:r>
              <a:rPr lang="en-US" sz="2400" b="1" dirty="0"/>
              <a:t>(SECTION A)</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The Indian Budget and Finance</a:t>
            </a:r>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00763" y="83210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Table after normalization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The Indian budget and finance</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9" name="Picture 8">
            <a:extLst>
              <a:ext uri="{FF2B5EF4-FFF2-40B4-BE49-F238E27FC236}">
                <a16:creationId xmlns:a16="http://schemas.microsoft.com/office/drawing/2014/main" id="{C7E39A1A-3F07-535C-708E-A2E8DC8F2CB5}"/>
              </a:ext>
            </a:extLst>
          </p:cNvPr>
          <p:cNvPicPr>
            <a:picLocks noChangeAspect="1"/>
          </p:cNvPicPr>
          <p:nvPr/>
        </p:nvPicPr>
        <p:blipFill>
          <a:blip r:embed="rId2"/>
          <a:stretch>
            <a:fillRect/>
          </a:stretch>
        </p:blipFill>
        <p:spPr>
          <a:xfrm>
            <a:off x="100854" y="2562212"/>
            <a:ext cx="5502087" cy="3768236"/>
          </a:xfrm>
          <a:prstGeom prst="rect">
            <a:avLst/>
          </a:prstGeom>
        </p:spPr>
      </p:pic>
      <p:pic>
        <p:nvPicPr>
          <p:cNvPr id="11" name="Picture 10">
            <a:extLst>
              <a:ext uri="{FF2B5EF4-FFF2-40B4-BE49-F238E27FC236}">
                <a16:creationId xmlns:a16="http://schemas.microsoft.com/office/drawing/2014/main" id="{15870608-2D05-1711-514B-D6F70EBE507A}"/>
              </a:ext>
            </a:extLst>
          </p:cNvPr>
          <p:cNvPicPr>
            <a:picLocks noChangeAspect="1"/>
          </p:cNvPicPr>
          <p:nvPr/>
        </p:nvPicPr>
        <p:blipFill>
          <a:blip r:embed="rId3"/>
          <a:stretch>
            <a:fillRect/>
          </a:stretch>
        </p:blipFill>
        <p:spPr>
          <a:xfrm>
            <a:off x="5962713" y="2562212"/>
            <a:ext cx="6229287" cy="3813056"/>
          </a:xfrm>
          <a:prstGeom prst="rect">
            <a:avLst/>
          </a:prstGeom>
        </p:spPr>
      </p:pic>
      <p:sp>
        <p:nvSpPr>
          <p:cNvPr id="12" name="Text Placeholder 10">
            <a:extLst>
              <a:ext uri="{FF2B5EF4-FFF2-40B4-BE49-F238E27FC236}">
                <a16:creationId xmlns:a16="http://schemas.microsoft.com/office/drawing/2014/main" id="{E9BA1231-D145-C776-5B6E-2EA8EB3C336A}"/>
              </a:ext>
            </a:extLst>
          </p:cNvPr>
          <p:cNvSpPr txBox="1">
            <a:spLocks/>
          </p:cNvSpPr>
          <p:nvPr/>
        </p:nvSpPr>
        <p:spPr>
          <a:xfrm>
            <a:off x="2140521" y="2127354"/>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BUDGET</a:t>
            </a:r>
          </a:p>
        </p:txBody>
      </p:sp>
      <p:sp>
        <p:nvSpPr>
          <p:cNvPr id="13" name="Text Placeholder 10">
            <a:extLst>
              <a:ext uri="{FF2B5EF4-FFF2-40B4-BE49-F238E27FC236}">
                <a16:creationId xmlns:a16="http://schemas.microsoft.com/office/drawing/2014/main" id="{836C711E-4A5C-9E83-98DC-C57E88CCE555}"/>
              </a:ext>
            </a:extLst>
          </p:cNvPr>
          <p:cNvSpPr txBox="1">
            <a:spLocks/>
          </p:cNvSpPr>
          <p:nvPr/>
        </p:nvSpPr>
        <p:spPr>
          <a:xfrm>
            <a:off x="8382000" y="2127354"/>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BUDGET</a:t>
            </a:r>
          </a:p>
        </p:txBody>
      </p:sp>
      <p:cxnSp>
        <p:nvCxnSpPr>
          <p:cNvPr id="14" name="Straight Connector 13">
            <a:extLst>
              <a:ext uri="{FF2B5EF4-FFF2-40B4-BE49-F238E27FC236}">
                <a16:creationId xmlns:a16="http://schemas.microsoft.com/office/drawing/2014/main" id="{D09722F4-7D7D-6773-DDB7-EF68CA05EDFE}"/>
              </a:ext>
            </a:extLst>
          </p:cNvPr>
          <p:cNvCxnSpPr>
            <a:cxnSpLocks/>
          </p:cNvCxnSpPr>
          <p:nvPr/>
        </p:nvCxnSpPr>
        <p:spPr>
          <a:xfrm>
            <a:off x="5755341" y="1963271"/>
            <a:ext cx="0" cy="4733365"/>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3841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Indian Budget and Finance </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11" name="Picture 10">
            <a:extLst>
              <a:ext uri="{FF2B5EF4-FFF2-40B4-BE49-F238E27FC236}">
                <a16:creationId xmlns:a16="http://schemas.microsoft.com/office/drawing/2014/main" id="{FEE388DB-AE58-BA40-01AE-154B4F5FCA35}"/>
              </a:ext>
            </a:extLst>
          </p:cNvPr>
          <p:cNvPicPr>
            <a:picLocks noChangeAspect="1"/>
          </p:cNvPicPr>
          <p:nvPr/>
        </p:nvPicPr>
        <p:blipFill>
          <a:blip r:embed="rId2"/>
          <a:stretch>
            <a:fillRect/>
          </a:stretch>
        </p:blipFill>
        <p:spPr>
          <a:xfrm>
            <a:off x="621792" y="1538882"/>
            <a:ext cx="5091673" cy="4861918"/>
          </a:xfrm>
          <a:prstGeom prst="rect">
            <a:avLst/>
          </a:prstGeom>
        </p:spPr>
      </p:pic>
      <p:pic>
        <p:nvPicPr>
          <p:cNvPr id="13" name="Picture 12">
            <a:extLst>
              <a:ext uri="{FF2B5EF4-FFF2-40B4-BE49-F238E27FC236}">
                <a16:creationId xmlns:a16="http://schemas.microsoft.com/office/drawing/2014/main" id="{C92158CA-07B4-2930-D36E-40FB81937425}"/>
              </a:ext>
            </a:extLst>
          </p:cNvPr>
          <p:cNvPicPr>
            <a:picLocks noChangeAspect="1"/>
          </p:cNvPicPr>
          <p:nvPr/>
        </p:nvPicPr>
        <p:blipFill>
          <a:blip r:embed="rId3"/>
          <a:stretch>
            <a:fillRect/>
          </a:stretch>
        </p:blipFill>
        <p:spPr>
          <a:xfrm>
            <a:off x="6342163" y="1538883"/>
            <a:ext cx="5590757" cy="4861918"/>
          </a:xfrm>
          <a:prstGeom prst="rect">
            <a:avLst/>
          </a:prstGeom>
        </p:spPr>
      </p:pic>
      <p:sp>
        <p:nvSpPr>
          <p:cNvPr id="14" name="Text Placeholder 10">
            <a:extLst>
              <a:ext uri="{FF2B5EF4-FFF2-40B4-BE49-F238E27FC236}">
                <a16:creationId xmlns:a16="http://schemas.microsoft.com/office/drawing/2014/main" id="{52249C58-1659-D7AC-1B88-08F70FF8D23E}"/>
              </a:ext>
            </a:extLst>
          </p:cNvPr>
          <p:cNvSpPr txBox="1">
            <a:spLocks/>
          </p:cNvSpPr>
          <p:nvPr/>
        </p:nvSpPr>
        <p:spPr>
          <a:xfrm>
            <a:off x="2273808" y="1046001"/>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COUNTRIES</a:t>
            </a:r>
          </a:p>
        </p:txBody>
      </p:sp>
      <p:sp>
        <p:nvSpPr>
          <p:cNvPr id="15" name="Text Placeholder 10">
            <a:extLst>
              <a:ext uri="{FF2B5EF4-FFF2-40B4-BE49-F238E27FC236}">
                <a16:creationId xmlns:a16="http://schemas.microsoft.com/office/drawing/2014/main" id="{83CA2C2F-EEF4-363C-9DD1-CEFCCB3932F6}"/>
              </a:ext>
            </a:extLst>
          </p:cNvPr>
          <p:cNvSpPr txBox="1">
            <a:spLocks/>
          </p:cNvSpPr>
          <p:nvPr/>
        </p:nvSpPr>
        <p:spPr>
          <a:xfrm>
            <a:off x="8369808" y="1046001"/>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COUNTRIES</a:t>
            </a:r>
          </a:p>
        </p:txBody>
      </p:sp>
      <p:cxnSp>
        <p:nvCxnSpPr>
          <p:cNvPr id="16" name="Straight Connector 15">
            <a:extLst>
              <a:ext uri="{FF2B5EF4-FFF2-40B4-BE49-F238E27FC236}">
                <a16:creationId xmlns:a16="http://schemas.microsoft.com/office/drawing/2014/main" id="{F50ACC35-230D-BE0C-581A-17A3C4030ECA}"/>
              </a:ext>
            </a:extLst>
          </p:cNvPr>
          <p:cNvCxnSpPr>
            <a:cxnSpLocks/>
          </p:cNvCxnSpPr>
          <p:nvPr/>
        </p:nvCxnSpPr>
        <p:spPr>
          <a:xfrm>
            <a:off x="5898775" y="631318"/>
            <a:ext cx="0" cy="6047388"/>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6474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Indian Budget and Finance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3" name="Picture 2">
            <a:extLst>
              <a:ext uri="{FF2B5EF4-FFF2-40B4-BE49-F238E27FC236}">
                <a16:creationId xmlns:a16="http://schemas.microsoft.com/office/drawing/2014/main" id="{DE02C244-1DBB-A3EC-EA97-DA589C7F5624}"/>
              </a:ext>
            </a:extLst>
          </p:cNvPr>
          <p:cNvPicPr>
            <a:picLocks noChangeAspect="1"/>
          </p:cNvPicPr>
          <p:nvPr/>
        </p:nvPicPr>
        <p:blipFill>
          <a:blip r:embed="rId2"/>
          <a:stretch>
            <a:fillRect/>
          </a:stretch>
        </p:blipFill>
        <p:spPr>
          <a:xfrm>
            <a:off x="621792" y="1520144"/>
            <a:ext cx="2408279" cy="5124383"/>
          </a:xfrm>
          <a:prstGeom prst="rect">
            <a:avLst/>
          </a:prstGeom>
        </p:spPr>
      </p:pic>
      <p:pic>
        <p:nvPicPr>
          <p:cNvPr id="5" name="Picture 4">
            <a:extLst>
              <a:ext uri="{FF2B5EF4-FFF2-40B4-BE49-F238E27FC236}">
                <a16:creationId xmlns:a16="http://schemas.microsoft.com/office/drawing/2014/main" id="{5A105B71-38D8-3ECA-B87F-87BD5E0734CA}"/>
              </a:ext>
            </a:extLst>
          </p:cNvPr>
          <p:cNvPicPr>
            <a:picLocks noChangeAspect="1"/>
          </p:cNvPicPr>
          <p:nvPr/>
        </p:nvPicPr>
        <p:blipFill>
          <a:blip r:embed="rId3"/>
          <a:stretch>
            <a:fillRect/>
          </a:stretch>
        </p:blipFill>
        <p:spPr>
          <a:xfrm>
            <a:off x="5127813" y="1520144"/>
            <a:ext cx="5606168" cy="5164509"/>
          </a:xfrm>
          <a:prstGeom prst="rect">
            <a:avLst/>
          </a:prstGeom>
        </p:spPr>
      </p:pic>
      <p:sp>
        <p:nvSpPr>
          <p:cNvPr id="6" name="Text Placeholder 10">
            <a:extLst>
              <a:ext uri="{FF2B5EF4-FFF2-40B4-BE49-F238E27FC236}">
                <a16:creationId xmlns:a16="http://schemas.microsoft.com/office/drawing/2014/main" id="{9EA6B3B2-02C5-CD95-ADEB-49F1A66394AF}"/>
              </a:ext>
            </a:extLst>
          </p:cNvPr>
          <p:cNvSpPr txBox="1">
            <a:spLocks/>
          </p:cNvSpPr>
          <p:nvPr/>
        </p:nvSpPr>
        <p:spPr>
          <a:xfrm>
            <a:off x="1199657" y="999155"/>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PROGRAM</a:t>
            </a:r>
          </a:p>
        </p:txBody>
      </p:sp>
      <p:sp>
        <p:nvSpPr>
          <p:cNvPr id="10" name="Text Placeholder 10">
            <a:extLst>
              <a:ext uri="{FF2B5EF4-FFF2-40B4-BE49-F238E27FC236}">
                <a16:creationId xmlns:a16="http://schemas.microsoft.com/office/drawing/2014/main" id="{55FF0B32-36E9-BB62-1FAB-1912152AB93B}"/>
              </a:ext>
            </a:extLst>
          </p:cNvPr>
          <p:cNvSpPr txBox="1">
            <a:spLocks/>
          </p:cNvSpPr>
          <p:nvPr/>
        </p:nvSpPr>
        <p:spPr>
          <a:xfrm>
            <a:off x="7413812" y="999155"/>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SCHEME</a:t>
            </a:r>
          </a:p>
        </p:txBody>
      </p:sp>
      <p:cxnSp>
        <p:nvCxnSpPr>
          <p:cNvPr id="11" name="Straight Connector 10">
            <a:extLst>
              <a:ext uri="{FF2B5EF4-FFF2-40B4-BE49-F238E27FC236}">
                <a16:creationId xmlns:a16="http://schemas.microsoft.com/office/drawing/2014/main" id="{4BFC8A56-2555-FB45-251F-3C8C35B29F56}"/>
              </a:ext>
            </a:extLst>
          </p:cNvPr>
          <p:cNvCxnSpPr>
            <a:cxnSpLocks/>
          </p:cNvCxnSpPr>
          <p:nvPr/>
        </p:nvCxnSpPr>
        <p:spPr>
          <a:xfrm>
            <a:off x="4159622" y="1014369"/>
            <a:ext cx="0" cy="5670284"/>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883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Indian Budget and Finance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3" name="Picture 2">
            <a:extLst>
              <a:ext uri="{FF2B5EF4-FFF2-40B4-BE49-F238E27FC236}">
                <a16:creationId xmlns:a16="http://schemas.microsoft.com/office/drawing/2014/main" id="{35876E61-BB90-5B65-0626-E8FEDA89D29B}"/>
              </a:ext>
            </a:extLst>
          </p:cNvPr>
          <p:cNvPicPr>
            <a:picLocks noChangeAspect="1"/>
          </p:cNvPicPr>
          <p:nvPr/>
        </p:nvPicPr>
        <p:blipFill>
          <a:blip r:embed="rId2"/>
          <a:stretch>
            <a:fillRect/>
          </a:stretch>
        </p:blipFill>
        <p:spPr>
          <a:xfrm>
            <a:off x="201706" y="1217855"/>
            <a:ext cx="5455023" cy="5388498"/>
          </a:xfrm>
          <a:prstGeom prst="rect">
            <a:avLst/>
          </a:prstGeom>
        </p:spPr>
      </p:pic>
      <p:pic>
        <p:nvPicPr>
          <p:cNvPr id="5" name="Picture 4">
            <a:extLst>
              <a:ext uri="{FF2B5EF4-FFF2-40B4-BE49-F238E27FC236}">
                <a16:creationId xmlns:a16="http://schemas.microsoft.com/office/drawing/2014/main" id="{E7C68B17-EEE7-1610-4D19-E3EB1BC762FF}"/>
              </a:ext>
            </a:extLst>
          </p:cNvPr>
          <p:cNvPicPr>
            <a:picLocks noChangeAspect="1"/>
          </p:cNvPicPr>
          <p:nvPr/>
        </p:nvPicPr>
        <p:blipFill>
          <a:blip r:embed="rId3"/>
          <a:stretch>
            <a:fillRect/>
          </a:stretch>
        </p:blipFill>
        <p:spPr>
          <a:xfrm>
            <a:off x="5872769" y="1217855"/>
            <a:ext cx="6257039" cy="5388498"/>
          </a:xfrm>
          <a:prstGeom prst="rect">
            <a:avLst/>
          </a:prstGeom>
        </p:spPr>
      </p:pic>
      <p:sp>
        <p:nvSpPr>
          <p:cNvPr id="6" name="Text Placeholder 10">
            <a:extLst>
              <a:ext uri="{FF2B5EF4-FFF2-40B4-BE49-F238E27FC236}">
                <a16:creationId xmlns:a16="http://schemas.microsoft.com/office/drawing/2014/main" id="{68D62A07-2F1A-4C96-A46C-17CDBBF20056}"/>
              </a:ext>
            </a:extLst>
          </p:cNvPr>
          <p:cNvSpPr txBox="1">
            <a:spLocks/>
          </p:cNvSpPr>
          <p:nvPr/>
        </p:nvSpPr>
        <p:spPr>
          <a:xfrm>
            <a:off x="2112802" y="745465"/>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SCHEME</a:t>
            </a:r>
          </a:p>
        </p:txBody>
      </p:sp>
      <p:sp>
        <p:nvSpPr>
          <p:cNvPr id="10" name="Text Placeholder 10">
            <a:extLst>
              <a:ext uri="{FF2B5EF4-FFF2-40B4-BE49-F238E27FC236}">
                <a16:creationId xmlns:a16="http://schemas.microsoft.com/office/drawing/2014/main" id="{2FE44F05-7E45-0B02-DA0B-8F863E765D22}"/>
              </a:ext>
            </a:extLst>
          </p:cNvPr>
          <p:cNvSpPr txBox="1">
            <a:spLocks/>
          </p:cNvSpPr>
          <p:nvPr/>
        </p:nvSpPr>
        <p:spPr>
          <a:xfrm>
            <a:off x="7748016" y="745465"/>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BENEFICIARY</a:t>
            </a:r>
          </a:p>
        </p:txBody>
      </p:sp>
      <p:cxnSp>
        <p:nvCxnSpPr>
          <p:cNvPr id="11" name="Straight Connector 10">
            <a:extLst>
              <a:ext uri="{FF2B5EF4-FFF2-40B4-BE49-F238E27FC236}">
                <a16:creationId xmlns:a16="http://schemas.microsoft.com/office/drawing/2014/main" id="{2E76ECE6-0731-E785-2A7A-257DBF4609A8}"/>
              </a:ext>
            </a:extLst>
          </p:cNvPr>
          <p:cNvCxnSpPr>
            <a:cxnSpLocks/>
          </p:cNvCxnSpPr>
          <p:nvPr/>
        </p:nvCxnSpPr>
        <p:spPr>
          <a:xfrm>
            <a:off x="5674658" y="631318"/>
            <a:ext cx="0" cy="6047388"/>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3001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Indian Budget and Finance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3" name="Picture 2">
            <a:extLst>
              <a:ext uri="{FF2B5EF4-FFF2-40B4-BE49-F238E27FC236}">
                <a16:creationId xmlns:a16="http://schemas.microsoft.com/office/drawing/2014/main" id="{297AA8DD-D9CF-E91D-BD50-FDDDDFE2980C}"/>
              </a:ext>
            </a:extLst>
          </p:cNvPr>
          <p:cNvPicPr>
            <a:picLocks noChangeAspect="1"/>
          </p:cNvPicPr>
          <p:nvPr/>
        </p:nvPicPr>
        <p:blipFill>
          <a:blip r:embed="rId2"/>
          <a:stretch>
            <a:fillRect/>
          </a:stretch>
        </p:blipFill>
        <p:spPr>
          <a:xfrm>
            <a:off x="208564" y="1379477"/>
            <a:ext cx="1708628" cy="4909297"/>
          </a:xfrm>
          <a:prstGeom prst="rect">
            <a:avLst/>
          </a:prstGeom>
        </p:spPr>
      </p:pic>
      <p:pic>
        <p:nvPicPr>
          <p:cNvPr id="5" name="Picture 4">
            <a:extLst>
              <a:ext uri="{FF2B5EF4-FFF2-40B4-BE49-F238E27FC236}">
                <a16:creationId xmlns:a16="http://schemas.microsoft.com/office/drawing/2014/main" id="{1850749A-2DE3-F08E-3A1F-9D4CC5B6F728}"/>
              </a:ext>
            </a:extLst>
          </p:cNvPr>
          <p:cNvPicPr>
            <a:picLocks noChangeAspect="1"/>
          </p:cNvPicPr>
          <p:nvPr/>
        </p:nvPicPr>
        <p:blipFill>
          <a:blip r:embed="rId3"/>
          <a:stretch>
            <a:fillRect/>
          </a:stretch>
        </p:blipFill>
        <p:spPr>
          <a:xfrm>
            <a:off x="2312894" y="1388442"/>
            <a:ext cx="4661647" cy="4848113"/>
          </a:xfrm>
          <a:prstGeom prst="rect">
            <a:avLst/>
          </a:prstGeom>
        </p:spPr>
      </p:pic>
      <p:pic>
        <p:nvPicPr>
          <p:cNvPr id="10" name="Picture 9">
            <a:extLst>
              <a:ext uri="{FF2B5EF4-FFF2-40B4-BE49-F238E27FC236}">
                <a16:creationId xmlns:a16="http://schemas.microsoft.com/office/drawing/2014/main" id="{9B37993D-2C70-04A5-0DAE-C95B48F0661E}"/>
              </a:ext>
            </a:extLst>
          </p:cNvPr>
          <p:cNvPicPr>
            <a:picLocks noChangeAspect="1"/>
          </p:cNvPicPr>
          <p:nvPr/>
        </p:nvPicPr>
        <p:blipFill>
          <a:blip r:embed="rId4"/>
          <a:stretch>
            <a:fillRect/>
          </a:stretch>
        </p:blipFill>
        <p:spPr>
          <a:xfrm>
            <a:off x="7021905" y="1509656"/>
            <a:ext cx="5032632" cy="2883778"/>
          </a:xfrm>
          <a:prstGeom prst="rect">
            <a:avLst/>
          </a:prstGeom>
        </p:spPr>
      </p:pic>
      <p:sp>
        <p:nvSpPr>
          <p:cNvPr id="11" name="Text Placeholder 10">
            <a:extLst>
              <a:ext uri="{FF2B5EF4-FFF2-40B4-BE49-F238E27FC236}">
                <a16:creationId xmlns:a16="http://schemas.microsoft.com/office/drawing/2014/main" id="{089E30CA-B202-3315-B0B5-8B0CC3998058}"/>
              </a:ext>
            </a:extLst>
          </p:cNvPr>
          <p:cNvSpPr txBox="1">
            <a:spLocks/>
          </p:cNvSpPr>
          <p:nvPr/>
        </p:nvSpPr>
        <p:spPr>
          <a:xfrm>
            <a:off x="201706" y="880935"/>
            <a:ext cx="2039470"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PROVIDES_FOR</a:t>
            </a:r>
          </a:p>
        </p:txBody>
      </p:sp>
      <p:sp>
        <p:nvSpPr>
          <p:cNvPr id="12" name="Text Placeholder 10">
            <a:extLst>
              <a:ext uri="{FF2B5EF4-FFF2-40B4-BE49-F238E27FC236}">
                <a16:creationId xmlns:a16="http://schemas.microsoft.com/office/drawing/2014/main" id="{066D34EA-76F7-67BE-9333-3473F736F147}"/>
              </a:ext>
            </a:extLst>
          </p:cNvPr>
          <p:cNvSpPr txBox="1">
            <a:spLocks/>
          </p:cNvSpPr>
          <p:nvPr/>
        </p:nvSpPr>
        <p:spPr>
          <a:xfrm>
            <a:off x="4199965" y="880935"/>
            <a:ext cx="2039470"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STATES</a:t>
            </a:r>
          </a:p>
        </p:txBody>
      </p:sp>
      <p:sp>
        <p:nvSpPr>
          <p:cNvPr id="13" name="Text Placeholder 10">
            <a:extLst>
              <a:ext uri="{FF2B5EF4-FFF2-40B4-BE49-F238E27FC236}">
                <a16:creationId xmlns:a16="http://schemas.microsoft.com/office/drawing/2014/main" id="{4A6DD0BF-539F-7793-46AF-182BB111AF78}"/>
              </a:ext>
            </a:extLst>
          </p:cNvPr>
          <p:cNvSpPr txBox="1">
            <a:spLocks/>
          </p:cNvSpPr>
          <p:nvPr/>
        </p:nvSpPr>
        <p:spPr>
          <a:xfrm>
            <a:off x="8763000" y="880935"/>
            <a:ext cx="2039470"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STATES</a:t>
            </a:r>
          </a:p>
        </p:txBody>
      </p:sp>
      <p:cxnSp>
        <p:nvCxnSpPr>
          <p:cNvPr id="14" name="Straight Connector 13">
            <a:extLst>
              <a:ext uri="{FF2B5EF4-FFF2-40B4-BE49-F238E27FC236}">
                <a16:creationId xmlns:a16="http://schemas.microsoft.com/office/drawing/2014/main" id="{6E53B7A5-2D91-714E-74CE-59476288CC6A}"/>
              </a:ext>
            </a:extLst>
          </p:cNvPr>
          <p:cNvCxnSpPr>
            <a:cxnSpLocks/>
          </p:cNvCxnSpPr>
          <p:nvPr/>
        </p:nvCxnSpPr>
        <p:spPr>
          <a:xfrm>
            <a:off x="2241176" y="880935"/>
            <a:ext cx="0" cy="5407839"/>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CE04E5B-52B2-B96E-6594-B499AAAE77F6}"/>
              </a:ext>
            </a:extLst>
          </p:cNvPr>
          <p:cNvCxnSpPr>
            <a:cxnSpLocks/>
          </p:cNvCxnSpPr>
          <p:nvPr/>
        </p:nvCxnSpPr>
        <p:spPr>
          <a:xfrm>
            <a:off x="7030869" y="952653"/>
            <a:ext cx="0" cy="5407839"/>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4579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Indian Budget and Finance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DBD61FC6-3084-59F6-49F4-1E5B7BF016A5}"/>
              </a:ext>
            </a:extLst>
          </p:cNvPr>
          <p:cNvPicPr>
            <a:picLocks noChangeAspect="1"/>
          </p:cNvPicPr>
          <p:nvPr/>
        </p:nvPicPr>
        <p:blipFill>
          <a:blip r:embed="rId2"/>
          <a:stretch>
            <a:fillRect/>
          </a:stretch>
        </p:blipFill>
        <p:spPr>
          <a:xfrm>
            <a:off x="72558" y="2294965"/>
            <a:ext cx="5995404" cy="3397623"/>
          </a:xfrm>
          <a:prstGeom prst="rect">
            <a:avLst/>
          </a:prstGeom>
        </p:spPr>
      </p:pic>
      <p:pic>
        <p:nvPicPr>
          <p:cNvPr id="5" name="Picture 4">
            <a:extLst>
              <a:ext uri="{FF2B5EF4-FFF2-40B4-BE49-F238E27FC236}">
                <a16:creationId xmlns:a16="http://schemas.microsoft.com/office/drawing/2014/main" id="{A7341126-AE84-5303-E254-0FBC0287A79A}"/>
              </a:ext>
            </a:extLst>
          </p:cNvPr>
          <p:cNvPicPr>
            <a:picLocks noChangeAspect="1"/>
          </p:cNvPicPr>
          <p:nvPr/>
        </p:nvPicPr>
        <p:blipFill>
          <a:blip r:embed="rId3"/>
          <a:stretch>
            <a:fillRect/>
          </a:stretch>
        </p:blipFill>
        <p:spPr>
          <a:xfrm>
            <a:off x="6142797" y="2317378"/>
            <a:ext cx="5976645" cy="3375210"/>
          </a:xfrm>
          <a:prstGeom prst="rect">
            <a:avLst/>
          </a:prstGeom>
        </p:spPr>
      </p:pic>
      <p:sp>
        <p:nvSpPr>
          <p:cNvPr id="6" name="Text Placeholder 10">
            <a:extLst>
              <a:ext uri="{FF2B5EF4-FFF2-40B4-BE49-F238E27FC236}">
                <a16:creationId xmlns:a16="http://schemas.microsoft.com/office/drawing/2014/main" id="{114CC16D-3994-6153-801D-5DED885821FA}"/>
              </a:ext>
            </a:extLst>
          </p:cNvPr>
          <p:cNvSpPr txBox="1">
            <a:spLocks/>
          </p:cNvSpPr>
          <p:nvPr/>
        </p:nvSpPr>
        <p:spPr>
          <a:xfrm>
            <a:off x="2221992" y="1535358"/>
            <a:ext cx="2039470"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DEPARTMENT</a:t>
            </a:r>
          </a:p>
        </p:txBody>
      </p:sp>
      <p:sp>
        <p:nvSpPr>
          <p:cNvPr id="10" name="Text Placeholder 10">
            <a:extLst>
              <a:ext uri="{FF2B5EF4-FFF2-40B4-BE49-F238E27FC236}">
                <a16:creationId xmlns:a16="http://schemas.microsoft.com/office/drawing/2014/main" id="{53A499FC-769F-90FB-30E7-59FAA5055E25}"/>
              </a:ext>
            </a:extLst>
          </p:cNvPr>
          <p:cNvSpPr txBox="1">
            <a:spLocks/>
          </p:cNvSpPr>
          <p:nvPr/>
        </p:nvSpPr>
        <p:spPr>
          <a:xfrm>
            <a:off x="7798039" y="1535358"/>
            <a:ext cx="2039470"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DEPARTMENT</a:t>
            </a:r>
          </a:p>
        </p:txBody>
      </p:sp>
      <p:cxnSp>
        <p:nvCxnSpPr>
          <p:cNvPr id="11" name="Straight Connector 10">
            <a:extLst>
              <a:ext uri="{FF2B5EF4-FFF2-40B4-BE49-F238E27FC236}">
                <a16:creationId xmlns:a16="http://schemas.microsoft.com/office/drawing/2014/main" id="{DFA88E47-EB8A-B95F-7DD1-9F8A65BA1039}"/>
              </a:ext>
            </a:extLst>
          </p:cNvPr>
          <p:cNvCxnSpPr/>
          <p:nvPr/>
        </p:nvCxnSpPr>
        <p:spPr>
          <a:xfrm>
            <a:off x="6067962" y="1535358"/>
            <a:ext cx="0" cy="4876338"/>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8321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Indian Budget and Finance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9DF87AA2-3D1B-41E1-6A88-9EE0205B3583}"/>
              </a:ext>
            </a:extLst>
          </p:cNvPr>
          <p:cNvPicPr>
            <a:picLocks noChangeAspect="1"/>
          </p:cNvPicPr>
          <p:nvPr/>
        </p:nvPicPr>
        <p:blipFill>
          <a:blip r:embed="rId2"/>
          <a:stretch>
            <a:fillRect/>
          </a:stretch>
        </p:blipFill>
        <p:spPr>
          <a:xfrm>
            <a:off x="60509" y="1948982"/>
            <a:ext cx="1581463" cy="4451817"/>
          </a:xfrm>
          <a:prstGeom prst="rect">
            <a:avLst/>
          </a:prstGeom>
        </p:spPr>
      </p:pic>
      <p:pic>
        <p:nvPicPr>
          <p:cNvPr id="5" name="Picture 4">
            <a:extLst>
              <a:ext uri="{FF2B5EF4-FFF2-40B4-BE49-F238E27FC236}">
                <a16:creationId xmlns:a16="http://schemas.microsoft.com/office/drawing/2014/main" id="{C0B7EBA0-7878-7A81-9082-60F730F02C6A}"/>
              </a:ext>
            </a:extLst>
          </p:cNvPr>
          <p:cNvPicPr>
            <a:picLocks noChangeAspect="1"/>
          </p:cNvPicPr>
          <p:nvPr/>
        </p:nvPicPr>
        <p:blipFill>
          <a:blip r:embed="rId3"/>
          <a:stretch>
            <a:fillRect/>
          </a:stretch>
        </p:blipFill>
        <p:spPr>
          <a:xfrm>
            <a:off x="2339788" y="2038630"/>
            <a:ext cx="5501985" cy="4227699"/>
          </a:xfrm>
          <a:prstGeom prst="rect">
            <a:avLst/>
          </a:prstGeom>
        </p:spPr>
      </p:pic>
      <p:pic>
        <p:nvPicPr>
          <p:cNvPr id="10" name="Picture 9">
            <a:extLst>
              <a:ext uri="{FF2B5EF4-FFF2-40B4-BE49-F238E27FC236}">
                <a16:creationId xmlns:a16="http://schemas.microsoft.com/office/drawing/2014/main" id="{A1B4EBA2-8404-5A4B-15E8-11588283CB97}"/>
              </a:ext>
            </a:extLst>
          </p:cNvPr>
          <p:cNvPicPr>
            <a:picLocks noChangeAspect="1"/>
          </p:cNvPicPr>
          <p:nvPr/>
        </p:nvPicPr>
        <p:blipFill>
          <a:blip r:embed="rId4"/>
          <a:stretch>
            <a:fillRect/>
          </a:stretch>
        </p:blipFill>
        <p:spPr>
          <a:xfrm>
            <a:off x="7360024" y="2038629"/>
            <a:ext cx="4831975" cy="4075299"/>
          </a:xfrm>
          <a:prstGeom prst="rect">
            <a:avLst/>
          </a:prstGeom>
        </p:spPr>
      </p:pic>
      <p:sp>
        <p:nvSpPr>
          <p:cNvPr id="11" name="Text Placeholder 10">
            <a:extLst>
              <a:ext uri="{FF2B5EF4-FFF2-40B4-BE49-F238E27FC236}">
                <a16:creationId xmlns:a16="http://schemas.microsoft.com/office/drawing/2014/main" id="{F22B0B3E-C8CF-B569-03B5-D090837B0C73}"/>
              </a:ext>
            </a:extLst>
          </p:cNvPr>
          <p:cNvSpPr txBox="1">
            <a:spLocks/>
          </p:cNvSpPr>
          <p:nvPr/>
        </p:nvSpPr>
        <p:spPr>
          <a:xfrm>
            <a:off x="60509" y="1510857"/>
            <a:ext cx="2039470"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ADMINISTERS</a:t>
            </a:r>
          </a:p>
        </p:txBody>
      </p:sp>
      <p:sp>
        <p:nvSpPr>
          <p:cNvPr id="12" name="Text Placeholder 10">
            <a:extLst>
              <a:ext uri="{FF2B5EF4-FFF2-40B4-BE49-F238E27FC236}">
                <a16:creationId xmlns:a16="http://schemas.microsoft.com/office/drawing/2014/main" id="{8D4EC7E5-3C8A-318F-A702-D4730DA6223B}"/>
              </a:ext>
            </a:extLst>
          </p:cNvPr>
          <p:cNvSpPr txBox="1">
            <a:spLocks/>
          </p:cNvSpPr>
          <p:nvPr/>
        </p:nvSpPr>
        <p:spPr>
          <a:xfrm>
            <a:off x="3037777" y="1495321"/>
            <a:ext cx="4116055"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EXPENDITURE_CATEGORY</a:t>
            </a:r>
          </a:p>
        </p:txBody>
      </p:sp>
      <p:sp>
        <p:nvSpPr>
          <p:cNvPr id="13" name="Text Placeholder 10">
            <a:extLst>
              <a:ext uri="{FF2B5EF4-FFF2-40B4-BE49-F238E27FC236}">
                <a16:creationId xmlns:a16="http://schemas.microsoft.com/office/drawing/2014/main" id="{47DFED47-233B-4278-FEB0-41A3B482AB77}"/>
              </a:ext>
            </a:extLst>
          </p:cNvPr>
          <p:cNvSpPr txBox="1">
            <a:spLocks/>
          </p:cNvSpPr>
          <p:nvPr/>
        </p:nvSpPr>
        <p:spPr>
          <a:xfrm>
            <a:off x="7816865" y="1510857"/>
            <a:ext cx="4116055"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EXPENDITURE_CATEGORY</a:t>
            </a:r>
          </a:p>
        </p:txBody>
      </p:sp>
      <p:cxnSp>
        <p:nvCxnSpPr>
          <p:cNvPr id="14" name="Straight Connector 13">
            <a:extLst>
              <a:ext uri="{FF2B5EF4-FFF2-40B4-BE49-F238E27FC236}">
                <a16:creationId xmlns:a16="http://schemas.microsoft.com/office/drawing/2014/main" id="{38B89CAD-5E22-89AF-8762-9AE5400463BC}"/>
              </a:ext>
            </a:extLst>
          </p:cNvPr>
          <p:cNvCxnSpPr/>
          <p:nvPr/>
        </p:nvCxnSpPr>
        <p:spPr>
          <a:xfrm>
            <a:off x="1999129" y="1452748"/>
            <a:ext cx="0" cy="4876338"/>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386B82B-C484-A89E-53CD-5EF80C9A43DD}"/>
              </a:ext>
            </a:extLst>
          </p:cNvPr>
          <p:cNvCxnSpPr/>
          <p:nvPr/>
        </p:nvCxnSpPr>
        <p:spPr>
          <a:xfrm>
            <a:off x="7126941" y="1452748"/>
            <a:ext cx="0" cy="4876338"/>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365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Indian Budget and Finance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B02325CF-A6BD-2F06-981E-F3C191A8BDBA}"/>
              </a:ext>
            </a:extLst>
          </p:cNvPr>
          <p:cNvPicPr>
            <a:picLocks noChangeAspect="1"/>
          </p:cNvPicPr>
          <p:nvPr/>
        </p:nvPicPr>
        <p:blipFill>
          <a:blip r:embed="rId2"/>
          <a:stretch>
            <a:fillRect/>
          </a:stretch>
        </p:blipFill>
        <p:spPr>
          <a:xfrm>
            <a:off x="525556" y="1943381"/>
            <a:ext cx="4829586" cy="4466385"/>
          </a:xfrm>
          <a:prstGeom prst="rect">
            <a:avLst/>
          </a:prstGeom>
        </p:spPr>
      </p:pic>
      <p:pic>
        <p:nvPicPr>
          <p:cNvPr id="5" name="Picture 4">
            <a:extLst>
              <a:ext uri="{FF2B5EF4-FFF2-40B4-BE49-F238E27FC236}">
                <a16:creationId xmlns:a16="http://schemas.microsoft.com/office/drawing/2014/main" id="{BA2D781C-E4DD-F42F-F9CC-C156339323D8}"/>
              </a:ext>
            </a:extLst>
          </p:cNvPr>
          <p:cNvPicPr>
            <a:picLocks noChangeAspect="1"/>
          </p:cNvPicPr>
          <p:nvPr/>
        </p:nvPicPr>
        <p:blipFill>
          <a:blip r:embed="rId3"/>
          <a:stretch>
            <a:fillRect/>
          </a:stretch>
        </p:blipFill>
        <p:spPr>
          <a:xfrm>
            <a:off x="5716228" y="2008094"/>
            <a:ext cx="6144077" cy="4545106"/>
          </a:xfrm>
          <a:prstGeom prst="rect">
            <a:avLst/>
          </a:prstGeom>
        </p:spPr>
      </p:pic>
      <p:sp>
        <p:nvSpPr>
          <p:cNvPr id="6" name="Text Placeholder 10">
            <a:extLst>
              <a:ext uri="{FF2B5EF4-FFF2-40B4-BE49-F238E27FC236}">
                <a16:creationId xmlns:a16="http://schemas.microsoft.com/office/drawing/2014/main" id="{2BE64501-52B2-9ABA-6C57-DCF779B2AC1B}"/>
              </a:ext>
            </a:extLst>
          </p:cNvPr>
          <p:cNvSpPr txBox="1">
            <a:spLocks/>
          </p:cNvSpPr>
          <p:nvPr/>
        </p:nvSpPr>
        <p:spPr>
          <a:xfrm>
            <a:off x="1903001" y="1538403"/>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EXPENDITURE</a:t>
            </a:r>
          </a:p>
        </p:txBody>
      </p:sp>
      <p:sp>
        <p:nvSpPr>
          <p:cNvPr id="10" name="Text Placeholder 10">
            <a:extLst>
              <a:ext uri="{FF2B5EF4-FFF2-40B4-BE49-F238E27FC236}">
                <a16:creationId xmlns:a16="http://schemas.microsoft.com/office/drawing/2014/main" id="{526A04A2-773A-B71C-F7B4-1FF6557C7AC8}"/>
              </a:ext>
            </a:extLst>
          </p:cNvPr>
          <p:cNvSpPr txBox="1">
            <a:spLocks/>
          </p:cNvSpPr>
          <p:nvPr/>
        </p:nvSpPr>
        <p:spPr>
          <a:xfrm>
            <a:off x="8038113" y="1538403"/>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EXPENDITURE</a:t>
            </a:r>
          </a:p>
        </p:txBody>
      </p:sp>
      <p:cxnSp>
        <p:nvCxnSpPr>
          <p:cNvPr id="11" name="Straight Connector 10">
            <a:extLst>
              <a:ext uri="{FF2B5EF4-FFF2-40B4-BE49-F238E27FC236}">
                <a16:creationId xmlns:a16="http://schemas.microsoft.com/office/drawing/2014/main" id="{07F91D7D-62F4-BE3D-DC95-D3F023DFFC49}"/>
              </a:ext>
            </a:extLst>
          </p:cNvPr>
          <p:cNvCxnSpPr/>
          <p:nvPr/>
        </p:nvCxnSpPr>
        <p:spPr>
          <a:xfrm>
            <a:off x="5486397" y="1676862"/>
            <a:ext cx="0" cy="4876338"/>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4725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Indian Budget and Finance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4" name="Picture 3">
            <a:extLst>
              <a:ext uri="{FF2B5EF4-FFF2-40B4-BE49-F238E27FC236}">
                <a16:creationId xmlns:a16="http://schemas.microsoft.com/office/drawing/2014/main" id="{7E48A8BE-DE0B-07F4-BA4C-A6C2015EBFA6}"/>
              </a:ext>
            </a:extLst>
          </p:cNvPr>
          <p:cNvPicPr>
            <a:picLocks noChangeAspect="1"/>
          </p:cNvPicPr>
          <p:nvPr/>
        </p:nvPicPr>
        <p:blipFill>
          <a:blip r:embed="rId2"/>
          <a:stretch>
            <a:fillRect/>
          </a:stretch>
        </p:blipFill>
        <p:spPr>
          <a:xfrm>
            <a:off x="72357" y="2094799"/>
            <a:ext cx="5431973" cy="3875695"/>
          </a:xfrm>
          <a:prstGeom prst="rect">
            <a:avLst/>
          </a:prstGeom>
        </p:spPr>
      </p:pic>
      <p:pic>
        <p:nvPicPr>
          <p:cNvPr id="9" name="Picture 8">
            <a:extLst>
              <a:ext uri="{FF2B5EF4-FFF2-40B4-BE49-F238E27FC236}">
                <a16:creationId xmlns:a16="http://schemas.microsoft.com/office/drawing/2014/main" id="{E35169C4-B07B-81DC-B05D-7A29D741C4E2}"/>
              </a:ext>
            </a:extLst>
          </p:cNvPr>
          <p:cNvPicPr>
            <a:picLocks noChangeAspect="1"/>
          </p:cNvPicPr>
          <p:nvPr/>
        </p:nvPicPr>
        <p:blipFill>
          <a:blip r:embed="rId3"/>
          <a:stretch>
            <a:fillRect/>
          </a:stretch>
        </p:blipFill>
        <p:spPr>
          <a:xfrm>
            <a:off x="6239437" y="2094798"/>
            <a:ext cx="5935694" cy="3875695"/>
          </a:xfrm>
          <a:prstGeom prst="rect">
            <a:avLst/>
          </a:prstGeom>
        </p:spPr>
      </p:pic>
      <p:sp>
        <p:nvSpPr>
          <p:cNvPr id="10" name="Text Placeholder 10">
            <a:extLst>
              <a:ext uri="{FF2B5EF4-FFF2-40B4-BE49-F238E27FC236}">
                <a16:creationId xmlns:a16="http://schemas.microsoft.com/office/drawing/2014/main" id="{6DA22753-FE84-5D9A-F02F-E2438C82FF35}"/>
              </a:ext>
            </a:extLst>
          </p:cNvPr>
          <p:cNvSpPr txBox="1">
            <a:spLocks/>
          </p:cNvSpPr>
          <p:nvPr/>
        </p:nvSpPr>
        <p:spPr>
          <a:xfrm>
            <a:off x="1911096" y="1542391"/>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TAXATION</a:t>
            </a:r>
          </a:p>
        </p:txBody>
      </p:sp>
      <p:sp>
        <p:nvSpPr>
          <p:cNvPr id="11" name="Text Placeholder 10">
            <a:extLst>
              <a:ext uri="{FF2B5EF4-FFF2-40B4-BE49-F238E27FC236}">
                <a16:creationId xmlns:a16="http://schemas.microsoft.com/office/drawing/2014/main" id="{CE9F7D1E-9DE8-C1D4-3C88-F7B47847AC32}"/>
              </a:ext>
            </a:extLst>
          </p:cNvPr>
          <p:cNvSpPr txBox="1">
            <a:spLocks/>
          </p:cNvSpPr>
          <p:nvPr/>
        </p:nvSpPr>
        <p:spPr>
          <a:xfrm>
            <a:off x="8186390" y="1542391"/>
            <a:ext cx="3822192"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TAXATION</a:t>
            </a:r>
          </a:p>
        </p:txBody>
      </p:sp>
      <p:cxnSp>
        <p:nvCxnSpPr>
          <p:cNvPr id="13" name="Straight Connector 12">
            <a:extLst>
              <a:ext uri="{FF2B5EF4-FFF2-40B4-BE49-F238E27FC236}">
                <a16:creationId xmlns:a16="http://schemas.microsoft.com/office/drawing/2014/main" id="{D620A3CD-32CC-3AEC-E4AF-0B3042308457}"/>
              </a:ext>
            </a:extLst>
          </p:cNvPr>
          <p:cNvCxnSpPr/>
          <p:nvPr/>
        </p:nvCxnSpPr>
        <p:spPr>
          <a:xfrm>
            <a:off x="5925671" y="1542391"/>
            <a:ext cx="0" cy="4876338"/>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0528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Indian Budget and Finance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2" name="Title 1">
            <a:extLst>
              <a:ext uri="{FF2B5EF4-FFF2-40B4-BE49-F238E27FC236}">
                <a16:creationId xmlns:a16="http://schemas.microsoft.com/office/drawing/2014/main" id="{D7C7AF8D-1F35-C9B0-AF9F-DCF3FCAA87EF}"/>
              </a:ext>
            </a:extLst>
          </p:cNvPr>
          <p:cNvSpPr>
            <a:spLocks noGrp="1"/>
          </p:cNvSpPr>
          <p:nvPr>
            <p:ph type="title"/>
          </p:nvPr>
        </p:nvSpPr>
        <p:spPr>
          <a:xfrm>
            <a:off x="700763" y="677446"/>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Sub queries</a:t>
            </a:r>
          </a:p>
        </p:txBody>
      </p:sp>
      <p:sp>
        <p:nvSpPr>
          <p:cNvPr id="6" name="TextBox 5">
            <a:extLst>
              <a:ext uri="{FF2B5EF4-FFF2-40B4-BE49-F238E27FC236}">
                <a16:creationId xmlns:a16="http://schemas.microsoft.com/office/drawing/2014/main" id="{F3B938D4-501A-A5E8-7DD0-B091AB341300}"/>
              </a:ext>
            </a:extLst>
          </p:cNvPr>
          <p:cNvSpPr txBox="1"/>
          <p:nvPr/>
        </p:nvSpPr>
        <p:spPr>
          <a:xfrm>
            <a:off x="364467" y="1508998"/>
            <a:ext cx="6094562" cy="646331"/>
          </a:xfrm>
          <a:prstGeom prst="rect">
            <a:avLst/>
          </a:prstGeom>
          <a:noFill/>
        </p:spPr>
        <p:txBody>
          <a:bodyPr wrap="square">
            <a:spAutoFit/>
          </a:bodyPr>
          <a:lstStyle/>
          <a:p>
            <a:pPr marL="285750" indent="-285750">
              <a:buFont typeface="Arial" panose="020B0604020202020204" pitchFamily="34" charset="0"/>
              <a:buChar char="•"/>
            </a:pPr>
            <a:r>
              <a:rPr lang="en-US" dirty="0"/>
              <a:t>SELECT BENI_NAME FROM BENEFICIARY WHERE ADDRESS='UP';</a:t>
            </a:r>
          </a:p>
        </p:txBody>
      </p:sp>
      <p:pic>
        <p:nvPicPr>
          <p:cNvPr id="14" name="Picture 13">
            <a:extLst>
              <a:ext uri="{FF2B5EF4-FFF2-40B4-BE49-F238E27FC236}">
                <a16:creationId xmlns:a16="http://schemas.microsoft.com/office/drawing/2014/main" id="{9B9EB610-0BC2-868B-B5C0-A071004256A6}"/>
              </a:ext>
            </a:extLst>
          </p:cNvPr>
          <p:cNvPicPr>
            <a:picLocks noChangeAspect="1"/>
          </p:cNvPicPr>
          <p:nvPr/>
        </p:nvPicPr>
        <p:blipFill>
          <a:blip r:embed="rId2"/>
          <a:stretch>
            <a:fillRect/>
          </a:stretch>
        </p:blipFill>
        <p:spPr>
          <a:xfrm>
            <a:off x="700763" y="2518795"/>
            <a:ext cx="2482250" cy="3661759"/>
          </a:xfrm>
          <a:prstGeom prst="rect">
            <a:avLst/>
          </a:prstGeom>
        </p:spPr>
      </p:pic>
      <p:sp>
        <p:nvSpPr>
          <p:cNvPr id="16" name="TextBox 15">
            <a:extLst>
              <a:ext uri="{FF2B5EF4-FFF2-40B4-BE49-F238E27FC236}">
                <a16:creationId xmlns:a16="http://schemas.microsoft.com/office/drawing/2014/main" id="{2BFB3AD9-E67C-6050-9829-5EF5408D0C49}"/>
              </a:ext>
            </a:extLst>
          </p:cNvPr>
          <p:cNvSpPr txBox="1"/>
          <p:nvPr/>
        </p:nvSpPr>
        <p:spPr>
          <a:xfrm>
            <a:off x="6239055" y="1480374"/>
            <a:ext cx="5812047" cy="923330"/>
          </a:xfrm>
          <a:prstGeom prst="rect">
            <a:avLst/>
          </a:prstGeom>
          <a:noFill/>
        </p:spPr>
        <p:txBody>
          <a:bodyPr wrap="square">
            <a:spAutoFit/>
          </a:bodyPr>
          <a:lstStyle/>
          <a:p>
            <a:pPr marL="285750" indent="-285750">
              <a:buFont typeface="Arial" panose="020B0604020202020204" pitchFamily="34" charset="0"/>
              <a:buChar char="•"/>
            </a:pPr>
            <a:r>
              <a:rPr lang="en-US" dirty="0"/>
              <a:t>SELECT BENI_NAME,BENI_TYPE,ADDRESS FROM BENEFICIARY INNER JOIN STATES ON STATE_ID=ADDRESS;</a:t>
            </a:r>
          </a:p>
        </p:txBody>
      </p:sp>
      <p:pic>
        <p:nvPicPr>
          <p:cNvPr id="18" name="Picture 17">
            <a:extLst>
              <a:ext uri="{FF2B5EF4-FFF2-40B4-BE49-F238E27FC236}">
                <a16:creationId xmlns:a16="http://schemas.microsoft.com/office/drawing/2014/main" id="{C857A8BD-BA48-8AE4-FCA8-5DABE1AA8FD7}"/>
              </a:ext>
            </a:extLst>
          </p:cNvPr>
          <p:cNvPicPr>
            <a:picLocks noChangeAspect="1"/>
          </p:cNvPicPr>
          <p:nvPr/>
        </p:nvPicPr>
        <p:blipFill>
          <a:blip r:embed="rId3"/>
          <a:stretch>
            <a:fillRect/>
          </a:stretch>
        </p:blipFill>
        <p:spPr>
          <a:xfrm>
            <a:off x="7332453" y="2403704"/>
            <a:ext cx="3182967" cy="4257055"/>
          </a:xfrm>
          <a:prstGeom prst="rect">
            <a:avLst/>
          </a:prstGeom>
        </p:spPr>
      </p:pic>
      <p:cxnSp>
        <p:nvCxnSpPr>
          <p:cNvPr id="19" name="Straight Connector 18">
            <a:extLst>
              <a:ext uri="{FF2B5EF4-FFF2-40B4-BE49-F238E27FC236}">
                <a16:creationId xmlns:a16="http://schemas.microsoft.com/office/drawing/2014/main" id="{52EE7E3B-F31F-BDCB-B2CE-6BA975CFF47B}"/>
              </a:ext>
            </a:extLst>
          </p:cNvPr>
          <p:cNvCxnSpPr/>
          <p:nvPr/>
        </p:nvCxnSpPr>
        <p:spPr>
          <a:xfrm>
            <a:off x="6238379" y="1542391"/>
            <a:ext cx="0" cy="4876338"/>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092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625124" y="382494"/>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INDEX</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302394" y="1150590"/>
            <a:ext cx="5693664" cy="4290687"/>
          </a:xfrm>
        </p:spPr>
        <p:txBody>
          <a:bodyPr/>
          <a:lstStyle/>
          <a:p>
            <a:pPr marL="342900" indent="-342900">
              <a:buFont typeface="Arial" panose="020B0604020202020204" pitchFamily="34" charset="0"/>
              <a:buChar char="•"/>
            </a:pPr>
            <a:r>
              <a:rPr lang="en-US" dirty="0"/>
              <a:t>TABLE NAMES</a:t>
            </a:r>
          </a:p>
          <a:p>
            <a:pPr marL="342900" indent="-342900">
              <a:buFont typeface="Arial" panose="020B0604020202020204" pitchFamily="34" charset="0"/>
              <a:buChar char="•"/>
            </a:pPr>
            <a:r>
              <a:rPr lang="en-US" dirty="0"/>
              <a:t>ER MODEL</a:t>
            </a:r>
          </a:p>
          <a:p>
            <a:pPr marL="342900" indent="-342900">
              <a:buFont typeface="Arial" panose="020B0604020202020204" pitchFamily="34" charset="0"/>
              <a:buChar char="•"/>
            </a:pPr>
            <a:r>
              <a:rPr lang="en-US" dirty="0"/>
              <a:t>RELATIONAL SCHEMA</a:t>
            </a:r>
          </a:p>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RELATIONSHIPS</a:t>
            </a:r>
          </a:p>
          <a:p>
            <a:pPr marL="342900" indent="-342900">
              <a:buFont typeface="Arial" panose="020B0604020202020204" pitchFamily="34" charset="0"/>
              <a:buChar char="•"/>
            </a:pPr>
            <a:r>
              <a:rPr lang="en-US" dirty="0"/>
              <a:t>FUNCTIONAL DEPENDENCIES </a:t>
            </a:r>
          </a:p>
          <a:p>
            <a:pPr marL="342900" indent="-342900">
              <a:buFont typeface="Arial" panose="020B0604020202020204" pitchFamily="34" charset="0"/>
              <a:buChar char="•"/>
            </a:pPr>
            <a:r>
              <a:rPr lang="en-US" dirty="0"/>
              <a:t>​INSERT QUERIES</a:t>
            </a:r>
          </a:p>
          <a:p>
            <a:pPr marL="342900" indent="-342900">
              <a:buFont typeface="Arial" panose="020B0604020202020204" pitchFamily="34" charset="0"/>
              <a:buChar char="•"/>
            </a:pPr>
            <a:r>
              <a:rPr lang="en-US" dirty="0"/>
              <a:t>TABLE AFTER NORMALIZATION</a:t>
            </a:r>
          </a:p>
          <a:p>
            <a:pPr marL="342900" indent="-342900">
              <a:buFont typeface="Arial" panose="020B0604020202020204" pitchFamily="34" charset="0"/>
              <a:buChar char="•"/>
            </a:pPr>
            <a:r>
              <a:rPr lang="en-US" dirty="0"/>
              <a:t>SUB QUERIES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Indian Budget and Finance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2" name="Title 1">
            <a:extLst>
              <a:ext uri="{FF2B5EF4-FFF2-40B4-BE49-F238E27FC236}">
                <a16:creationId xmlns:a16="http://schemas.microsoft.com/office/drawing/2014/main" id="{D7C7AF8D-1F35-C9B0-AF9F-DCF3FCAA87EF}"/>
              </a:ext>
            </a:extLst>
          </p:cNvPr>
          <p:cNvSpPr>
            <a:spLocks noGrp="1"/>
          </p:cNvSpPr>
          <p:nvPr>
            <p:ph type="title"/>
          </p:nvPr>
        </p:nvSpPr>
        <p:spPr>
          <a:xfrm>
            <a:off x="700763" y="677446"/>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Sub queries</a:t>
            </a:r>
          </a:p>
        </p:txBody>
      </p:sp>
      <p:sp>
        <p:nvSpPr>
          <p:cNvPr id="4" name="TextBox 3">
            <a:extLst>
              <a:ext uri="{FF2B5EF4-FFF2-40B4-BE49-F238E27FC236}">
                <a16:creationId xmlns:a16="http://schemas.microsoft.com/office/drawing/2014/main" id="{4706A919-8BB7-CEB0-396F-309322A950C1}"/>
              </a:ext>
            </a:extLst>
          </p:cNvPr>
          <p:cNvSpPr txBox="1"/>
          <p:nvPr/>
        </p:nvSpPr>
        <p:spPr>
          <a:xfrm>
            <a:off x="71173" y="1478942"/>
            <a:ext cx="6094562" cy="1754326"/>
          </a:xfrm>
          <a:prstGeom prst="rect">
            <a:avLst/>
          </a:prstGeom>
          <a:noFill/>
        </p:spPr>
        <p:txBody>
          <a:bodyPr wrap="square">
            <a:spAutoFit/>
          </a:bodyPr>
          <a:lstStyle/>
          <a:p>
            <a:pPr marL="285750" indent="-285750">
              <a:buFont typeface="Arial" panose="020B0604020202020204" pitchFamily="34" charset="0"/>
              <a:buChar char="•"/>
            </a:pPr>
            <a:r>
              <a:rPr lang="en-US" dirty="0"/>
              <a:t>SELECT C1.COUNTRY_ID,C1.TOTAL_GDP,C1.DEBT_GDP_RATIO_RATIO,C1.FOREX FROM COUNTRIES C1,COUNTRIES C2 WHERE C2.COUNTRY_ID='INDIA' AND C1.FOREX&gt;C2.FOREX;</a:t>
            </a:r>
          </a:p>
        </p:txBody>
      </p:sp>
      <p:pic>
        <p:nvPicPr>
          <p:cNvPr id="9" name="Picture 8">
            <a:extLst>
              <a:ext uri="{FF2B5EF4-FFF2-40B4-BE49-F238E27FC236}">
                <a16:creationId xmlns:a16="http://schemas.microsoft.com/office/drawing/2014/main" id="{652CE5E6-F6F5-6AE6-D557-536AFBBE58BF}"/>
              </a:ext>
            </a:extLst>
          </p:cNvPr>
          <p:cNvPicPr>
            <a:picLocks noChangeAspect="1"/>
          </p:cNvPicPr>
          <p:nvPr/>
        </p:nvPicPr>
        <p:blipFill>
          <a:blip r:embed="rId2"/>
          <a:stretch>
            <a:fillRect/>
          </a:stretch>
        </p:blipFill>
        <p:spPr>
          <a:xfrm>
            <a:off x="62547" y="3713298"/>
            <a:ext cx="5996120" cy="2333819"/>
          </a:xfrm>
          <a:prstGeom prst="rect">
            <a:avLst/>
          </a:prstGeom>
        </p:spPr>
      </p:pic>
      <p:sp>
        <p:nvSpPr>
          <p:cNvPr id="11" name="TextBox 10">
            <a:extLst>
              <a:ext uri="{FF2B5EF4-FFF2-40B4-BE49-F238E27FC236}">
                <a16:creationId xmlns:a16="http://schemas.microsoft.com/office/drawing/2014/main" id="{CD7CCB52-C52E-7A43-56B7-C25296F93B5D}"/>
              </a:ext>
            </a:extLst>
          </p:cNvPr>
          <p:cNvSpPr txBox="1"/>
          <p:nvPr/>
        </p:nvSpPr>
        <p:spPr>
          <a:xfrm>
            <a:off x="6321006" y="1734711"/>
            <a:ext cx="5870994" cy="646331"/>
          </a:xfrm>
          <a:prstGeom prst="rect">
            <a:avLst/>
          </a:prstGeom>
          <a:noFill/>
        </p:spPr>
        <p:txBody>
          <a:bodyPr wrap="square">
            <a:spAutoFit/>
          </a:bodyPr>
          <a:lstStyle/>
          <a:p>
            <a:pPr marL="285750" indent="-285750">
              <a:buFont typeface="Arial" panose="020B0604020202020204" pitchFamily="34" charset="0"/>
              <a:buChar char="•"/>
            </a:pPr>
            <a:r>
              <a:rPr lang="en-US" dirty="0"/>
              <a:t>SELECT * FROM TAXATION WHERE EXP_ID='EXP-01';</a:t>
            </a:r>
          </a:p>
        </p:txBody>
      </p:sp>
      <p:pic>
        <p:nvPicPr>
          <p:cNvPr id="13" name="Picture 12">
            <a:extLst>
              <a:ext uri="{FF2B5EF4-FFF2-40B4-BE49-F238E27FC236}">
                <a16:creationId xmlns:a16="http://schemas.microsoft.com/office/drawing/2014/main" id="{B5AAA708-82AA-CD17-FA75-6240375457EA}"/>
              </a:ext>
            </a:extLst>
          </p:cNvPr>
          <p:cNvPicPr>
            <a:picLocks noChangeAspect="1"/>
          </p:cNvPicPr>
          <p:nvPr/>
        </p:nvPicPr>
        <p:blipFill>
          <a:blip r:embed="rId3"/>
          <a:stretch>
            <a:fillRect/>
          </a:stretch>
        </p:blipFill>
        <p:spPr>
          <a:xfrm>
            <a:off x="6770478" y="3713298"/>
            <a:ext cx="4972050" cy="1924050"/>
          </a:xfrm>
          <a:prstGeom prst="rect">
            <a:avLst/>
          </a:prstGeom>
        </p:spPr>
      </p:pic>
      <p:cxnSp>
        <p:nvCxnSpPr>
          <p:cNvPr id="15" name="Straight Connector 14">
            <a:extLst>
              <a:ext uri="{FF2B5EF4-FFF2-40B4-BE49-F238E27FC236}">
                <a16:creationId xmlns:a16="http://schemas.microsoft.com/office/drawing/2014/main" id="{166C3540-52CB-0DA4-EFA0-3EC3655290B3}"/>
              </a:ext>
            </a:extLst>
          </p:cNvPr>
          <p:cNvCxnSpPr/>
          <p:nvPr/>
        </p:nvCxnSpPr>
        <p:spPr>
          <a:xfrm>
            <a:off x="6199564" y="1542391"/>
            <a:ext cx="0" cy="4876338"/>
          </a:xfrm>
          <a:prstGeom prst="line">
            <a:avLst/>
          </a:prstGeom>
          <a:ln>
            <a:solidFill>
              <a:srgbClr val="202C8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505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699576"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945178" y="736508"/>
            <a:ext cx="7437120" cy="768096"/>
          </a:xfrm>
        </p:spPr>
        <p:txBody>
          <a:bodyPr/>
          <a:lstStyle/>
          <a:p>
            <a:r>
              <a:rPr lang="en-US" sz="3600" b="1" dirty="0">
                <a:solidFill>
                  <a:schemeClr val="accent6"/>
                </a:solidFill>
                <a:latin typeface="Arial Black" panose="020B0604020202020204" pitchFamily="34" charset="0"/>
                <a:cs typeface="Arial Black" panose="020B0604020202020204" pitchFamily="34" charset="0"/>
              </a:rPr>
              <a:t>Need to normalize tables into different normal forms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463338" y="3409049"/>
            <a:ext cx="6400800" cy="512064"/>
          </a:xfrm>
        </p:spPr>
        <p:txBody>
          <a:bodyPr/>
          <a:lstStyle/>
          <a:p>
            <a:pPr algn="just"/>
            <a:r>
              <a:rPr lang="en-US" b="0" i="0" dirty="0">
                <a:solidFill>
                  <a:srgbClr val="002060"/>
                </a:solidFill>
                <a:effectLst/>
              </a:rPr>
              <a:t>Normalization is used to minimize the redundancy from a relation or set of relations. It is also used to eliminate undesirable characteristics like Insertion, Update, and Deletion Anomalies. Normalization divides the larger table into smaller and links them using relationships.</a:t>
            </a:r>
            <a:endParaRPr lang="en-US" sz="2400" dirty="0">
              <a:solidFill>
                <a:srgbClr val="002060"/>
              </a:solidFill>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Table names</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solidFill>
                  <a:srgbClr val="C00000"/>
                </a:solidFill>
              </a:rPr>
              <a:t>budget</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countries</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program</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scheme</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beneficiary</a:t>
            </a:r>
          </a:p>
        </p:txBody>
      </p:sp>
      <p:sp>
        <p:nvSpPr>
          <p:cNvPr id="13" name="Text Placeholder 55">
            <a:extLst>
              <a:ext uri="{FF2B5EF4-FFF2-40B4-BE49-F238E27FC236}">
                <a16:creationId xmlns:a16="http://schemas.microsoft.com/office/drawing/2014/main" id="{81A05591-4B7D-5378-DA80-DD2AD1865572}"/>
              </a:ext>
            </a:extLst>
          </p:cNvPr>
          <p:cNvSpPr txBox="1">
            <a:spLocks/>
          </p:cNvSpPr>
          <p:nvPr/>
        </p:nvSpPr>
        <p:spPr>
          <a:xfrm>
            <a:off x="685338" y="4182931"/>
            <a:ext cx="1993392" cy="557784"/>
          </a:xfrm>
          <a:prstGeom prst="rect">
            <a:avLst/>
          </a:prstGeom>
          <a:solidFill>
            <a:schemeClr val="accent3"/>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t>Provides_for</a:t>
            </a:r>
            <a:endParaRPr lang="en-US" dirty="0"/>
          </a:p>
        </p:txBody>
      </p:sp>
      <p:sp>
        <p:nvSpPr>
          <p:cNvPr id="14" name="Text Placeholder 56">
            <a:extLst>
              <a:ext uri="{FF2B5EF4-FFF2-40B4-BE49-F238E27FC236}">
                <a16:creationId xmlns:a16="http://schemas.microsoft.com/office/drawing/2014/main" id="{AAF03923-6885-4553-8578-A533CCA2516A}"/>
              </a:ext>
            </a:extLst>
          </p:cNvPr>
          <p:cNvSpPr txBox="1">
            <a:spLocks/>
          </p:cNvSpPr>
          <p:nvPr/>
        </p:nvSpPr>
        <p:spPr>
          <a:xfrm>
            <a:off x="2900911" y="4182931"/>
            <a:ext cx="1993392" cy="557784"/>
          </a:xfrm>
          <a:prstGeom prst="rect">
            <a:avLst/>
          </a:prstGeom>
          <a:solidFill>
            <a:schemeClr val="accent1"/>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states</a:t>
            </a:r>
          </a:p>
        </p:txBody>
      </p:sp>
      <p:sp>
        <p:nvSpPr>
          <p:cNvPr id="15" name="Text Placeholder 57">
            <a:extLst>
              <a:ext uri="{FF2B5EF4-FFF2-40B4-BE49-F238E27FC236}">
                <a16:creationId xmlns:a16="http://schemas.microsoft.com/office/drawing/2014/main" id="{881AE147-FB66-324F-FB86-67CE794B5E84}"/>
              </a:ext>
            </a:extLst>
          </p:cNvPr>
          <p:cNvSpPr txBox="1">
            <a:spLocks/>
          </p:cNvSpPr>
          <p:nvPr/>
        </p:nvSpPr>
        <p:spPr>
          <a:xfrm>
            <a:off x="5116484" y="4182931"/>
            <a:ext cx="1993392" cy="557784"/>
          </a:xfrm>
          <a:prstGeom prst="rect">
            <a:avLst/>
          </a:prstGeom>
          <a:solidFill>
            <a:schemeClr val="accent3"/>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department</a:t>
            </a:r>
          </a:p>
        </p:txBody>
      </p:sp>
      <p:sp>
        <p:nvSpPr>
          <p:cNvPr id="16" name="Text Placeholder 58">
            <a:extLst>
              <a:ext uri="{FF2B5EF4-FFF2-40B4-BE49-F238E27FC236}">
                <a16:creationId xmlns:a16="http://schemas.microsoft.com/office/drawing/2014/main" id="{2CCDA0A6-77DE-171A-D526-F42FC21CC968}"/>
              </a:ext>
            </a:extLst>
          </p:cNvPr>
          <p:cNvSpPr txBox="1">
            <a:spLocks/>
          </p:cNvSpPr>
          <p:nvPr/>
        </p:nvSpPr>
        <p:spPr>
          <a:xfrm>
            <a:off x="7332057" y="4182931"/>
            <a:ext cx="1993392" cy="557784"/>
          </a:xfrm>
          <a:prstGeom prst="rect">
            <a:avLst/>
          </a:prstGeom>
          <a:solidFill>
            <a:schemeClr val="accent1"/>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administers</a:t>
            </a:r>
          </a:p>
        </p:txBody>
      </p:sp>
      <p:sp>
        <p:nvSpPr>
          <p:cNvPr id="17" name="Text Placeholder 59">
            <a:extLst>
              <a:ext uri="{FF2B5EF4-FFF2-40B4-BE49-F238E27FC236}">
                <a16:creationId xmlns:a16="http://schemas.microsoft.com/office/drawing/2014/main" id="{3F9E8C52-F3EB-8216-A638-9C351B9B6687}"/>
              </a:ext>
            </a:extLst>
          </p:cNvPr>
          <p:cNvSpPr txBox="1">
            <a:spLocks/>
          </p:cNvSpPr>
          <p:nvPr/>
        </p:nvSpPr>
        <p:spPr>
          <a:xfrm>
            <a:off x="9547629" y="4182931"/>
            <a:ext cx="1993392" cy="557784"/>
          </a:xfrm>
          <a:prstGeom prst="rect">
            <a:avLst/>
          </a:prstGeom>
          <a:solidFill>
            <a:schemeClr val="accent3"/>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expenditure</a:t>
            </a:r>
          </a:p>
        </p:txBody>
      </p:sp>
      <p:sp>
        <p:nvSpPr>
          <p:cNvPr id="18" name="Text Placeholder 55">
            <a:extLst>
              <a:ext uri="{FF2B5EF4-FFF2-40B4-BE49-F238E27FC236}">
                <a16:creationId xmlns:a16="http://schemas.microsoft.com/office/drawing/2014/main" id="{818FA45B-5CC7-D7C9-9C2D-9D1F969FD86A}"/>
              </a:ext>
            </a:extLst>
          </p:cNvPr>
          <p:cNvSpPr txBox="1">
            <a:spLocks/>
          </p:cNvSpPr>
          <p:nvPr/>
        </p:nvSpPr>
        <p:spPr>
          <a:xfrm>
            <a:off x="685338" y="5362956"/>
            <a:ext cx="1993392" cy="557784"/>
          </a:xfrm>
          <a:prstGeom prst="rect">
            <a:avLst/>
          </a:prstGeom>
          <a:solidFill>
            <a:schemeClr val="accent3"/>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taxation</a:t>
            </a:r>
          </a:p>
        </p:txBody>
      </p:sp>
      <p:sp>
        <p:nvSpPr>
          <p:cNvPr id="19" name="Text Placeholder 56">
            <a:extLst>
              <a:ext uri="{FF2B5EF4-FFF2-40B4-BE49-F238E27FC236}">
                <a16:creationId xmlns:a16="http://schemas.microsoft.com/office/drawing/2014/main" id="{AB504617-7F37-9A6B-A331-1D001B9AB987}"/>
              </a:ext>
            </a:extLst>
          </p:cNvPr>
          <p:cNvSpPr txBox="1">
            <a:spLocks/>
          </p:cNvSpPr>
          <p:nvPr/>
        </p:nvSpPr>
        <p:spPr>
          <a:xfrm>
            <a:off x="2900911" y="5362956"/>
            <a:ext cx="3517818" cy="557784"/>
          </a:xfrm>
          <a:prstGeom prst="rect">
            <a:avLst/>
          </a:prstGeom>
          <a:solidFill>
            <a:schemeClr val="accent1"/>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t>Expenditure_category</a:t>
            </a:r>
            <a:endParaRPr lang="en-US" dirty="0"/>
          </a:p>
        </p:txBody>
      </p:sp>
    </p:spTree>
    <p:extLst>
      <p:ext uri="{BB962C8B-B14F-4D97-AF65-F5344CB8AC3E}">
        <p14:creationId xmlns:p14="http://schemas.microsoft.com/office/powerpoint/2010/main" val="250288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624482" y="73152"/>
            <a:ext cx="10671048" cy="768096"/>
          </a:xfrm>
        </p:spPr>
        <p:txBody>
          <a:bodyPr>
            <a:normAutofit/>
          </a:bodyPr>
          <a:lstStyle/>
          <a:p>
            <a:r>
              <a:rPr lang="en-US" sz="3200" dirty="0"/>
              <a:t>Er model </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a:xfrm>
            <a:off x="10981230" y="190768"/>
            <a:ext cx="987552" cy="274320"/>
          </a:xfrm>
        </p:spPr>
        <p:txBody>
          <a:bodyPr/>
          <a:lstStyle/>
          <a:p>
            <a:fld id="{48F63A3B-78C7-47BE-AE5E-E10140E04643}" type="slidenum">
              <a:rPr lang="en-US" smtClean="0"/>
              <a:pPr/>
              <a:t>6</a:t>
            </a:fld>
            <a:endParaRPr lang="en-US" dirty="0"/>
          </a:p>
        </p:txBody>
      </p:sp>
      <p:pic>
        <p:nvPicPr>
          <p:cNvPr id="21" name="image14.jpeg">
            <a:extLst>
              <a:ext uri="{FF2B5EF4-FFF2-40B4-BE49-F238E27FC236}">
                <a16:creationId xmlns:a16="http://schemas.microsoft.com/office/drawing/2014/main" id="{D7800F84-5B69-D742-05A0-32DEFBB69D52}"/>
              </a:ext>
            </a:extLst>
          </p:cNvPr>
          <p:cNvPicPr>
            <a:picLocks noChangeAspect="1"/>
          </p:cNvPicPr>
          <p:nvPr/>
        </p:nvPicPr>
        <p:blipFill>
          <a:blip r:embed="rId2" cstate="print"/>
          <a:stretch>
            <a:fillRect/>
          </a:stretch>
        </p:blipFill>
        <p:spPr>
          <a:xfrm rot="16200000">
            <a:off x="2949839" y="-2205767"/>
            <a:ext cx="6230471" cy="11807414"/>
          </a:xfrm>
          <a:prstGeom prst="rect">
            <a:avLst/>
          </a:prstGeom>
        </p:spPr>
      </p:pic>
    </p:spTree>
    <p:extLst>
      <p:ext uri="{BB962C8B-B14F-4D97-AF65-F5344CB8AC3E}">
        <p14:creationId xmlns:p14="http://schemas.microsoft.com/office/powerpoint/2010/main" val="349818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624482" y="1434"/>
            <a:ext cx="10671048" cy="768096"/>
          </a:xfrm>
        </p:spPr>
        <p:txBody>
          <a:bodyPr>
            <a:normAutofit/>
          </a:bodyPr>
          <a:lstStyle/>
          <a:p>
            <a:r>
              <a:rPr lang="en-US" sz="3200" dirty="0"/>
              <a:t>Relational schema</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a:xfrm>
            <a:off x="10981230" y="190768"/>
            <a:ext cx="987552" cy="274320"/>
          </a:xfrm>
        </p:spPr>
        <p:txBody>
          <a:bodyPr/>
          <a:lstStyle/>
          <a:p>
            <a:fld id="{48F63A3B-78C7-47BE-AE5E-E10140E04643}" type="slidenum">
              <a:rPr lang="en-US" smtClean="0"/>
              <a:pPr/>
              <a:t>7</a:t>
            </a:fld>
            <a:endParaRPr lang="en-US" dirty="0"/>
          </a:p>
        </p:txBody>
      </p:sp>
      <p:pic>
        <p:nvPicPr>
          <p:cNvPr id="3" name="image15.jpeg">
            <a:extLst>
              <a:ext uri="{FF2B5EF4-FFF2-40B4-BE49-F238E27FC236}">
                <a16:creationId xmlns:a16="http://schemas.microsoft.com/office/drawing/2014/main" id="{7A80AA45-AD98-B2BC-ECB3-27472BDFCAF6}"/>
              </a:ext>
            </a:extLst>
          </p:cNvPr>
          <p:cNvPicPr>
            <a:picLocks noChangeAspect="1"/>
          </p:cNvPicPr>
          <p:nvPr/>
        </p:nvPicPr>
        <p:blipFill>
          <a:blip r:embed="rId2" cstate="print"/>
          <a:stretch>
            <a:fillRect/>
          </a:stretch>
        </p:blipFill>
        <p:spPr>
          <a:xfrm rot="16200000">
            <a:off x="3019286" y="-2095624"/>
            <a:ext cx="6270268" cy="11519349"/>
          </a:xfrm>
          <a:prstGeom prst="rect">
            <a:avLst/>
          </a:prstGeom>
        </p:spPr>
      </p:pic>
    </p:spTree>
    <p:extLst>
      <p:ext uri="{BB962C8B-B14F-4D97-AF65-F5344CB8AC3E}">
        <p14:creationId xmlns:p14="http://schemas.microsoft.com/office/powerpoint/2010/main" val="355131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819502" y="296100"/>
            <a:ext cx="8165592" cy="768096"/>
          </a:xfrm>
        </p:spPr>
        <p:txBody>
          <a:bodyPr/>
          <a:lstStyle/>
          <a:p>
            <a:r>
              <a:rPr lang="en-US" dirty="0"/>
              <a:t>Problem statement</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819502" y="1892911"/>
            <a:ext cx="3822192" cy="411480"/>
          </a:xfrm>
        </p:spPr>
        <p:txBody>
          <a:bodyPr/>
          <a:lstStyle/>
          <a:p>
            <a:r>
              <a:rPr lang="en-US" dirty="0"/>
              <a:t>budget</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891222" y="2411147"/>
            <a:ext cx="3741928" cy="2124533"/>
          </a:xfrm>
        </p:spPr>
        <p:txBody>
          <a:bodyPr/>
          <a:lstStyle/>
          <a:p>
            <a:pPr marL="0" indent="0">
              <a:buNone/>
            </a:pPr>
            <a:r>
              <a:rPr lang="en-US" dirty="0"/>
              <a:t>The Budget entity determines the budget of our Country from year 2001 till expected 2024.It includes attributes such as </a:t>
            </a:r>
            <a:r>
              <a:rPr lang="en-US" dirty="0" err="1"/>
              <a:t>Budget_Id</a:t>
            </a:r>
            <a:r>
              <a:rPr lang="en-US" dirty="0"/>
              <a:t> which tells the Budget Year, </a:t>
            </a:r>
            <a:r>
              <a:rPr lang="en-US" dirty="0" err="1"/>
              <a:t>Total_Revenue</a:t>
            </a:r>
            <a:r>
              <a:rPr lang="en-US" dirty="0"/>
              <a:t> and </a:t>
            </a:r>
            <a:r>
              <a:rPr lang="en-US" dirty="0" err="1"/>
              <a:t>Total_Expenditure</a:t>
            </a:r>
            <a:r>
              <a:rPr lang="en-US" dirty="0"/>
              <a:t> which tells about the country’s Total Revenue Cost and Expenditure Cost of our Country.</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813575" y="1829381"/>
            <a:ext cx="3822192" cy="411480"/>
          </a:xfrm>
        </p:spPr>
        <p:txBody>
          <a:bodyPr/>
          <a:lstStyle/>
          <a:p>
            <a:r>
              <a:rPr lang="en-US" dirty="0"/>
              <a:t>countries</a:t>
            </a:r>
          </a:p>
        </p:txBody>
      </p:sp>
      <p:sp>
        <p:nvSpPr>
          <p:cNvPr id="3" name="Text Placeholder 10">
            <a:extLst>
              <a:ext uri="{FF2B5EF4-FFF2-40B4-BE49-F238E27FC236}">
                <a16:creationId xmlns:a16="http://schemas.microsoft.com/office/drawing/2014/main" id="{FE445A4D-DFB7-3456-7CCF-B26649F4ED22}"/>
              </a:ext>
            </a:extLst>
          </p:cNvPr>
          <p:cNvSpPr txBox="1">
            <a:spLocks/>
          </p:cNvSpPr>
          <p:nvPr/>
        </p:nvSpPr>
        <p:spPr>
          <a:xfrm>
            <a:off x="3819502" y="1033656"/>
            <a:ext cx="7506148"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This Indian budget and finance database is modelled such a way that :</a:t>
            </a:r>
          </a:p>
        </p:txBody>
      </p:sp>
      <p:sp>
        <p:nvSpPr>
          <p:cNvPr id="6" name="Content Placeholder 11">
            <a:extLst>
              <a:ext uri="{FF2B5EF4-FFF2-40B4-BE49-F238E27FC236}">
                <a16:creationId xmlns:a16="http://schemas.microsoft.com/office/drawing/2014/main" id="{95099F1A-AC8C-00DD-002F-32A392A37C87}"/>
              </a:ext>
            </a:extLst>
          </p:cNvPr>
          <p:cNvSpPr txBox="1">
            <a:spLocks/>
          </p:cNvSpPr>
          <p:nvPr/>
        </p:nvSpPr>
        <p:spPr>
          <a:xfrm>
            <a:off x="7813575" y="2366733"/>
            <a:ext cx="3741928" cy="1622561"/>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Countries entity determines the Total GDP with its Total Debt Ratio and Forex value of different Countries. It includes the attributes like </a:t>
            </a:r>
            <a:r>
              <a:rPr lang="en-US" dirty="0" err="1"/>
              <a:t>Country_Id</a:t>
            </a:r>
            <a:r>
              <a:rPr lang="en-US" dirty="0"/>
              <a:t>, </a:t>
            </a:r>
            <a:r>
              <a:rPr lang="en-US" dirty="0" err="1"/>
              <a:t>Total_GDP</a:t>
            </a:r>
            <a:r>
              <a:rPr lang="en-US" dirty="0"/>
              <a:t>, Total </a:t>
            </a:r>
            <a:r>
              <a:rPr lang="en-US" dirty="0" err="1"/>
              <a:t>Debt_Ratio</a:t>
            </a:r>
            <a:r>
              <a:rPr lang="en-US" dirty="0"/>
              <a:t> and Forex.</a:t>
            </a:r>
          </a:p>
        </p:txBody>
      </p:sp>
      <p:sp>
        <p:nvSpPr>
          <p:cNvPr id="8" name="Text Placeholder 12">
            <a:extLst>
              <a:ext uri="{FF2B5EF4-FFF2-40B4-BE49-F238E27FC236}">
                <a16:creationId xmlns:a16="http://schemas.microsoft.com/office/drawing/2014/main" id="{486D6FD9-7016-1903-F2D7-56C8A9635D63}"/>
              </a:ext>
            </a:extLst>
          </p:cNvPr>
          <p:cNvSpPr txBox="1">
            <a:spLocks/>
          </p:cNvSpPr>
          <p:nvPr/>
        </p:nvSpPr>
        <p:spPr>
          <a:xfrm>
            <a:off x="3848992" y="4399369"/>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program</a:t>
            </a:r>
          </a:p>
        </p:txBody>
      </p:sp>
      <p:sp>
        <p:nvSpPr>
          <p:cNvPr id="16" name="Content Placeholder 11">
            <a:extLst>
              <a:ext uri="{FF2B5EF4-FFF2-40B4-BE49-F238E27FC236}">
                <a16:creationId xmlns:a16="http://schemas.microsoft.com/office/drawing/2014/main" id="{BD2ADF74-D94B-E2D4-35A6-C76B3D301124}"/>
              </a:ext>
            </a:extLst>
          </p:cNvPr>
          <p:cNvSpPr txBox="1">
            <a:spLocks/>
          </p:cNvSpPr>
          <p:nvPr/>
        </p:nvSpPr>
        <p:spPr>
          <a:xfrm>
            <a:off x="3400935" y="4892960"/>
            <a:ext cx="4562498" cy="1622561"/>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671195" lvl="1" indent="0" algn="just">
              <a:spcBef>
                <a:spcPts val="0"/>
              </a:spcBef>
              <a:spcAft>
                <a:spcPts val="0"/>
              </a:spcAft>
              <a:buSzPts val="1200"/>
              <a:buNone/>
              <a:tabLst>
                <a:tab pos="1105535" algn="l"/>
              </a:tabLst>
            </a:pPr>
            <a:r>
              <a:rPr lang="en-US" sz="1500" dirty="0">
                <a:effectLst/>
                <a:ea typeface="Wingdings" panose="05000000000000000000" pitchFamily="2" charset="2"/>
                <a:cs typeface="Wingdings" panose="05000000000000000000" pitchFamily="2" charset="2"/>
              </a:rPr>
              <a:t>The Program entity represents the different programs or initiatives undertaken</a:t>
            </a:r>
            <a:r>
              <a:rPr lang="en-US" sz="1500" spc="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by the government as part of its budget. Examples of programs could include</a:t>
            </a:r>
            <a:r>
              <a:rPr lang="en-US" sz="1500" spc="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Swachh</a:t>
            </a:r>
            <a:r>
              <a:rPr lang="en-US" sz="1500" spc="26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Bharat</a:t>
            </a:r>
            <a:r>
              <a:rPr lang="en-US" sz="1500" spc="-2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Abhiyan,</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Ayushman</a:t>
            </a:r>
            <a:r>
              <a:rPr lang="en-US" sz="1500" spc="-2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Bharat,</a:t>
            </a:r>
            <a:r>
              <a:rPr lang="en-US" sz="1500" spc="-2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Pradhan</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Mantri</a:t>
            </a:r>
            <a:r>
              <a:rPr lang="en-US" sz="1500" spc="-3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Jan</a:t>
            </a:r>
            <a:r>
              <a:rPr lang="en-US" sz="1500" spc="-2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Dhan</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Yojana,</a:t>
            </a:r>
            <a:r>
              <a:rPr lang="en-US" sz="1500" spc="-3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etc.</a:t>
            </a:r>
          </a:p>
        </p:txBody>
      </p:sp>
      <p:sp>
        <p:nvSpPr>
          <p:cNvPr id="17" name="Text Placeholder 10">
            <a:extLst>
              <a:ext uri="{FF2B5EF4-FFF2-40B4-BE49-F238E27FC236}">
                <a16:creationId xmlns:a16="http://schemas.microsoft.com/office/drawing/2014/main" id="{1DF2C3B7-D319-666F-751D-729445CDB995}"/>
              </a:ext>
            </a:extLst>
          </p:cNvPr>
          <p:cNvSpPr txBox="1">
            <a:spLocks/>
          </p:cNvSpPr>
          <p:nvPr/>
        </p:nvSpPr>
        <p:spPr>
          <a:xfrm>
            <a:off x="8225951" y="4399369"/>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scheme</a:t>
            </a:r>
          </a:p>
        </p:txBody>
      </p:sp>
      <p:sp>
        <p:nvSpPr>
          <p:cNvPr id="18" name="Content Placeholder 11">
            <a:extLst>
              <a:ext uri="{FF2B5EF4-FFF2-40B4-BE49-F238E27FC236}">
                <a16:creationId xmlns:a16="http://schemas.microsoft.com/office/drawing/2014/main" id="{B6050ED6-BF71-9DCC-3052-D640FF8E9096}"/>
              </a:ext>
            </a:extLst>
          </p:cNvPr>
          <p:cNvSpPr txBox="1">
            <a:spLocks/>
          </p:cNvSpPr>
          <p:nvPr/>
        </p:nvSpPr>
        <p:spPr>
          <a:xfrm>
            <a:off x="7810973" y="4925075"/>
            <a:ext cx="4562498" cy="1622561"/>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739775" lvl="1" indent="0">
              <a:spcBef>
                <a:spcPts val="0"/>
              </a:spcBef>
              <a:spcAft>
                <a:spcPts val="0"/>
              </a:spcAft>
              <a:buSzPts val="1200"/>
              <a:buNone/>
              <a:tabLst>
                <a:tab pos="1105535" algn="l"/>
              </a:tabLst>
            </a:pPr>
            <a:r>
              <a:rPr lang="en-US" sz="1500" dirty="0">
                <a:effectLst/>
                <a:ea typeface="Wingdings" panose="05000000000000000000" pitchFamily="2" charset="2"/>
                <a:cs typeface="Wingdings" panose="05000000000000000000" pitchFamily="2" charset="2"/>
              </a:rPr>
              <a:t>The Stats entity</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represents</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the</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various</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states</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in</a:t>
            </a:r>
            <a:r>
              <a:rPr lang="en-US" sz="1500" spc="-1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India.</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It</a:t>
            </a:r>
            <a:r>
              <a:rPr lang="en-US" sz="1500" spc="-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includes</a:t>
            </a:r>
            <a:r>
              <a:rPr lang="en-US" sz="1500" spc="-2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attributes</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such as </a:t>
            </a:r>
            <a:r>
              <a:rPr lang="en-US" sz="1500" dirty="0" err="1">
                <a:effectLst/>
                <a:ea typeface="Wingdings" panose="05000000000000000000" pitchFamily="2" charset="2"/>
                <a:cs typeface="Wingdings" panose="05000000000000000000" pitchFamily="2" charset="2"/>
              </a:rPr>
              <a:t>Prog_Id</a:t>
            </a:r>
            <a:r>
              <a:rPr lang="en-US" sz="1500" dirty="0">
                <a:effectLst/>
                <a:ea typeface="Wingdings" panose="05000000000000000000" pitchFamily="2" charset="2"/>
                <a:cs typeface="Wingdings" panose="05000000000000000000" pitchFamily="2" charset="2"/>
              </a:rPr>
              <a:t> and </a:t>
            </a:r>
            <a:r>
              <a:rPr lang="en-US" sz="1500" dirty="0" err="1">
                <a:effectLst/>
                <a:ea typeface="Wingdings" panose="05000000000000000000" pitchFamily="2" charset="2"/>
                <a:cs typeface="Wingdings" panose="05000000000000000000" pitchFamily="2" charset="2"/>
              </a:rPr>
              <a:t>Prog_Name</a:t>
            </a:r>
            <a:r>
              <a:rPr lang="en-US" sz="1500" dirty="0">
                <a:effectLst/>
                <a:ea typeface="Wingdings" panose="05000000000000000000" pitchFamily="2" charset="2"/>
                <a:cs typeface="Wingdings" panose="05000000000000000000" pitchFamily="2" charset="2"/>
              </a:rPr>
              <a:t>.</a:t>
            </a: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819502" y="359728"/>
            <a:ext cx="8165592" cy="768096"/>
          </a:xfrm>
        </p:spPr>
        <p:txBody>
          <a:bodyPr/>
          <a:lstStyle/>
          <a:p>
            <a:r>
              <a:rPr lang="en-US" dirty="0"/>
              <a:t>Problem statement</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819502" y="1892911"/>
            <a:ext cx="3822192" cy="411480"/>
          </a:xfrm>
        </p:spPr>
        <p:txBody>
          <a:bodyPr/>
          <a:lstStyle/>
          <a:p>
            <a:r>
              <a:rPr lang="en-US" dirty="0"/>
              <a:t>beneficiary</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413489" y="2356960"/>
            <a:ext cx="3741928" cy="2124533"/>
          </a:xfrm>
        </p:spPr>
        <p:txBody>
          <a:bodyPr/>
          <a:lstStyle/>
          <a:p>
            <a:pPr marL="457200" marR="0" lvl="1" indent="0">
              <a:spcBef>
                <a:spcPts val="0"/>
              </a:spcBef>
              <a:spcAft>
                <a:spcPts val="0"/>
              </a:spcAft>
              <a:buSzPts val="1200"/>
              <a:buNone/>
              <a:tabLst>
                <a:tab pos="1105535" algn="l"/>
              </a:tabLst>
            </a:pPr>
            <a:r>
              <a:rPr lang="en-US" sz="1500" dirty="0">
                <a:effectLst/>
                <a:ea typeface="Wingdings" panose="05000000000000000000" pitchFamily="2" charset="2"/>
                <a:cs typeface="Wingdings" panose="05000000000000000000" pitchFamily="2" charset="2"/>
              </a:rPr>
              <a:t>The Beneficiary</a:t>
            </a:r>
            <a:r>
              <a:rPr lang="en-US" sz="1500" spc="-1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entity</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represents</a:t>
            </a:r>
            <a:r>
              <a:rPr lang="en-US" sz="1500" spc="-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the</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individuals</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or</a:t>
            </a:r>
            <a:r>
              <a:rPr lang="en-US" sz="1500" spc="-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groups</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who</a:t>
            </a:r>
            <a:r>
              <a:rPr lang="en-US" sz="1500" spc="-1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benefit</a:t>
            </a:r>
            <a:r>
              <a:rPr lang="en-US" sz="1500" spc="-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from </a:t>
            </a:r>
            <a:r>
              <a:rPr lang="en-US" sz="1500" dirty="0">
                <a:effectLst/>
                <a:ea typeface="Segoe UI" panose="020B0502040204020203" pitchFamily="34" charset="0"/>
              </a:rPr>
              <a:t>the</a:t>
            </a:r>
            <a:r>
              <a:rPr lang="en-US" sz="1500" spc="-15" dirty="0">
                <a:effectLst/>
                <a:ea typeface="Segoe UI" panose="020B0502040204020203" pitchFamily="34" charset="0"/>
              </a:rPr>
              <a:t> </a:t>
            </a:r>
            <a:r>
              <a:rPr lang="en-US" sz="1500" dirty="0">
                <a:effectLst/>
                <a:ea typeface="Segoe UI" panose="020B0502040204020203" pitchFamily="34" charset="0"/>
              </a:rPr>
              <a:t>various</a:t>
            </a:r>
            <a:r>
              <a:rPr lang="en-US" sz="1500" spc="-15" dirty="0">
                <a:effectLst/>
                <a:ea typeface="Segoe UI" panose="020B0502040204020203" pitchFamily="34" charset="0"/>
              </a:rPr>
              <a:t> </a:t>
            </a:r>
            <a:r>
              <a:rPr lang="en-US" sz="1500" dirty="0">
                <a:effectLst/>
                <a:ea typeface="Segoe UI" panose="020B0502040204020203" pitchFamily="34" charset="0"/>
              </a:rPr>
              <a:t>schemes</a:t>
            </a:r>
            <a:r>
              <a:rPr lang="en-US" sz="1500" spc="-5" dirty="0">
                <a:effectLst/>
                <a:ea typeface="Segoe UI" panose="020B0502040204020203" pitchFamily="34" charset="0"/>
              </a:rPr>
              <a:t> </a:t>
            </a:r>
            <a:r>
              <a:rPr lang="en-US" sz="1500" dirty="0">
                <a:effectLst/>
                <a:ea typeface="Segoe UI" panose="020B0502040204020203" pitchFamily="34" charset="0"/>
              </a:rPr>
              <a:t>or</a:t>
            </a:r>
            <a:r>
              <a:rPr lang="en-US" sz="1500" spc="-5" dirty="0">
                <a:effectLst/>
                <a:ea typeface="Segoe UI" panose="020B0502040204020203" pitchFamily="34" charset="0"/>
              </a:rPr>
              <a:t> </a:t>
            </a:r>
            <a:r>
              <a:rPr lang="en-US" sz="1500" dirty="0">
                <a:effectLst/>
                <a:ea typeface="Segoe UI" panose="020B0502040204020203" pitchFamily="34" charset="0"/>
              </a:rPr>
              <a:t>programs</a:t>
            </a:r>
            <a:r>
              <a:rPr lang="en-US" sz="1500" spc="-10" dirty="0">
                <a:effectLst/>
                <a:ea typeface="Segoe UI" panose="020B0502040204020203" pitchFamily="34" charset="0"/>
              </a:rPr>
              <a:t> </a:t>
            </a:r>
            <a:r>
              <a:rPr lang="en-US" sz="1500" dirty="0">
                <a:effectLst/>
                <a:ea typeface="Segoe UI" panose="020B0502040204020203" pitchFamily="34" charset="0"/>
              </a:rPr>
              <a:t>implemented</a:t>
            </a:r>
            <a:r>
              <a:rPr lang="en-US" sz="1500" spc="-5" dirty="0">
                <a:effectLst/>
                <a:ea typeface="Segoe UI" panose="020B0502040204020203" pitchFamily="34" charset="0"/>
              </a:rPr>
              <a:t> </a:t>
            </a:r>
            <a:r>
              <a:rPr lang="en-US" sz="1500" dirty="0">
                <a:effectLst/>
                <a:ea typeface="Segoe UI" panose="020B0502040204020203" pitchFamily="34" charset="0"/>
              </a:rPr>
              <a:t>by</a:t>
            </a:r>
            <a:r>
              <a:rPr lang="en-US" sz="1500" spc="-20" dirty="0">
                <a:effectLst/>
                <a:ea typeface="Segoe UI" panose="020B0502040204020203" pitchFamily="34" charset="0"/>
              </a:rPr>
              <a:t> </a:t>
            </a:r>
            <a:r>
              <a:rPr lang="en-US" sz="1500" dirty="0">
                <a:effectLst/>
                <a:ea typeface="Segoe UI" panose="020B0502040204020203" pitchFamily="34" charset="0"/>
              </a:rPr>
              <a:t>the</a:t>
            </a:r>
            <a:r>
              <a:rPr lang="en-US" sz="1500" spc="-15" dirty="0">
                <a:effectLst/>
                <a:ea typeface="Segoe UI" panose="020B0502040204020203" pitchFamily="34" charset="0"/>
              </a:rPr>
              <a:t> </a:t>
            </a:r>
            <a:r>
              <a:rPr lang="en-US" sz="1500" dirty="0">
                <a:effectLst/>
                <a:ea typeface="Segoe UI" panose="020B0502040204020203" pitchFamily="34" charset="0"/>
              </a:rPr>
              <a:t>government.</a:t>
            </a:r>
            <a:r>
              <a:rPr lang="en-US" sz="1500" spc="-5" dirty="0">
                <a:effectLst/>
                <a:ea typeface="Segoe UI" panose="020B0502040204020203" pitchFamily="34" charset="0"/>
              </a:rPr>
              <a:t> </a:t>
            </a:r>
            <a:r>
              <a:rPr lang="en-US" sz="1500" dirty="0">
                <a:effectLst/>
                <a:ea typeface="Segoe UI" panose="020B0502040204020203" pitchFamily="34" charset="0"/>
              </a:rPr>
              <a:t>Examples</a:t>
            </a:r>
            <a:r>
              <a:rPr lang="en-US" sz="1500" spc="-15" dirty="0">
                <a:effectLst/>
                <a:ea typeface="Segoe UI" panose="020B0502040204020203" pitchFamily="34" charset="0"/>
              </a:rPr>
              <a:t> </a:t>
            </a:r>
            <a:r>
              <a:rPr lang="en-US" sz="1500" dirty="0">
                <a:effectLst/>
                <a:ea typeface="Segoe UI" panose="020B0502040204020203" pitchFamily="34" charset="0"/>
              </a:rPr>
              <a:t>of</a:t>
            </a:r>
            <a:r>
              <a:rPr lang="en-US" sz="1500" spc="-320" dirty="0">
                <a:effectLst/>
                <a:ea typeface="Segoe UI" panose="020B0502040204020203" pitchFamily="34" charset="0"/>
              </a:rPr>
              <a:t>          </a:t>
            </a:r>
            <a:r>
              <a:rPr lang="en-US" sz="1500" dirty="0">
                <a:effectLst/>
                <a:ea typeface="Segoe UI" panose="020B0502040204020203" pitchFamily="34" charset="0"/>
              </a:rPr>
              <a:t>beneficiaries</a:t>
            </a:r>
            <a:r>
              <a:rPr lang="en-US" sz="1500" spc="-15" dirty="0">
                <a:effectLst/>
                <a:ea typeface="Segoe UI" panose="020B0502040204020203" pitchFamily="34" charset="0"/>
              </a:rPr>
              <a:t> </a:t>
            </a:r>
            <a:r>
              <a:rPr lang="en-US" sz="1500" dirty="0">
                <a:effectLst/>
                <a:ea typeface="Segoe UI" panose="020B0502040204020203" pitchFamily="34" charset="0"/>
              </a:rPr>
              <a:t>could</a:t>
            </a:r>
            <a:r>
              <a:rPr lang="en-US" sz="1500" spc="-10" dirty="0">
                <a:effectLst/>
                <a:ea typeface="Segoe UI" panose="020B0502040204020203" pitchFamily="34" charset="0"/>
              </a:rPr>
              <a:t> </a:t>
            </a:r>
            <a:r>
              <a:rPr lang="en-US" sz="1500" dirty="0">
                <a:effectLst/>
                <a:ea typeface="Segoe UI" panose="020B0502040204020203" pitchFamily="34" charset="0"/>
              </a:rPr>
              <a:t>include</a:t>
            </a:r>
            <a:r>
              <a:rPr lang="en-US" sz="1500" spc="-15" dirty="0">
                <a:effectLst/>
                <a:ea typeface="Segoe UI" panose="020B0502040204020203" pitchFamily="34" charset="0"/>
              </a:rPr>
              <a:t> </a:t>
            </a:r>
            <a:r>
              <a:rPr lang="en-US" sz="1500" dirty="0">
                <a:effectLst/>
                <a:ea typeface="Segoe UI" panose="020B0502040204020203" pitchFamily="34" charset="0"/>
              </a:rPr>
              <a:t>farmers,</a:t>
            </a:r>
            <a:r>
              <a:rPr lang="en-US" sz="1500" spc="-5" dirty="0">
                <a:effectLst/>
                <a:ea typeface="Segoe UI" panose="020B0502040204020203" pitchFamily="34" charset="0"/>
              </a:rPr>
              <a:t> </a:t>
            </a:r>
            <a:r>
              <a:rPr lang="en-US" sz="1500" dirty="0">
                <a:effectLst/>
                <a:ea typeface="Segoe UI" panose="020B0502040204020203" pitchFamily="34" charset="0"/>
              </a:rPr>
              <a:t>students,</a:t>
            </a:r>
            <a:r>
              <a:rPr lang="en-US" sz="1500" spc="10" dirty="0">
                <a:effectLst/>
                <a:ea typeface="Segoe UI" panose="020B0502040204020203" pitchFamily="34" charset="0"/>
              </a:rPr>
              <a:t> </a:t>
            </a:r>
            <a:r>
              <a:rPr lang="en-US" sz="1500" dirty="0">
                <a:effectLst/>
                <a:ea typeface="Segoe UI" panose="020B0502040204020203" pitchFamily="34" charset="0"/>
              </a:rPr>
              <a:t>women,</a:t>
            </a:r>
            <a:r>
              <a:rPr lang="en-US" sz="1500" spc="-5" dirty="0">
                <a:effectLst/>
                <a:ea typeface="Segoe UI" panose="020B0502040204020203" pitchFamily="34" charset="0"/>
              </a:rPr>
              <a:t> </a:t>
            </a:r>
            <a:r>
              <a:rPr lang="en-US" sz="1500" dirty="0">
                <a:effectLst/>
                <a:ea typeface="Segoe UI" panose="020B0502040204020203" pitchFamily="34" charset="0"/>
              </a:rPr>
              <a:t>etc.</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795645" y="1856276"/>
            <a:ext cx="3822192" cy="411480"/>
          </a:xfrm>
        </p:spPr>
        <p:txBody>
          <a:bodyPr/>
          <a:lstStyle/>
          <a:p>
            <a:r>
              <a:rPr lang="en-US" dirty="0" err="1"/>
              <a:t>Provides_for</a:t>
            </a:r>
            <a:endParaRPr lang="en-US" dirty="0"/>
          </a:p>
        </p:txBody>
      </p:sp>
      <p:sp>
        <p:nvSpPr>
          <p:cNvPr id="6" name="Content Placeholder 11">
            <a:extLst>
              <a:ext uri="{FF2B5EF4-FFF2-40B4-BE49-F238E27FC236}">
                <a16:creationId xmlns:a16="http://schemas.microsoft.com/office/drawing/2014/main" id="{95099F1A-AC8C-00DD-002F-32A392A37C87}"/>
              </a:ext>
            </a:extLst>
          </p:cNvPr>
          <p:cNvSpPr txBox="1">
            <a:spLocks/>
          </p:cNvSpPr>
          <p:nvPr/>
        </p:nvSpPr>
        <p:spPr>
          <a:xfrm>
            <a:off x="7813575" y="2366733"/>
            <a:ext cx="3741928" cy="1622561"/>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a:t>
            </a:r>
            <a:r>
              <a:rPr lang="en-US" dirty="0" err="1"/>
              <a:t>Provides_For</a:t>
            </a:r>
            <a:r>
              <a:rPr lang="en-US" dirty="0"/>
              <a:t> entity includes the attributes like </a:t>
            </a:r>
            <a:r>
              <a:rPr lang="en-US" dirty="0" err="1"/>
              <a:t>Bene_Id</a:t>
            </a:r>
            <a:r>
              <a:rPr lang="en-US" dirty="0"/>
              <a:t> and </a:t>
            </a:r>
            <a:r>
              <a:rPr lang="en-US" dirty="0" err="1"/>
              <a:t>Scheme_Id</a:t>
            </a:r>
            <a:r>
              <a:rPr lang="en-US" dirty="0"/>
              <a:t>.</a:t>
            </a:r>
          </a:p>
        </p:txBody>
      </p:sp>
      <p:sp>
        <p:nvSpPr>
          <p:cNvPr id="7" name="Text Placeholder 10">
            <a:extLst>
              <a:ext uri="{FF2B5EF4-FFF2-40B4-BE49-F238E27FC236}">
                <a16:creationId xmlns:a16="http://schemas.microsoft.com/office/drawing/2014/main" id="{B04865FA-5C7D-7AC1-492A-754FF20F2473}"/>
              </a:ext>
            </a:extLst>
          </p:cNvPr>
          <p:cNvSpPr txBox="1">
            <a:spLocks/>
          </p:cNvSpPr>
          <p:nvPr/>
        </p:nvSpPr>
        <p:spPr>
          <a:xfrm>
            <a:off x="3819502" y="4347870"/>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states</a:t>
            </a:r>
          </a:p>
        </p:txBody>
      </p:sp>
      <p:sp>
        <p:nvSpPr>
          <p:cNvPr id="8" name="Text Placeholder 12">
            <a:extLst>
              <a:ext uri="{FF2B5EF4-FFF2-40B4-BE49-F238E27FC236}">
                <a16:creationId xmlns:a16="http://schemas.microsoft.com/office/drawing/2014/main" id="{486D6FD9-7016-1903-F2D7-56C8A9635D63}"/>
              </a:ext>
            </a:extLst>
          </p:cNvPr>
          <p:cNvSpPr txBox="1">
            <a:spLocks/>
          </p:cNvSpPr>
          <p:nvPr/>
        </p:nvSpPr>
        <p:spPr>
          <a:xfrm>
            <a:off x="7802429" y="4282827"/>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department</a:t>
            </a:r>
          </a:p>
        </p:txBody>
      </p:sp>
      <p:sp>
        <p:nvSpPr>
          <p:cNvPr id="9" name="Content Placeholder 11">
            <a:extLst>
              <a:ext uri="{FF2B5EF4-FFF2-40B4-BE49-F238E27FC236}">
                <a16:creationId xmlns:a16="http://schemas.microsoft.com/office/drawing/2014/main" id="{FFA5E561-B38C-B6CB-B57B-0D2A62BC5FE3}"/>
              </a:ext>
            </a:extLst>
          </p:cNvPr>
          <p:cNvSpPr txBox="1">
            <a:spLocks/>
          </p:cNvSpPr>
          <p:nvPr/>
        </p:nvSpPr>
        <p:spPr>
          <a:xfrm>
            <a:off x="3449349" y="4873576"/>
            <a:ext cx="4562498" cy="1622561"/>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739775" lvl="1" indent="0">
              <a:spcBef>
                <a:spcPts val="0"/>
              </a:spcBef>
              <a:spcAft>
                <a:spcPts val="0"/>
              </a:spcAft>
              <a:buSzPts val="1200"/>
              <a:buNone/>
              <a:tabLst>
                <a:tab pos="1105535" algn="l"/>
              </a:tabLst>
            </a:pPr>
            <a:r>
              <a:rPr lang="en-US" sz="1500" dirty="0">
                <a:effectLst/>
                <a:ea typeface="Wingdings" panose="05000000000000000000" pitchFamily="2" charset="2"/>
                <a:cs typeface="Wingdings" panose="05000000000000000000" pitchFamily="2" charset="2"/>
              </a:rPr>
              <a:t>The States entity</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represents</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the</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various</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states</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in</a:t>
            </a:r>
            <a:r>
              <a:rPr lang="en-US" sz="1500" spc="-1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India.</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It</a:t>
            </a:r>
            <a:r>
              <a:rPr lang="en-US" sz="1500" spc="-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includes</a:t>
            </a:r>
            <a:r>
              <a:rPr lang="en-US" sz="1500" spc="-2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attributes</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such as </a:t>
            </a:r>
            <a:r>
              <a:rPr lang="en-US" sz="1500" dirty="0" err="1">
                <a:effectLst/>
                <a:ea typeface="Wingdings" panose="05000000000000000000" pitchFamily="2" charset="2"/>
                <a:cs typeface="Wingdings" panose="05000000000000000000" pitchFamily="2" charset="2"/>
              </a:rPr>
              <a:t>Prog_Id</a:t>
            </a:r>
            <a:r>
              <a:rPr lang="en-US" sz="1500" dirty="0">
                <a:effectLst/>
                <a:ea typeface="Wingdings" panose="05000000000000000000" pitchFamily="2" charset="2"/>
                <a:cs typeface="Wingdings" panose="05000000000000000000" pitchFamily="2" charset="2"/>
              </a:rPr>
              <a:t> and </a:t>
            </a:r>
            <a:r>
              <a:rPr lang="en-US" sz="1500" dirty="0" err="1">
                <a:effectLst/>
                <a:ea typeface="Wingdings" panose="05000000000000000000" pitchFamily="2" charset="2"/>
                <a:cs typeface="Wingdings" panose="05000000000000000000" pitchFamily="2" charset="2"/>
              </a:rPr>
              <a:t>Prog_Name</a:t>
            </a:r>
            <a:r>
              <a:rPr lang="en-US" sz="1500" dirty="0">
                <a:effectLst/>
                <a:ea typeface="Wingdings" panose="05000000000000000000" pitchFamily="2" charset="2"/>
                <a:cs typeface="Wingdings" panose="05000000000000000000" pitchFamily="2" charset="2"/>
              </a:rPr>
              <a:t>.</a:t>
            </a:r>
          </a:p>
        </p:txBody>
      </p:sp>
      <p:sp>
        <p:nvSpPr>
          <p:cNvPr id="16" name="Content Placeholder 11">
            <a:extLst>
              <a:ext uri="{FF2B5EF4-FFF2-40B4-BE49-F238E27FC236}">
                <a16:creationId xmlns:a16="http://schemas.microsoft.com/office/drawing/2014/main" id="{BD2ADF74-D94B-E2D4-35A6-C76B3D301124}"/>
              </a:ext>
            </a:extLst>
          </p:cNvPr>
          <p:cNvSpPr txBox="1">
            <a:spLocks/>
          </p:cNvSpPr>
          <p:nvPr/>
        </p:nvSpPr>
        <p:spPr>
          <a:xfrm>
            <a:off x="7354372" y="4892963"/>
            <a:ext cx="4562498" cy="1622561"/>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spcBef>
                <a:spcPts val="115"/>
              </a:spcBef>
              <a:spcAft>
                <a:spcPts val="0"/>
              </a:spcAft>
              <a:buSzPts val="1200"/>
              <a:buNone/>
              <a:tabLst>
                <a:tab pos="1104900" algn="l"/>
                <a:tab pos="1105535" algn="l"/>
              </a:tabLst>
            </a:pPr>
            <a:r>
              <a:rPr lang="en-US" sz="1500" dirty="0">
                <a:effectLst/>
                <a:ea typeface="Wingdings" panose="05000000000000000000" pitchFamily="2" charset="2"/>
                <a:cs typeface="Wingdings" panose="05000000000000000000" pitchFamily="2" charset="2"/>
              </a:rPr>
              <a:t>The Department</a:t>
            </a:r>
            <a:r>
              <a:rPr lang="en-US" sz="1500" spc="-2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entity</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represents</a:t>
            </a:r>
            <a:r>
              <a:rPr lang="en-US" sz="1500" spc="-1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the</a:t>
            </a:r>
            <a:r>
              <a:rPr lang="en-US" sz="1500" spc="-15"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various</a:t>
            </a:r>
            <a:r>
              <a:rPr lang="en-US" sz="1500" spc="-2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government</a:t>
            </a:r>
            <a:r>
              <a:rPr lang="en-US" sz="1500" spc="-10" dirty="0">
                <a:effectLst/>
                <a:ea typeface="Wingdings" panose="05000000000000000000" pitchFamily="2" charset="2"/>
                <a:cs typeface="Wingdings" panose="05000000000000000000" pitchFamily="2" charset="2"/>
              </a:rPr>
              <a:t> </a:t>
            </a:r>
            <a:r>
              <a:rPr lang="en-US" sz="1500" dirty="0">
                <a:effectLst/>
                <a:ea typeface="Wingdings" panose="05000000000000000000" pitchFamily="2" charset="2"/>
                <a:cs typeface="Wingdings" panose="05000000000000000000" pitchFamily="2" charset="2"/>
              </a:rPr>
              <a:t>departments </a:t>
            </a:r>
            <a:r>
              <a:rPr lang="en-US" sz="1500" dirty="0">
                <a:effectLst/>
                <a:ea typeface="Segoe UI" panose="020B0502040204020203" pitchFamily="34" charset="0"/>
              </a:rPr>
              <a:t>responsible for managing and executing the budget. The attributes of Department </a:t>
            </a:r>
            <a:r>
              <a:rPr lang="en-US" sz="1500" spc="-315" dirty="0">
                <a:effectLst/>
                <a:ea typeface="Segoe UI" panose="020B0502040204020203" pitchFamily="34" charset="0"/>
              </a:rPr>
              <a:t> </a:t>
            </a:r>
            <a:r>
              <a:rPr lang="en-US" sz="1500" dirty="0">
                <a:effectLst/>
                <a:ea typeface="Segoe UI" panose="020B0502040204020203" pitchFamily="34" charset="0"/>
              </a:rPr>
              <a:t>includes </a:t>
            </a:r>
            <a:r>
              <a:rPr lang="en-US" sz="1500" dirty="0" err="1">
                <a:effectLst/>
                <a:ea typeface="Segoe UI" panose="020B0502040204020203" pitchFamily="34" charset="0"/>
              </a:rPr>
              <a:t>Dept_Id</a:t>
            </a:r>
            <a:r>
              <a:rPr lang="en-US" sz="1500" dirty="0">
                <a:effectLst/>
                <a:ea typeface="Segoe UI" panose="020B0502040204020203" pitchFamily="34" charset="0"/>
              </a:rPr>
              <a:t>, </a:t>
            </a:r>
            <a:r>
              <a:rPr lang="en-US" sz="1500" dirty="0" err="1">
                <a:effectLst/>
                <a:ea typeface="Segoe UI" panose="020B0502040204020203" pitchFamily="34" charset="0"/>
              </a:rPr>
              <a:t>Dept_Name</a:t>
            </a:r>
            <a:r>
              <a:rPr lang="en-US" sz="1500" dirty="0">
                <a:effectLst/>
                <a:ea typeface="Segoe UI" panose="020B0502040204020203" pitchFamily="34" charset="0"/>
              </a:rPr>
              <a:t>, </a:t>
            </a:r>
            <a:r>
              <a:rPr lang="en-US" sz="1500" dirty="0" err="1">
                <a:effectLst/>
                <a:ea typeface="Segoe UI" panose="020B0502040204020203" pitchFamily="34" charset="0"/>
              </a:rPr>
              <a:t>Dept_Budget</a:t>
            </a:r>
            <a:r>
              <a:rPr lang="en-US" sz="1500" dirty="0">
                <a:ea typeface="Segoe UI" panose="020B0502040204020203" pitchFamily="34" charset="0"/>
              </a:rPr>
              <a:t> and </a:t>
            </a:r>
            <a:r>
              <a:rPr lang="en-US" sz="1500" dirty="0">
                <a:effectLst/>
                <a:ea typeface="Segoe UI" panose="020B0502040204020203" pitchFamily="34" charset="0"/>
              </a:rPr>
              <a:t> </a:t>
            </a:r>
            <a:r>
              <a:rPr lang="en-US" sz="1500" dirty="0" err="1">
                <a:effectLst/>
                <a:ea typeface="Segoe UI" panose="020B0502040204020203" pitchFamily="34" charset="0"/>
              </a:rPr>
              <a:t>Prog_Id</a:t>
            </a:r>
            <a:r>
              <a:rPr lang="en-US" sz="1500" dirty="0">
                <a:effectLst/>
                <a:ea typeface="Segoe UI" panose="020B0502040204020203" pitchFamily="34" charset="0"/>
              </a:rPr>
              <a:t>.</a:t>
            </a:r>
          </a:p>
        </p:txBody>
      </p:sp>
    </p:spTree>
    <p:extLst>
      <p:ext uri="{BB962C8B-B14F-4D97-AF65-F5344CB8AC3E}">
        <p14:creationId xmlns:p14="http://schemas.microsoft.com/office/powerpoint/2010/main" val="338973494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{C6BCBB41-2D88-4CE7-B7A1-EC8A9F3116EB}tf78438558_win32</Template>
  <TotalTime>447</TotalTime>
  <Words>1868</Words>
  <Application>Microsoft Office PowerPoint</Application>
  <PresentationFormat>Widescreen</PresentationFormat>
  <Paragraphs>263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Sabon Next LT</vt:lpstr>
      <vt:lpstr>Office Theme</vt:lpstr>
      <vt:lpstr>The Indian budget and finance  </vt:lpstr>
      <vt:lpstr>Presented by</vt:lpstr>
      <vt:lpstr>INDEX</vt:lpstr>
      <vt:lpstr>Need to normalize tables into different normal forms</vt:lpstr>
      <vt:lpstr>Table names</vt:lpstr>
      <vt:lpstr>Er model </vt:lpstr>
      <vt:lpstr>Relational schema</vt:lpstr>
      <vt:lpstr>Problem statement </vt:lpstr>
      <vt:lpstr>Problem statement </vt:lpstr>
      <vt:lpstr>Problem statement </vt:lpstr>
      <vt:lpstr>RELATIONSHIPS </vt:lpstr>
      <vt:lpstr>Functional dependencies</vt:lpstr>
      <vt:lpstr>Functional dependencies</vt:lpstr>
      <vt:lpstr>CREATION OF TABLES</vt:lpstr>
      <vt:lpstr>CREATION OF TABLES</vt:lpstr>
      <vt:lpstr>CREATION OF TABLES</vt:lpstr>
      <vt:lpstr>CREATION OF TABLES</vt:lpstr>
      <vt:lpstr>CREATION OF TABLES</vt:lpstr>
      <vt:lpstr>CREATION OF TABLES</vt:lpstr>
      <vt:lpstr>Table after 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 queries</vt:lpstr>
      <vt:lpstr>Sub queries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Indian budget and finance</dc:title>
  <dc:subject/>
  <dc:creator>Tanu Priya</dc:creator>
  <cp:lastModifiedBy>Tanu Priya</cp:lastModifiedBy>
  <cp:revision>13</cp:revision>
  <dcterms:created xsi:type="dcterms:W3CDTF">2023-05-14T13:17:49Z</dcterms:created>
  <dcterms:modified xsi:type="dcterms:W3CDTF">2023-05-14T20:51:26Z</dcterms:modified>
</cp:coreProperties>
</file>