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63" r:id="rId3"/>
    <p:sldId id="272" r:id="rId4"/>
    <p:sldId id="273" r:id="rId5"/>
    <p:sldId id="274" r:id="rId6"/>
    <p:sldId id="279" r:id="rId7"/>
    <p:sldId id="280" r:id="rId8"/>
    <p:sldId id="271" r:id="rId9"/>
    <p:sldId id="282" r:id="rId10"/>
    <p:sldId id="276" r:id="rId11"/>
    <p:sldId id="277" r:id="rId12"/>
    <p:sldId id="281" r:id="rId13"/>
    <p:sldId id="278" r:id="rId14"/>
    <p:sldId id="275"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6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87" autoAdjust="0"/>
    <p:restoredTop sz="64234" autoAdjust="0"/>
  </p:normalViewPr>
  <p:slideViewPr>
    <p:cSldViewPr snapToGrid="0">
      <p:cViewPr>
        <p:scale>
          <a:sx n="50" d="100"/>
          <a:sy n="50" d="100"/>
        </p:scale>
        <p:origin x="1382" y="19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1FADD7-D1C8-471D-B851-48B532FF6BE0}" type="datetimeFigureOut">
              <a:rPr kumimoji="1" lang="ja-JP" altLang="en-US" smtClean="0"/>
              <a:t>2025/3/4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04EB3-57F9-43BA-866F-C950BF8F4DC0}" type="slidenum">
              <a:rPr kumimoji="1" lang="ja-JP" altLang="en-US" smtClean="0"/>
              <a:t>‹#›</a:t>
            </a:fld>
            <a:endParaRPr kumimoji="1" lang="ja-JP" altLang="en-US"/>
          </a:p>
        </p:txBody>
      </p:sp>
    </p:spTree>
    <p:extLst>
      <p:ext uri="{BB962C8B-B14F-4D97-AF65-F5344CB8AC3E}">
        <p14:creationId xmlns:p14="http://schemas.microsoft.com/office/powerpoint/2010/main" val="30068888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VAE</a:t>
            </a:r>
            <a:r>
              <a:rPr kumimoji="1" lang="ja-JP" altLang="en-US" dirty="0"/>
              <a:t>を用いた画像圧縮・異常検知を行う回路開発，及びエッジコンピューティングへの応用の検討」</a:t>
            </a:r>
            <a:endParaRPr kumimoji="1" lang="en-US" altLang="ja-JP" dirty="0"/>
          </a:p>
          <a:p>
            <a:r>
              <a:rPr kumimoji="1" lang="ja-JP" altLang="en-US" dirty="0"/>
              <a:t>という題目で</a:t>
            </a:r>
            <a:endParaRPr kumimoji="1" lang="en-US" altLang="ja-JP" dirty="0"/>
          </a:p>
          <a:p>
            <a:r>
              <a:rPr kumimoji="1" lang="ja-JP" altLang="en-US" dirty="0"/>
              <a:t>九州工業大学 情報工学部 情報・通信工学科 </a:t>
            </a:r>
            <a:r>
              <a:rPr kumimoji="1" lang="en-US" altLang="ja-JP" dirty="0"/>
              <a:t>3</a:t>
            </a:r>
            <a:r>
              <a:rPr kumimoji="1" lang="ja-JP" altLang="en-US" dirty="0"/>
              <a:t>年の</a:t>
            </a:r>
            <a:endParaRPr kumimoji="1" lang="en-US" altLang="ja-JP" dirty="0"/>
          </a:p>
          <a:p>
            <a:r>
              <a:rPr kumimoji="1" lang="ja-JP" altLang="en-US" dirty="0"/>
              <a:t>今村と川﨑が発表させていただきます．</a:t>
            </a:r>
          </a:p>
        </p:txBody>
      </p:sp>
      <p:sp>
        <p:nvSpPr>
          <p:cNvPr id="4" name="スライド番号プレースホルダー 3"/>
          <p:cNvSpPr>
            <a:spLocks noGrp="1"/>
          </p:cNvSpPr>
          <p:nvPr>
            <p:ph type="sldNum" sz="quarter" idx="5"/>
          </p:nvPr>
        </p:nvSpPr>
        <p:spPr/>
        <p:txBody>
          <a:bodyPr/>
          <a:lstStyle/>
          <a:p>
            <a:fld id="{E3C04EB3-57F9-43BA-866F-C950BF8F4DC0}" type="slidenum">
              <a:rPr kumimoji="1" lang="ja-JP" altLang="en-US" smtClean="0"/>
              <a:t>1</a:t>
            </a:fld>
            <a:endParaRPr kumimoji="1" lang="ja-JP" altLang="en-US"/>
          </a:p>
        </p:txBody>
      </p:sp>
    </p:spTree>
    <p:extLst>
      <p:ext uri="{BB962C8B-B14F-4D97-AF65-F5344CB8AC3E}">
        <p14:creationId xmlns:p14="http://schemas.microsoft.com/office/powerpoint/2010/main" val="187618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まずは，今回の内容です．</a:t>
            </a:r>
            <a:endParaRPr kumimoji="1" lang="en-US" altLang="ja-JP" dirty="0"/>
          </a:p>
          <a:p>
            <a:r>
              <a:rPr kumimoji="1" lang="ja-JP" altLang="en-US" dirty="0"/>
              <a:t>前半で</a:t>
            </a:r>
            <a:r>
              <a:rPr kumimoji="1" lang="en-US" altLang="ja-JP" dirty="0"/>
              <a:t>VAE</a:t>
            </a:r>
            <a:r>
              <a:rPr kumimoji="1" lang="ja-JP" altLang="en-US" dirty="0"/>
              <a:t>及び作成した</a:t>
            </a:r>
            <a:r>
              <a:rPr kumimoji="1" lang="en-US" altLang="ja-JP" dirty="0"/>
              <a:t>FPGA</a:t>
            </a:r>
            <a:r>
              <a:rPr kumimoji="1" lang="ja-JP" altLang="en-US" dirty="0"/>
              <a:t>の構造を解説したいと思います．</a:t>
            </a:r>
            <a:endParaRPr kumimoji="1" lang="en-US" altLang="ja-JP" dirty="0"/>
          </a:p>
          <a:p>
            <a:r>
              <a:rPr kumimoji="1" lang="ja-JP" altLang="en-US" dirty="0"/>
              <a:t>実験方法を説明した後に実演をし，結論をまとめます．</a:t>
            </a:r>
          </a:p>
        </p:txBody>
      </p:sp>
      <p:sp>
        <p:nvSpPr>
          <p:cNvPr id="4" name="スライド番号プレースホルダー 3"/>
          <p:cNvSpPr>
            <a:spLocks noGrp="1"/>
          </p:cNvSpPr>
          <p:nvPr>
            <p:ph type="sldNum" sz="quarter" idx="5"/>
          </p:nvPr>
        </p:nvSpPr>
        <p:spPr/>
        <p:txBody>
          <a:bodyPr/>
          <a:lstStyle/>
          <a:p>
            <a:fld id="{E3C04EB3-57F9-43BA-866F-C950BF8F4DC0}" type="slidenum">
              <a:rPr kumimoji="1" lang="ja-JP" altLang="en-US" smtClean="0"/>
              <a:t>2</a:t>
            </a:fld>
            <a:endParaRPr kumimoji="1" lang="ja-JP" altLang="en-US"/>
          </a:p>
        </p:txBody>
      </p:sp>
    </p:spTree>
    <p:extLst>
      <p:ext uri="{BB962C8B-B14F-4D97-AF65-F5344CB8AC3E}">
        <p14:creationId xmlns:p14="http://schemas.microsoft.com/office/powerpoint/2010/main" val="3560589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現在，</a:t>
            </a:r>
            <a:r>
              <a:rPr kumimoji="1" lang="en-US" altLang="ja-JP" dirty="0"/>
              <a:t>5G</a:t>
            </a:r>
            <a:r>
              <a:rPr kumimoji="1" lang="ja-JP" altLang="en-US" dirty="0"/>
              <a:t>が主流になってきている．</a:t>
            </a:r>
            <a:endParaRPr kumimoji="1" lang="en-US" altLang="ja-JP" dirty="0"/>
          </a:p>
          <a:p>
            <a:r>
              <a:rPr kumimoji="1" lang="en-US" altLang="ja-JP" dirty="0"/>
              <a:t>5G</a:t>
            </a:r>
            <a:r>
              <a:rPr kumimoji="1" lang="ja-JP" altLang="en-US" dirty="0"/>
              <a:t>は，大容量で同時多数接続，低遅延といった特徴がある．</a:t>
            </a:r>
            <a:endParaRPr kumimoji="1" lang="en-US" altLang="ja-JP" dirty="0"/>
          </a:p>
          <a:p>
            <a:r>
              <a:rPr kumimoji="1" lang="ja-JP" altLang="en-US" dirty="0"/>
              <a:t>また，</a:t>
            </a:r>
            <a:r>
              <a:rPr kumimoji="1" lang="en-US" altLang="ja-JP" dirty="0"/>
              <a:t>4G</a:t>
            </a:r>
            <a:r>
              <a:rPr kumimoji="1" lang="ja-JP" altLang="en-US" dirty="0"/>
              <a:t>と異なりユーザーの端末だけでなく，自動車やドローンなどの</a:t>
            </a:r>
            <a:r>
              <a:rPr kumimoji="1" lang="en-US" altLang="ja-JP" dirty="0"/>
              <a:t>IoT</a:t>
            </a:r>
            <a:r>
              <a:rPr kumimoji="1" lang="ja-JP" altLang="en-US" dirty="0"/>
              <a:t>機器も接続することを目標としている．</a:t>
            </a:r>
            <a:endParaRPr kumimoji="1" lang="en-US" altLang="ja-JP" dirty="0"/>
          </a:p>
          <a:p>
            <a:r>
              <a:rPr kumimoji="1" lang="ja-JP" altLang="en-US" dirty="0"/>
              <a:t>したがって，日々使用している自動車もネットワークに繋がってくると考えられる．</a:t>
            </a:r>
            <a:endParaRPr kumimoji="1" lang="en-US" altLang="ja-JP" dirty="0"/>
          </a:p>
          <a:p>
            <a:r>
              <a:rPr kumimoji="1" lang="ja-JP" altLang="en-US" dirty="0"/>
              <a:t>そこで，今回は自動運転等に活用できる</a:t>
            </a:r>
            <a:r>
              <a:rPr kumimoji="1" lang="en-US" altLang="ja-JP" dirty="0"/>
              <a:t>VAE</a:t>
            </a:r>
            <a:r>
              <a:rPr kumimoji="1" lang="ja-JP" altLang="en-US" dirty="0"/>
              <a:t>の利用を考えた．</a:t>
            </a:r>
            <a:endParaRPr kumimoji="1" lang="en-US" altLang="ja-JP" dirty="0"/>
          </a:p>
          <a:p>
            <a:endParaRPr kumimoji="1" lang="en-US" altLang="ja-JP" dirty="0"/>
          </a:p>
          <a:p>
            <a:r>
              <a:rPr kumimoji="1" lang="ja-JP" altLang="en-US" dirty="0"/>
              <a:t>自動車がネットワークに接続され始めると，自動車の制御はクラウドが実施するようになるかもしれない．</a:t>
            </a:r>
            <a:endParaRPr kumimoji="1" lang="en-US" altLang="ja-JP" dirty="0"/>
          </a:p>
          <a:p>
            <a:r>
              <a:rPr kumimoji="1" lang="ja-JP" altLang="en-US" dirty="0"/>
              <a:t>実際にクラウドで処理を行うことで，自動運転搭載の自動車の値段が下がるといったメリットが発生する．</a:t>
            </a:r>
            <a:endParaRPr kumimoji="1" lang="en-US" altLang="ja-JP" dirty="0"/>
          </a:p>
          <a:p>
            <a:r>
              <a:rPr kumimoji="1" lang="ja-JP" altLang="en-US" dirty="0"/>
              <a:t>しかし，すべてクラウドで処理を行うとするとリアルタイム性に問題が生じてしまったり，動画像伝送に伴うトラヒック量の増加といった課題が生じる．</a:t>
            </a:r>
            <a:endParaRPr kumimoji="1" lang="en-US" altLang="ja-JP" dirty="0"/>
          </a:p>
          <a:p>
            <a:endParaRPr kumimoji="1" lang="en-US" altLang="ja-JP" dirty="0"/>
          </a:p>
          <a:p>
            <a:r>
              <a:rPr kumimoji="1" lang="ja-JP" altLang="en-US" dirty="0"/>
              <a:t>その問題を解決するために，エッジコンピューティングという手法が注目され始めている．</a:t>
            </a:r>
            <a:endParaRPr kumimoji="1" lang="en-US" altLang="ja-JP" dirty="0"/>
          </a:p>
          <a:p>
            <a:r>
              <a:rPr kumimoji="1" lang="ja-JP" altLang="en-US" dirty="0"/>
              <a:t>エッジコンピューティングとは，クラウドで行っている処理の一部を，エッジデバイスの近くで行う手法である．</a:t>
            </a:r>
            <a:endParaRPr kumimoji="1" lang="en-US" altLang="ja-JP" dirty="0"/>
          </a:p>
          <a:p>
            <a:r>
              <a:rPr kumimoji="1" lang="ja-JP" altLang="en-US" dirty="0"/>
              <a:t>この手法を活用することでリアルタイム性やトラヒック量の改善が期待される．</a:t>
            </a:r>
            <a:endParaRPr kumimoji="1" lang="en-US" altLang="ja-JP" dirty="0"/>
          </a:p>
          <a:p>
            <a:endParaRPr kumimoji="1" lang="en-US" altLang="ja-JP" dirty="0"/>
          </a:p>
          <a:p>
            <a:r>
              <a:rPr kumimoji="1" lang="ja-JP" altLang="en-US" dirty="0"/>
              <a:t>今回は</a:t>
            </a:r>
            <a:r>
              <a:rPr kumimoji="1" lang="en-US" altLang="ja-JP" dirty="0"/>
              <a:t>VAE</a:t>
            </a:r>
            <a:r>
              <a:rPr kumimoji="1" lang="ja-JP" altLang="en-US" dirty="0"/>
              <a:t>を活用してこのサーバーの処理を実現することを目標として回路開発を行った．</a:t>
            </a:r>
            <a:endParaRPr kumimoji="1" lang="en-US" altLang="ja-JP" dirty="0"/>
          </a:p>
          <a:p>
            <a:r>
              <a:rPr kumimoji="1" lang="ja-JP" altLang="en-US" dirty="0"/>
              <a:t>具体的に行う処理としては画像圧縮と異常検知である．</a:t>
            </a:r>
            <a:endParaRPr kumimoji="1" lang="en-US" altLang="ja-JP" dirty="0"/>
          </a:p>
          <a:p>
            <a:r>
              <a:rPr kumimoji="1" lang="ja-JP" altLang="en-US" dirty="0"/>
              <a:t>また，リアルタイム性にも注意して設計を実施した．</a:t>
            </a:r>
            <a:endParaRPr kumimoji="1" lang="en-US" altLang="ja-JP" dirty="0"/>
          </a:p>
        </p:txBody>
      </p:sp>
      <p:sp>
        <p:nvSpPr>
          <p:cNvPr id="4" name="スライド番号プレースホルダー 3"/>
          <p:cNvSpPr>
            <a:spLocks noGrp="1"/>
          </p:cNvSpPr>
          <p:nvPr>
            <p:ph type="sldNum" sz="quarter" idx="5"/>
          </p:nvPr>
        </p:nvSpPr>
        <p:spPr/>
        <p:txBody>
          <a:bodyPr/>
          <a:lstStyle/>
          <a:p>
            <a:fld id="{E3C04EB3-57F9-43BA-866F-C950BF8F4DC0}" type="slidenum">
              <a:rPr kumimoji="1" lang="ja-JP" altLang="en-US" smtClean="0"/>
              <a:t>3</a:t>
            </a:fld>
            <a:endParaRPr kumimoji="1" lang="ja-JP" altLang="en-US"/>
          </a:p>
        </p:txBody>
      </p:sp>
    </p:spTree>
    <p:extLst>
      <p:ext uri="{BB962C8B-B14F-4D97-AF65-F5344CB8AC3E}">
        <p14:creationId xmlns:p14="http://schemas.microsoft.com/office/powerpoint/2010/main" val="2520496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まずはじめに設計した</a:t>
            </a:r>
            <a:r>
              <a:rPr kumimoji="1" lang="en-US" altLang="ja-JP" dirty="0"/>
              <a:t>VAE</a:t>
            </a:r>
            <a:r>
              <a:rPr kumimoji="1" lang="ja-JP" altLang="en-US" dirty="0"/>
              <a:t>と学習方法について解説する．</a:t>
            </a:r>
            <a:endParaRPr kumimoji="1" lang="en-US" altLang="ja-JP" dirty="0"/>
          </a:p>
          <a:p>
            <a:endParaRPr kumimoji="1" lang="en-US" altLang="ja-JP" dirty="0"/>
          </a:p>
          <a:p>
            <a:r>
              <a:rPr kumimoji="1" lang="ja-JP" altLang="en-US" dirty="0"/>
              <a:t>今回の</a:t>
            </a:r>
            <a:r>
              <a:rPr kumimoji="1" lang="en-US" altLang="ja-JP" dirty="0"/>
              <a:t>VAE</a:t>
            </a:r>
            <a:r>
              <a:rPr kumimoji="1" lang="ja-JP" altLang="en-US" dirty="0"/>
              <a:t>は入出力が</a:t>
            </a:r>
            <a:r>
              <a:rPr kumimoji="1" lang="en-US" altLang="ja-JP" dirty="0"/>
              <a:t>256</a:t>
            </a:r>
            <a:r>
              <a:rPr kumimoji="1" lang="ja-JP" altLang="en-US" dirty="0"/>
              <a:t>次元で中間層が</a:t>
            </a:r>
            <a:r>
              <a:rPr kumimoji="1" lang="en-US" altLang="ja-JP" dirty="0"/>
              <a:t>16</a:t>
            </a:r>
            <a:r>
              <a:rPr kumimoji="1" lang="ja-JP" altLang="en-US" dirty="0"/>
              <a:t>次元です．</a:t>
            </a:r>
            <a:endParaRPr kumimoji="1" lang="en-US" altLang="ja-JP" dirty="0"/>
          </a:p>
          <a:p>
            <a:r>
              <a:rPr kumimoji="1" lang="ja-JP" altLang="en-US" dirty="0"/>
              <a:t>入出力</a:t>
            </a:r>
            <a:r>
              <a:rPr kumimoji="1" lang="en-US" altLang="ja-JP" dirty="0"/>
              <a:t>256</a:t>
            </a:r>
            <a:r>
              <a:rPr kumimoji="1" lang="ja-JP" altLang="en-US" dirty="0"/>
              <a:t>次元の理由は，</a:t>
            </a:r>
            <a:r>
              <a:rPr kumimoji="1" lang="en-US" altLang="ja-JP" dirty="0"/>
              <a:t>16×16</a:t>
            </a:r>
            <a:r>
              <a:rPr kumimoji="1" lang="ja-JP" altLang="en-US" dirty="0"/>
              <a:t>の画像を処理するためであり，中間層</a:t>
            </a:r>
            <a:r>
              <a:rPr kumimoji="1" lang="en-US" altLang="ja-JP" dirty="0"/>
              <a:t>16</a:t>
            </a:r>
            <a:r>
              <a:rPr kumimoji="1" lang="ja-JP" altLang="en-US" dirty="0"/>
              <a:t>次元は圧縮率向上と精度のトレードオフを考えた結果．</a:t>
            </a:r>
            <a:endParaRPr kumimoji="1" lang="en-US" altLang="ja-JP" dirty="0"/>
          </a:p>
          <a:p>
            <a:endParaRPr kumimoji="1" lang="en-US" altLang="ja-JP" dirty="0"/>
          </a:p>
          <a:p>
            <a:r>
              <a:rPr kumimoji="1" lang="ja-JP" altLang="en-US" dirty="0"/>
              <a:t>次に学習方法です．</a:t>
            </a:r>
            <a:endParaRPr kumimoji="1" lang="en-US" altLang="ja-JP" dirty="0"/>
          </a:p>
          <a:p>
            <a:r>
              <a:rPr kumimoji="1" lang="ja-JP" altLang="en-US" dirty="0"/>
              <a:t>事前に道路が写った画像を用意し，道路の部分のみを抽出する．</a:t>
            </a:r>
            <a:endParaRPr kumimoji="1" lang="en-US" altLang="ja-JP" dirty="0"/>
          </a:p>
          <a:p>
            <a:r>
              <a:rPr kumimoji="1" lang="ja-JP" altLang="en-US" dirty="0"/>
              <a:t>その部分のみを</a:t>
            </a:r>
            <a:r>
              <a:rPr kumimoji="1" lang="en-US" altLang="ja-JP" dirty="0"/>
              <a:t>16×16</a:t>
            </a:r>
            <a:r>
              <a:rPr kumimoji="1" lang="ja-JP" altLang="en-US" dirty="0"/>
              <a:t>のブロックに分け，そのブロックすべてを用いて</a:t>
            </a:r>
            <a:r>
              <a:rPr kumimoji="1" lang="en-US" altLang="ja-JP" dirty="0"/>
              <a:t>VAE</a:t>
            </a:r>
            <a:r>
              <a:rPr kumimoji="1" lang="ja-JP" altLang="en-US" dirty="0"/>
              <a:t>の学習を行わせる．</a:t>
            </a:r>
            <a:endParaRPr kumimoji="1" lang="en-US" altLang="ja-JP" dirty="0"/>
          </a:p>
          <a:p>
            <a:r>
              <a:rPr kumimoji="1" lang="ja-JP" altLang="en-US" dirty="0"/>
              <a:t>学習の条件としては，</a:t>
            </a:r>
            <a:r>
              <a:rPr kumimoji="1" lang="en-US" altLang="ja-JP" dirty="0"/>
              <a:t>epoch</a:t>
            </a:r>
            <a:r>
              <a:rPr kumimoji="1" lang="ja-JP" altLang="en-US" dirty="0"/>
              <a:t>が一万回，</a:t>
            </a:r>
            <a:r>
              <a:rPr kumimoji="1" lang="en-US" altLang="ja-JP" dirty="0"/>
              <a:t>eta</a:t>
            </a:r>
            <a:r>
              <a:rPr kumimoji="1" lang="ja-JP" altLang="en-US" dirty="0"/>
              <a:t>が</a:t>
            </a:r>
            <a:r>
              <a:rPr kumimoji="1" lang="en-US" altLang="ja-JP" dirty="0"/>
              <a:t>0.0005</a:t>
            </a:r>
            <a:r>
              <a:rPr kumimoji="1" lang="ja-JP" altLang="en-US"/>
              <a:t>としている．</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E3C04EB3-57F9-43BA-866F-C950BF8F4DC0}" type="slidenum">
              <a:rPr kumimoji="1" lang="ja-JP" altLang="en-US" smtClean="0"/>
              <a:t>4</a:t>
            </a:fld>
            <a:endParaRPr kumimoji="1" lang="ja-JP" altLang="en-US"/>
          </a:p>
        </p:txBody>
      </p:sp>
    </p:spTree>
    <p:extLst>
      <p:ext uri="{BB962C8B-B14F-4D97-AF65-F5344CB8AC3E}">
        <p14:creationId xmlns:p14="http://schemas.microsoft.com/office/powerpoint/2010/main" val="2489613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3C04EB3-57F9-43BA-866F-C950BF8F4DC0}" type="slidenum">
              <a:rPr kumimoji="1" lang="ja-JP" altLang="en-US" smtClean="0"/>
              <a:t>5</a:t>
            </a:fld>
            <a:endParaRPr kumimoji="1" lang="ja-JP" altLang="en-US"/>
          </a:p>
        </p:txBody>
      </p:sp>
    </p:spTree>
    <p:extLst>
      <p:ext uri="{BB962C8B-B14F-4D97-AF65-F5344CB8AC3E}">
        <p14:creationId xmlns:p14="http://schemas.microsoft.com/office/powerpoint/2010/main" val="2053194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今回は実験として車の中から撮影した画像を用意しました．</a:t>
            </a:r>
            <a:endParaRPr kumimoji="1" lang="en-US" altLang="ja-JP" dirty="0"/>
          </a:p>
          <a:p>
            <a:r>
              <a:rPr kumimoji="1" lang="ja-JP" altLang="en-US" dirty="0"/>
              <a:t>画像として</a:t>
            </a:r>
            <a:r>
              <a:rPr kumimoji="1" lang="en-US" altLang="ja-JP" dirty="0"/>
              <a:t>3</a:t>
            </a:r>
            <a:r>
              <a:rPr kumimoji="1" lang="ja-JP" altLang="en-US"/>
              <a:t>種類用意しており，落下物がないノーマルの画像，白色の落下物がある画像，赤色の落下物がある画像と用意しました．</a:t>
            </a:r>
          </a:p>
        </p:txBody>
      </p:sp>
      <p:sp>
        <p:nvSpPr>
          <p:cNvPr id="4" name="スライド番号プレースホルダー 3"/>
          <p:cNvSpPr>
            <a:spLocks noGrp="1"/>
          </p:cNvSpPr>
          <p:nvPr>
            <p:ph type="sldNum" sz="quarter" idx="5"/>
          </p:nvPr>
        </p:nvSpPr>
        <p:spPr/>
        <p:txBody>
          <a:bodyPr/>
          <a:lstStyle/>
          <a:p>
            <a:fld id="{E3C04EB3-57F9-43BA-866F-C950BF8F4DC0}" type="slidenum">
              <a:rPr kumimoji="1" lang="ja-JP" altLang="en-US" smtClean="0"/>
              <a:t>7</a:t>
            </a:fld>
            <a:endParaRPr kumimoji="1" lang="ja-JP" altLang="en-US"/>
          </a:p>
        </p:txBody>
      </p:sp>
    </p:spTree>
    <p:extLst>
      <p:ext uri="{BB962C8B-B14F-4D97-AF65-F5344CB8AC3E}">
        <p14:creationId xmlns:p14="http://schemas.microsoft.com/office/powerpoint/2010/main" val="886861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川﨑担当</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まず、画像圧縮について説明します。</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VAE</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を用いた圧縮では、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PSNR</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が高いブロックは劣化が少ないため、圧縮後の潜在空間の情報のみを伝送することで、効率的なデータ転送が可能になります。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圧縮率は約</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70%</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で十分な効果が得られました。</a:t>
            </a:r>
          </a:p>
          <a:p>
            <a:pPr algn="just"/>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次に、異常検知についてです。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我々の手法では、これから通過する地点を予測することが可能になりました。</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しかし、グレースケール化したことで、落下物の色の違いによる影響を受け、精度が低下することがありました。</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また、リアルタイム性の課題もあります。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現在の処理では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5</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秒ほどかかっており、自動運転などの用途には遅すぎるという問題があります。</a:t>
            </a: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これらの課題を解決するために、異常検知ではカラー画像に対応させることで精度向上を目指します。</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また、リアルタイム性の向上には、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FPGA</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の規模を拡大し、高位合成を活用することで、より効率的な設計を行うことが重要だと考えています。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E3C04EB3-57F9-43BA-866F-C950BF8F4DC0}" type="slidenum">
              <a:rPr kumimoji="1" lang="ja-JP" altLang="en-US" smtClean="0"/>
              <a:t>9</a:t>
            </a:fld>
            <a:endParaRPr kumimoji="1" lang="ja-JP" altLang="en-US"/>
          </a:p>
        </p:txBody>
      </p:sp>
    </p:spTree>
    <p:extLst>
      <p:ext uri="{BB962C8B-B14F-4D97-AF65-F5344CB8AC3E}">
        <p14:creationId xmlns:p14="http://schemas.microsoft.com/office/powerpoint/2010/main" val="725188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82F8C5-89D3-2FA7-A1F3-4C44ECD439A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730194D-328B-59B6-F1EB-2F31882371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0609233-F538-0DE6-1AFA-3FA4C665FF2E}"/>
              </a:ext>
            </a:extLst>
          </p:cNvPr>
          <p:cNvSpPr>
            <a:spLocks noGrp="1"/>
          </p:cNvSpPr>
          <p:nvPr>
            <p:ph type="dt" sz="half" idx="10"/>
          </p:nvPr>
        </p:nvSpPr>
        <p:spPr/>
        <p:txBody>
          <a:bodyPr/>
          <a:lstStyle/>
          <a:p>
            <a:fld id="{88BAA566-B914-4090-99FC-8BF47D043B68}" type="datetime1">
              <a:rPr kumimoji="1" lang="ja-JP" altLang="en-US" smtClean="0"/>
              <a:t>2025/3/4</a:t>
            </a:fld>
            <a:endParaRPr kumimoji="1" lang="ja-JP" altLang="en-US"/>
          </a:p>
        </p:txBody>
      </p:sp>
      <p:sp>
        <p:nvSpPr>
          <p:cNvPr id="5" name="フッター プレースホルダー 4">
            <a:extLst>
              <a:ext uri="{FF2B5EF4-FFF2-40B4-BE49-F238E27FC236}">
                <a16:creationId xmlns:a16="http://schemas.microsoft.com/office/drawing/2014/main" id="{C9C9B79F-C36A-42E4-BF5A-B744631599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B60C8B-85CE-2A86-DE2A-450DE7EAC141}"/>
              </a:ext>
            </a:extLst>
          </p:cNvPr>
          <p:cNvSpPr>
            <a:spLocks noGrp="1"/>
          </p:cNvSpPr>
          <p:nvPr>
            <p:ph type="sldNum" sz="quarter" idx="12"/>
          </p:nvPr>
        </p:nvSpPr>
        <p:spPr/>
        <p:txBody>
          <a:bodyPr/>
          <a:lstStyle/>
          <a:p>
            <a:fld id="{AF9310BC-9560-4F56-8CB6-FD9E20FBA6F8}" type="slidenum">
              <a:rPr kumimoji="1" lang="ja-JP" altLang="en-US" smtClean="0"/>
              <a:t>‹#›</a:t>
            </a:fld>
            <a:endParaRPr kumimoji="1" lang="ja-JP" altLang="en-US"/>
          </a:p>
        </p:txBody>
      </p:sp>
    </p:spTree>
    <p:extLst>
      <p:ext uri="{BB962C8B-B14F-4D97-AF65-F5344CB8AC3E}">
        <p14:creationId xmlns:p14="http://schemas.microsoft.com/office/powerpoint/2010/main" val="1932450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D3884-9588-5E1D-830F-EE03F61DE33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AC99247-DDC1-B285-DC3A-208B4F80E79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80DE45-E1CA-CD02-131C-FE705B046DCB}"/>
              </a:ext>
            </a:extLst>
          </p:cNvPr>
          <p:cNvSpPr>
            <a:spLocks noGrp="1"/>
          </p:cNvSpPr>
          <p:nvPr>
            <p:ph type="dt" sz="half" idx="10"/>
          </p:nvPr>
        </p:nvSpPr>
        <p:spPr/>
        <p:txBody>
          <a:bodyPr/>
          <a:lstStyle/>
          <a:p>
            <a:fld id="{0E3363A0-0B6F-4758-BF7B-033C1D64AC34}" type="datetime1">
              <a:rPr kumimoji="1" lang="ja-JP" altLang="en-US" smtClean="0"/>
              <a:t>2025/3/4</a:t>
            </a:fld>
            <a:endParaRPr kumimoji="1" lang="ja-JP" altLang="en-US"/>
          </a:p>
        </p:txBody>
      </p:sp>
      <p:sp>
        <p:nvSpPr>
          <p:cNvPr id="5" name="フッター プレースホルダー 4">
            <a:extLst>
              <a:ext uri="{FF2B5EF4-FFF2-40B4-BE49-F238E27FC236}">
                <a16:creationId xmlns:a16="http://schemas.microsoft.com/office/drawing/2014/main" id="{9069D1E7-56EF-FCEC-A364-046558BE9B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A4D161-BB0F-9BFD-E1D2-9A6F59C45E22}"/>
              </a:ext>
            </a:extLst>
          </p:cNvPr>
          <p:cNvSpPr>
            <a:spLocks noGrp="1"/>
          </p:cNvSpPr>
          <p:nvPr>
            <p:ph type="sldNum" sz="quarter" idx="12"/>
          </p:nvPr>
        </p:nvSpPr>
        <p:spPr/>
        <p:txBody>
          <a:bodyPr/>
          <a:lstStyle/>
          <a:p>
            <a:fld id="{AF9310BC-9560-4F56-8CB6-FD9E20FBA6F8}" type="slidenum">
              <a:rPr kumimoji="1" lang="ja-JP" altLang="en-US" smtClean="0"/>
              <a:t>‹#›</a:t>
            </a:fld>
            <a:endParaRPr kumimoji="1" lang="ja-JP" altLang="en-US"/>
          </a:p>
        </p:txBody>
      </p:sp>
    </p:spTree>
    <p:extLst>
      <p:ext uri="{BB962C8B-B14F-4D97-AF65-F5344CB8AC3E}">
        <p14:creationId xmlns:p14="http://schemas.microsoft.com/office/powerpoint/2010/main" val="2635585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7374184-4393-FB80-71EF-1FD98A6A3F7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3455380-DD2E-98C0-47B8-E6C876E22BF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0B5EF7-65F0-9248-7127-77A59869D6A9}"/>
              </a:ext>
            </a:extLst>
          </p:cNvPr>
          <p:cNvSpPr>
            <a:spLocks noGrp="1"/>
          </p:cNvSpPr>
          <p:nvPr>
            <p:ph type="dt" sz="half" idx="10"/>
          </p:nvPr>
        </p:nvSpPr>
        <p:spPr/>
        <p:txBody>
          <a:bodyPr/>
          <a:lstStyle/>
          <a:p>
            <a:fld id="{C6EAB21D-2BEC-4429-98AD-6D9CAF329107}" type="datetime1">
              <a:rPr kumimoji="1" lang="ja-JP" altLang="en-US" smtClean="0"/>
              <a:t>2025/3/4</a:t>
            </a:fld>
            <a:endParaRPr kumimoji="1" lang="ja-JP" altLang="en-US"/>
          </a:p>
        </p:txBody>
      </p:sp>
      <p:sp>
        <p:nvSpPr>
          <p:cNvPr id="5" name="フッター プレースホルダー 4">
            <a:extLst>
              <a:ext uri="{FF2B5EF4-FFF2-40B4-BE49-F238E27FC236}">
                <a16:creationId xmlns:a16="http://schemas.microsoft.com/office/drawing/2014/main" id="{1493E546-1DBA-98E6-09B4-A09E41111A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1E575B8-D526-477F-E97F-28948917B29D}"/>
              </a:ext>
            </a:extLst>
          </p:cNvPr>
          <p:cNvSpPr>
            <a:spLocks noGrp="1"/>
          </p:cNvSpPr>
          <p:nvPr>
            <p:ph type="sldNum" sz="quarter" idx="12"/>
          </p:nvPr>
        </p:nvSpPr>
        <p:spPr/>
        <p:txBody>
          <a:bodyPr/>
          <a:lstStyle/>
          <a:p>
            <a:fld id="{AF9310BC-9560-4F56-8CB6-FD9E20FBA6F8}" type="slidenum">
              <a:rPr kumimoji="1" lang="ja-JP" altLang="en-US" smtClean="0"/>
              <a:t>‹#›</a:t>
            </a:fld>
            <a:endParaRPr kumimoji="1" lang="ja-JP" altLang="en-US"/>
          </a:p>
        </p:txBody>
      </p:sp>
    </p:spTree>
    <p:extLst>
      <p:ext uri="{BB962C8B-B14F-4D97-AF65-F5344CB8AC3E}">
        <p14:creationId xmlns:p14="http://schemas.microsoft.com/office/powerpoint/2010/main" val="2852838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95B9C-3288-B403-326E-B431CE33AA4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8B6DAA0-3A21-D05B-EF5C-370A3DB0011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C99FCF0-794B-88A8-C838-5CC661F17801}"/>
              </a:ext>
            </a:extLst>
          </p:cNvPr>
          <p:cNvSpPr>
            <a:spLocks noGrp="1"/>
          </p:cNvSpPr>
          <p:nvPr>
            <p:ph type="dt" sz="half" idx="10"/>
          </p:nvPr>
        </p:nvSpPr>
        <p:spPr/>
        <p:txBody>
          <a:bodyPr/>
          <a:lstStyle/>
          <a:p>
            <a:fld id="{E6232D49-1097-4177-8382-259598F59C95}" type="datetime1">
              <a:rPr kumimoji="1" lang="ja-JP" altLang="en-US" smtClean="0"/>
              <a:t>2025/3/4</a:t>
            </a:fld>
            <a:endParaRPr kumimoji="1" lang="ja-JP" altLang="en-US"/>
          </a:p>
        </p:txBody>
      </p:sp>
      <p:sp>
        <p:nvSpPr>
          <p:cNvPr id="5" name="フッター プレースホルダー 4">
            <a:extLst>
              <a:ext uri="{FF2B5EF4-FFF2-40B4-BE49-F238E27FC236}">
                <a16:creationId xmlns:a16="http://schemas.microsoft.com/office/drawing/2014/main" id="{90D4250C-4269-0136-C1C9-CEBD8D2A0C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CBE0005-29E2-FDE3-0351-535E867F88A4}"/>
              </a:ext>
            </a:extLst>
          </p:cNvPr>
          <p:cNvSpPr>
            <a:spLocks noGrp="1"/>
          </p:cNvSpPr>
          <p:nvPr>
            <p:ph type="sldNum" sz="quarter" idx="12"/>
          </p:nvPr>
        </p:nvSpPr>
        <p:spPr/>
        <p:txBody>
          <a:bodyPr/>
          <a:lstStyle/>
          <a:p>
            <a:fld id="{AF9310BC-9560-4F56-8CB6-FD9E20FBA6F8}" type="slidenum">
              <a:rPr kumimoji="1" lang="ja-JP" altLang="en-US" smtClean="0"/>
              <a:t>‹#›</a:t>
            </a:fld>
            <a:endParaRPr kumimoji="1" lang="ja-JP" altLang="en-US"/>
          </a:p>
        </p:txBody>
      </p:sp>
    </p:spTree>
    <p:extLst>
      <p:ext uri="{BB962C8B-B14F-4D97-AF65-F5344CB8AC3E}">
        <p14:creationId xmlns:p14="http://schemas.microsoft.com/office/powerpoint/2010/main" val="791089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897007-2549-7E26-02B4-EB38ABD718C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814B9F-4067-5AA6-01AA-02652000AFF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64FF5D7-492A-0CB6-D53E-31D43E1263C1}"/>
              </a:ext>
            </a:extLst>
          </p:cNvPr>
          <p:cNvSpPr>
            <a:spLocks noGrp="1"/>
          </p:cNvSpPr>
          <p:nvPr>
            <p:ph type="dt" sz="half" idx="10"/>
          </p:nvPr>
        </p:nvSpPr>
        <p:spPr/>
        <p:txBody>
          <a:bodyPr/>
          <a:lstStyle/>
          <a:p>
            <a:fld id="{8D645884-3BBD-4E31-844B-156ACC1C53B8}" type="datetime1">
              <a:rPr kumimoji="1" lang="ja-JP" altLang="en-US" smtClean="0"/>
              <a:t>2025/3/4</a:t>
            </a:fld>
            <a:endParaRPr kumimoji="1" lang="ja-JP" altLang="en-US"/>
          </a:p>
        </p:txBody>
      </p:sp>
      <p:sp>
        <p:nvSpPr>
          <p:cNvPr id="5" name="フッター プレースホルダー 4">
            <a:extLst>
              <a:ext uri="{FF2B5EF4-FFF2-40B4-BE49-F238E27FC236}">
                <a16:creationId xmlns:a16="http://schemas.microsoft.com/office/drawing/2014/main" id="{AC2823F1-20BD-52AB-A7A1-DF9C358A72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B55283-5180-2DB1-04AE-7E79CCD53789}"/>
              </a:ext>
            </a:extLst>
          </p:cNvPr>
          <p:cNvSpPr>
            <a:spLocks noGrp="1"/>
          </p:cNvSpPr>
          <p:nvPr>
            <p:ph type="sldNum" sz="quarter" idx="12"/>
          </p:nvPr>
        </p:nvSpPr>
        <p:spPr/>
        <p:txBody>
          <a:bodyPr/>
          <a:lstStyle/>
          <a:p>
            <a:fld id="{AF9310BC-9560-4F56-8CB6-FD9E20FBA6F8}" type="slidenum">
              <a:rPr kumimoji="1" lang="ja-JP" altLang="en-US" smtClean="0"/>
              <a:t>‹#›</a:t>
            </a:fld>
            <a:endParaRPr kumimoji="1" lang="ja-JP" altLang="en-US"/>
          </a:p>
        </p:txBody>
      </p:sp>
    </p:spTree>
    <p:extLst>
      <p:ext uri="{BB962C8B-B14F-4D97-AF65-F5344CB8AC3E}">
        <p14:creationId xmlns:p14="http://schemas.microsoft.com/office/powerpoint/2010/main" val="998567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D3C99-A8FB-4BE9-56D6-0A32F7C5A9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106336-2B11-5FEA-19E4-4CA46E10EF9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59FAC2C-0645-9F93-2004-B2215B9248A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7467813-1189-455E-9F3F-D453436FD9D6}"/>
              </a:ext>
            </a:extLst>
          </p:cNvPr>
          <p:cNvSpPr>
            <a:spLocks noGrp="1"/>
          </p:cNvSpPr>
          <p:nvPr>
            <p:ph type="dt" sz="half" idx="10"/>
          </p:nvPr>
        </p:nvSpPr>
        <p:spPr/>
        <p:txBody>
          <a:bodyPr/>
          <a:lstStyle/>
          <a:p>
            <a:fld id="{02371A5A-F543-4C92-A744-C6B677D7FE7D}" type="datetime1">
              <a:rPr kumimoji="1" lang="ja-JP" altLang="en-US" smtClean="0"/>
              <a:t>2025/3/4</a:t>
            </a:fld>
            <a:endParaRPr kumimoji="1" lang="ja-JP" altLang="en-US"/>
          </a:p>
        </p:txBody>
      </p:sp>
      <p:sp>
        <p:nvSpPr>
          <p:cNvPr id="6" name="フッター プレースホルダー 5">
            <a:extLst>
              <a:ext uri="{FF2B5EF4-FFF2-40B4-BE49-F238E27FC236}">
                <a16:creationId xmlns:a16="http://schemas.microsoft.com/office/drawing/2014/main" id="{1F6AE417-4A2E-1453-6BEC-3EF3243EA52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496B83-1AFC-49C4-941B-07727F9AC21C}"/>
              </a:ext>
            </a:extLst>
          </p:cNvPr>
          <p:cNvSpPr>
            <a:spLocks noGrp="1"/>
          </p:cNvSpPr>
          <p:nvPr>
            <p:ph type="sldNum" sz="quarter" idx="12"/>
          </p:nvPr>
        </p:nvSpPr>
        <p:spPr/>
        <p:txBody>
          <a:bodyPr/>
          <a:lstStyle/>
          <a:p>
            <a:fld id="{AF9310BC-9560-4F56-8CB6-FD9E20FBA6F8}" type="slidenum">
              <a:rPr kumimoji="1" lang="ja-JP" altLang="en-US" smtClean="0"/>
              <a:t>‹#›</a:t>
            </a:fld>
            <a:endParaRPr kumimoji="1" lang="ja-JP" altLang="en-US"/>
          </a:p>
        </p:txBody>
      </p:sp>
    </p:spTree>
    <p:extLst>
      <p:ext uri="{BB962C8B-B14F-4D97-AF65-F5344CB8AC3E}">
        <p14:creationId xmlns:p14="http://schemas.microsoft.com/office/powerpoint/2010/main" val="246283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528F9-8F1D-4A9D-52D1-693E16B9629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5465E-09B4-BB37-80C7-AA4393A2D9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80C4E12-0306-23BA-0AD0-D57430EB7B0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81CCE81-90EE-4142-2C1A-FD797A29F3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33557CC-D8A4-37F3-E9AE-9EBF9A740CA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CE345F8-E2EC-080A-9166-13179B01AECD}"/>
              </a:ext>
            </a:extLst>
          </p:cNvPr>
          <p:cNvSpPr>
            <a:spLocks noGrp="1"/>
          </p:cNvSpPr>
          <p:nvPr>
            <p:ph type="dt" sz="half" idx="10"/>
          </p:nvPr>
        </p:nvSpPr>
        <p:spPr/>
        <p:txBody>
          <a:bodyPr/>
          <a:lstStyle/>
          <a:p>
            <a:fld id="{6C922021-5AA3-4104-91D7-90E3FA5AB3C4}" type="datetime1">
              <a:rPr kumimoji="1" lang="ja-JP" altLang="en-US" smtClean="0"/>
              <a:t>2025/3/4</a:t>
            </a:fld>
            <a:endParaRPr kumimoji="1" lang="ja-JP" altLang="en-US"/>
          </a:p>
        </p:txBody>
      </p:sp>
      <p:sp>
        <p:nvSpPr>
          <p:cNvPr id="8" name="フッター プレースホルダー 7">
            <a:extLst>
              <a:ext uri="{FF2B5EF4-FFF2-40B4-BE49-F238E27FC236}">
                <a16:creationId xmlns:a16="http://schemas.microsoft.com/office/drawing/2014/main" id="{A05B7571-C785-19E9-B9D1-92C2177EEED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84B7DDA-B963-D413-25D8-A09315A6AE71}"/>
              </a:ext>
            </a:extLst>
          </p:cNvPr>
          <p:cNvSpPr>
            <a:spLocks noGrp="1"/>
          </p:cNvSpPr>
          <p:nvPr>
            <p:ph type="sldNum" sz="quarter" idx="12"/>
          </p:nvPr>
        </p:nvSpPr>
        <p:spPr/>
        <p:txBody>
          <a:bodyPr/>
          <a:lstStyle/>
          <a:p>
            <a:fld id="{AF9310BC-9560-4F56-8CB6-FD9E20FBA6F8}" type="slidenum">
              <a:rPr kumimoji="1" lang="ja-JP" altLang="en-US" smtClean="0"/>
              <a:t>‹#›</a:t>
            </a:fld>
            <a:endParaRPr kumimoji="1" lang="ja-JP" altLang="en-US"/>
          </a:p>
        </p:txBody>
      </p:sp>
    </p:spTree>
    <p:extLst>
      <p:ext uri="{BB962C8B-B14F-4D97-AF65-F5344CB8AC3E}">
        <p14:creationId xmlns:p14="http://schemas.microsoft.com/office/powerpoint/2010/main" val="784075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8B6FFB-865F-1FA0-A0F6-30961EC6528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44D0645-DD2A-073B-57A8-4452906DB71A}"/>
              </a:ext>
            </a:extLst>
          </p:cNvPr>
          <p:cNvSpPr>
            <a:spLocks noGrp="1"/>
          </p:cNvSpPr>
          <p:nvPr>
            <p:ph type="dt" sz="half" idx="10"/>
          </p:nvPr>
        </p:nvSpPr>
        <p:spPr/>
        <p:txBody>
          <a:bodyPr/>
          <a:lstStyle/>
          <a:p>
            <a:fld id="{6A0729D2-3B41-4482-95F8-C890F64A5124}" type="datetime1">
              <a:rPr kumimoji="1" lang="ja-JP" altLang="en-US" smtClean="0"/>
              <a:t>2025/3/4</a:t>
            </a:fld>
            <a:endParaRPr kumimoji="1" lang="ja-JP" altLang="en-US"/>
          </a:p>
        </p:txBody>
      </p:sp>
      <p:sp>
        <p:nvSpPr>
          <p:cNvPr id="4" name="フッター プレースホルダー 3">
            <a:extLst>
              <a:ext uri="{FF2B5EF4-FFF2-40B4-BE49-F238E27FC236}">
                <a16:creationId xmlns:a16="http://schemas.microsoft.com/office/drawing/2014/main" id="{90CB3F75-F974-9DDC-BDBB-91A1CD1A55C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13DBC98-A9B3-6886-0398-D0D760342E31}"/>
              </a:ext>
            </a:extLst>
          </p:cNvPr>
          <p:cNvSpPr>
            <a:spLocks noGrp="1"/>
          </p:cNvSpPr>
          <p:nvPr>
            <p:ph type="sldNum" sz="quarter" idx="12"/>
          </p:nvPr>
        </p:nvSpPr>
        <p:spPr/>
        <p:txBody>
          <a:bodyPr/>
          <a:lstStyle/>
          <a:p>
            <a:fld id="{AF9310BC-9560-4F56-8CB6-FD9E20FBA6F8}" type="slidenum">
              <a:rPr kumimoji="1" lang="ja-JP" altLang="en-US" smtClean="0"/>
              <a:t>‹#›</a:t>
            </a:fld>
            <a:endParaRPr kumimoji="1" lang="ja-JP" altLang="en-US"/>
          </a:p>
        </p:txBody>
      </p:sp>
    </p:spTree>
    <p:extLst>
      <p:ext uri="{BB962C8B-B14F-4D97-AF65-F5344CB8AC3E}">
        <p14:creationId xmlns:p14="http://schemas.microsoft.com/office/powerpoint/2010/main" val="325645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3118691-5EEF-421F-A205-8D471002E2EA}"/>
              </a:ext>
            </a:extLst>
          </p:cNvPr>
          <p:cNvSpPr>
            <a:spLocks noGrp="1"/>
          </p:cNvSpPr>
          <p:nvPr>
            <p:ph type="dt" sz="half" idx="10"/>
          </p:nvPr>
        </p:nvSpPr>
        <p:spPr/>
        <p:txBody>
          <a:bodyPr/>
          <a:lstStyle/>
          <a:p>
            <a:fld id="{1F085DDA-1673-4D3B-ACA1-735C9BB9B078}" type="datetime1">
              <a:rPr kumimoji="1" lang="ja-JP" altLang="en-US" smtClean="0"/>
              <a:t>2025/3/4</a:t>
            </a:fld>
            <a:endParaRPr kumimoji="1" lang="ja-JP" altLang="en-US"/>
          </a:p>
        </p:txBody>
      </p:sp>
      <p:sp>
        <p:nvSpPr>
          <p:cNvPr id="3" name="フッター プレースホルダー 2">
            <a:extLst>
              <a:ext uri="{FF2B5EF4-FFF2-40B4-BE49-F238E27FC236}">
                <a16:creationId xmlns:a16="http://schemas.microsoft.com/office/drawing/2014/main" id="{5A353EBA-AF94-9195-2830-E84C6BE4083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8BCE405-21A2-0BAA-BC08-642F65FB6047}"/>
              </a:ext>
            </a:extLst>
          </p:cNvPr>
          <p:cNvSpPr>
            <a:spLocks noGrp="1"/>
          </p:cNvSpPr>
          <p:nvPr>
            <p:ph type="sldNum" sz="quarter" idx="12"/>
          </p:nvPr>
        </p:nvSpPr>
        <p:spPr/>
        <p:txBody>
          <a:bodyPr/>
          <a:lstStyle/>
          <a:p>
            <a:fld id="{AF9310BC-9560-4F56-8CB6-FD9E20FBA6F8}" type="slidenum">
              <a:rPr kumimoji="1" lang="ja-JP" altLang="en-US" smtClean="0"/>
              <a:t>‹#›</a:t>
            </a:fld>
            <a:endParaRPr kumimoji="1" lang="ja-JP" altLang="en-US"/>
          </a:p>
        </p:txBody>
      </p:sp>
    </p:spTree>
    <p:extLst>
      <p:ext uri="{BB962C8B-B14F-4D97-AF65-F5344CB8AC3E}">
        <p14:creationId xmlns:p14="http://schemas.microsoft.com/office/powerpoint/2010/main" val="213763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271573-836F-C6B3-97AF-9D1BF360290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2DF3C2-1BB7-592F-7A83-B75AAC4370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D2CF2B-FAE2-8B0D-9A64-C03FDCF24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66A57CF-E2CF-3764-D71D-D86D75CB75CF}"/>
              </a:ext>
            </a:extLst>
          </p:cNvPr>
          <p:cNvSpPr>
            <a:spLocks noGrp="1"/>
          </p:cNvSpPr>
          <p:nvPr>
            <p:ph type="dt" sz="half" idx="10"/>
          </p:nvPr>
        </p:nvSpPr>
        <p:spPr/>
        <p:txBody>
          <a:bodyPr/>
          <a:lstStyle/>
          <a:p>
            <a:fld id="{509F144E-9617-4E42-B63F-39E407C97B65}" type="datetime1">
              <a:rPr kumimoji="1" lang="ja-JP" altLang="en-US" smtClean="0"/>
              <a:t>2025/3/4</a:t>
            </a:fld>
            <a:endParaRPr kumimoji="1" lang="ja-JP" altLang="en-US"/>
          </a:p>
        </p:txBody>
      </p:sp>
      <p:sp>
        <p:nvSpPr>
          <p:cNvPr id="6" name="フッター プレースホルダー 5">
            <a:extLst>
              <a:ext uri="{FF2B5EF4-FFF2-40B4-BE49-F238E27FC236}">
                <a16:creationId xmlns:a16="http://schemas.microsoft.com/office/drawing/2014/main" id="{BEF5B202-5698-9F66-A98D-C39B5D64AC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5BC728-423C-B5E9-8A50-99EFFA9D86F3}"/>
              </a:ext>
            </a:extLst>
          </p:cNvPr>
          <p:cNvSpPr>
            <a:spLocks noGrp="1"/>
          </p:cNvSpPr>
          <p:nvPr>
            <p:ph type="sldNum" sz="quarter" idx="12"/>
          </p:nvPr>
        </p:nvSpPr>
        <p:spPr/>
        <p:txBody>
          <a:bodyPr/>
          <a:lstStyle/>
          <a:p>
            <a:fld id="{AF9310BC-9560-4F56-8CB6-FD9E20FBA6F8}" type="slidenum">
              <a:rPr kumimoji="1" lang="ja-JP" altLang="en-US" smtClean="0"/>
              <a:t>‹#›</a:t>
            </a:fld>
            <a:endParaRPr kumimoji="1" lang="ja-JP" altLang="en-US"/>
          </a:p>
        </p:txBody>
      </p:sp>
    </p:spTree>
    <p:extLst>
      <p:ext uri="{BB962C8B-B14F-4D97-AF65-F5344CB8AC3E}">
        <p14:creationId xmlns:p14="http://schemas.microsoft.com/office/powerpoint/2010/main" val="2611850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C86920-6528-4CE7-26F1-CFCDDFE3D8E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65B6AEA-6BD6-8174-79BE-F28C762B00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542BDAC-45CE-38F0-B2DA-B645E5C72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7093CD-68AC-7B30-901A-C1D4E34CC862}"/>
              </a:ext>
            </a:extLst>
          </p:cNvPr>
          <p:cNvSpPr>
            <a:spLocks noGrp="1"/>
          </p:cNvSpPr>
          <p:nvPr>
            <p:ph type="dt" sz="half" idx="10"/>
          </p:nvPr>
        </p:nvSpPr>
        <p:spPr/>
        <p:txBody>
          <a:bodyPr/>
          <a:lstStyle/>
          <a:p>
            <a:fld id="{8387F524-0AC2-473C-8358-2D3FF597470D}" type="datetime1">
              <a:rPr kumimoji="1" lang="ja-JP" altLang="en-US" smtClean="0"/>
              <a:t>2025/3/4</a:t>
            </a:fld>
            <a:endParaRPr kumimoji="1" lang="ja-JP" altLang="en-US"/>
          </a:p>
        </p:txBody>
      </p:sp>
      <p:sp>
        <p:nvSpPr>
          <p:cNvPr id="6" name="フッター プレースホルダー 5">
            <a:extLst>
              <a:ext uri="{FF2B5EF4-FFF2-40B4-BE49-F238E27FC236}">
                <a16:creationId xmlns:a16="http://schemas.microsoft.com/office/drawing/2014/main" id="{C95A57E3-5853-22AF-1315-AF00A18E51D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80B6069-506F-B0B0-82FE-0D1E81031AAE}"/>
              </a:ext>
            </a:extLst>
          </p:cNvPr>
          <p:cNvSpPr>
            <a:spLocks noGrp="1"/>
          </p:cNvSpPr>
          <p:nvPr>
            <p:ph type="sldNum" sz="quarter" idx="12"/>
          </p:nvPr>
        </p:nvSpPr>
        <p:spPr/>
        <p:txBody>
          <a:bodyPr/>
          <a:lstStyle/>
          <a:p>
            <a:fld id="{AF9310BC-9560-4F56-8CB6-FD9E20FBA6F8}" type="slidenum">
              <a:rPr kumimoji="1" lang="ja-JP" altLang="en-US" smtClean="0"/>
              <a:t>‹#›</a:t>
            </a:fld>
            <a:endParaRPr kumimoji="1" lang="ja-JP" altLang="en-US"/>
          </a:p>
        </p:txBody>
      </p:sp>
    </p:spTree>
    <p:extLst>
      <p:ext uri="{BB962C8B-B14F-4D97-AF65-F5344CB8AC3E}">
        <p14:creationId xmlns:p14="http://schemas.microsoft.com/office/powerpoint/2010/main" val="1396135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E77CEF4-4327-66A1-CDF8-5618BA3F96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23EF9F-3252-DF26-21EB-80F4EA1DC6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3E68F5-F1EB-5AA2-29CA-10A9D0694F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CF2BBF-FE13-4290-9353-BAA4EC62C92C}" type="datetime1">
              <a:rPr kumimoji="1" lang="ja-JP" altLang="en-US" smtClean="0"/>
              <a:t>2025/3/4</a:t>
            </a:fld>
            <a:endParaRPr kumimoji="1" lang="ja-JP" altLang="en-US"/>
          </a:p>
        </p:txBody>
      </p:sp>
      <p:sp>
        <p:nvSpPr>
          <p:cNvPr id="5" name="フッター プレースホルダー 4">
            <a:extLst>
              <a:ext uri="{FF2B5EF4-FFF2-40B4-BE49-F238E27FC236}">
                <a16:creationId xmlns:a16="http://schemas.microsoft.com/office/drawing/2014/main" id="{AFB2C7D3-3F08-ADB5-16B3-AEB8BEAEF2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59C1945-7A78-7B3A-3281-BEB10131E8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9310BC-9560-4F56-8CB6-FD9E20FBA6F8}" type="slidenum">
              <a:rPr kumimoji="1" lang="ja-JP" altLang="en-US" smtClean="0"/>
              <a:t>‹#›</a:t>
            </a:fld>
            <a:endParaRPr kumimoji="1" lang="ja-JP" altLang="en-US"/>
          </a:p>
        </p:txBody>
      </p:sp>
    </p:spTree>
    <p:extLst>
      <p:ext uri="{BB962C8B-B14F-4D97-AF65-F5344CB8AC3E}">
        <p14:creationId xmlns:p14="http://schemas.microsoft.com/office/powerpoint/2010/main" val="834678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0.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0.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63AEF2-DA1B-FD57-702B-0C09E7B67984}"/>
              </a:ext>
            </a:extLst>
          </p:cNvPr>
          <p:cNvSpPr>
            <a:spLocks noGrp="1"/>
          </p:cNvSpPr>
          <p:nvPr>
            <p:ph type="ctrTitle"/>
          </p:nvPr>
        </p:nvSpPr>
        <p:spPr/>
        <p:txBody>
          <a:bodyPr>
            <a:normAutofit/>
          </a:bodyPr>
          <a:lstStyle/>
          <a:p>
            <a:r>
              <a:rPr kumimoji="1" lang="en-US" altLang="ja-JP" sz="3200" dirty="0"/>
              <a:t>VAE</a:t>
            </a:r>
            <a:r>
              <a:rPr kumimoji="1" lang="ja-JP" altLang="en-US" sz="3200" dirty="0"/>
              <a:t>を用いた画像圧縮・異常検知を行う回路開発</a:t>
            </a:r>
            <a:br>
              <a:rPr kumimoji="1" lang="en-US" altLang="ja-JP" sz="3200" dirty="0"/>
            </a:br>
            <a:r>
              <a:rPr kumimoji="1" lang="ja-JP" altLang="en-US" sz="3200" dirty="0"/>
              <a:t>及びエッジコンピューティングへの応用の検討</a:t>
            </a:r>
          </a:p>
        </p:txBody>
      </p:sp>
      <p:sp>
        <p:nvSpPr>
          <p:cNvPr id="3" name="字幕 2">
            <a:extLst>
              <a:ext uri="{FF2B5EF4-FFF2-40B4-BE49-F238E27FC236}">
                <a16:creationId xmlns:a16="http://schemas.microsoft.com/office/drawing/2014/main" id="{820160EC-B756-6D29-A8F2-4068B74735BA}"/>
              </a:ext>
            </a:extLst>
          </p:cNvPr>
          <p:cNvSpPr>
            <a:spLocks noGrp="1"/>
          </p:cNvSpPr>
          <p:nvPr>
            <p:ph type="subTitle" idx="1"/>
          </p:nvPr>
        </p:nvSpPr>
        <p:spPr/>
        <p:txBody>
          <a:bodyPr/>
          <a:lstStyle/>
          <a:p>
            <a:r>
              <a:rPr kumimoji="1" lang="ja-JP" altLang="en-US" dirty="0"/>
              <a:t>九州工業大学 情報工学部</a:t>
            </a:r>
            <a:endParaRPr kumimoji="1" lang="en-US" altLang="ja-JP" dirty="0"/>
          </a:p>
          <a:p>
            <a:r>
              <a:rPr kumimoji="1" lang="ja-JP" altLang="en-US" dirty="0"/>
              <a:t>情報・通信工学科</a:t>
            </a:r>
            <a:endParaRPr kumimoji="1" lang="en-US" altLang="ja-JP" dirty="0"/>
          </a:p>
          <a:p>
            <a:r>
              <a:rPr lang="ja-JP" altLang="en-US" dirty="0"/>
              <a:t>今村 優希</a:t>
            </a:r>
            <a:r>
              <a:rPr lang="en-US" altLang="ja-JP" dirty="0"/>
              <a:t>/</a:t>
            </a:r>
            <a:r>
              <a:rPr lang="ja-JP" altLang="en-US" dirty="0"/>
              <a:t>川﨑 大雅</a:t>
            </a:r>
            <a:endParaRPr kumimoji="1" lang="ja-JP" altLang="en-US" dirty="0"/>
          </a:p>
        </p:txBody>
      </p:sp>
      <p:pic>
        <p:nvPicPr>
          <p:cNvPr id="5" name="図 4" descr="アイコン&#10;&#10;AI によって生成されたコンテンツは間違っている可能性があります。">
            <a:extLst>
              <a:ext uri="{FF2B5EF4-FFF2-40B4-BE49-F238E27FC236}">
                <a16:creationId xmlns:a16="http://schemas.microsoft.com/office/drawing/2014/main" id="{BDD90067-7391-3372-A684-8A2079D05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9127" y="4154236"/>
            <a:ext cx="2391277" cy="2391277"/>
          </a:xfrm>
          <a:prstGeom prst="rect">
            <a:avLst/>
          </a:prstGeom>
        </p:spPr>
      </p:pic>
    </p:spTree>
    <p:extLst>
      <p:ext uri="{BB962C8B-B14F-4D97-AF65-F5344CB8AC3E}">
        <p14:creationId xmlns:p14="http://schemas.microsoft.com/office/powerpoint/2010/main" val="2341224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71ABB-420D-FC96-EF8F-B0A40B7DC96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831BC89-E7DA-5697-3327-103E811C6D8D}"/>
              </a:ext>
            </a:extLst>
          </p:cNvPr>
          <p:cNvSpPr>
            <a:spLocks noGrp="1"/>
          </p:cNvSpPr>
          <p:nvPr>
            <p:ph type="title"/>
          </p:nvPr>
        </p:nvSpPr>
        <p:spPr>
          <a:xfrm>
            <a:off x="1" y="1"/>
            <a:ext cx="12192000" cy="866274"/>
          </a:xfrm>
          <a:solidFill>
            <a:srgbClr val="0086CD"/>
          </a:solidFill>
        </p:spPr>
        <p:txBody>
          <a:bodyPr>
            <a:normAutofit/>
          </a:bodyPr>
          <a:lstStyle/>
          <a:p>
            <a:r>
              <a:rPr kumimoji="1" lang="en-US" altLang="ja-JP" sz="4000" b="1" dirty="0">
                <a:solidFill>
                  <a:schemeClr val="bg1"/>
                </a:solidFill>
                <a:latin typeface="BIZ UDゴシック" panose="020B0400000000000000" pitchFamily="49" charset="-128"/>
                <a:ea typeface="BIZ UDゴシック" panose="020B0400000000000000" pitchFamily="49" charset="-128"/>
              </a:rPr>
              <a:t>	</a:t>
            </a:r>
            <a:r>
              <a:rPr kumimoji="1" lang="ja-JP" altLang="en-US" sz="4000" b="1" dirty="0">
                <a:solidFill>
                  <a:schemeClr val="bg1"/>
                </a:solidFill>
                <a:latin typeface="BIZ UDゴシック" panose="020B0400000000000000" pitchFamily="49" charset="-128"/>
                <a:ea typeface="BIZ UDゴシック" panose="020B0400000000000000" pitchFamily="49" charset="-128"/>
              </a:rPr>
              <a:t>結論と今後の展望</a:t>
            </a:r>
          </a:p>
        </p:txBody>
      </p:sp>
      <p:sp>
        <p:nvSpPr>
          <p:cNvPr id="38" name="コンテンツ プレースホルダー 2">
            <a:extLst>
              <a:ext uri="{FF2B5EF4-FFF2-40B4-BE49-F238E27FC236}">
                <a16:creationId xmlns:a16="http://schemas.microsoft.com/office/drawing/2014/main" id="{40913F16-818C-2ADF-A6BE-953990E16F38}"/>
              </a:ext>
            </a:extLst>
          </p:cNvPr>
          <p:cNvSpPr>
            <a:spLocks noGrp="1"/>
          </p:cNvSpPr>
          <p:nvPr>
            <p:ph idx="1"/>
          </p:nvPr>
        </p:nvSpPr>
        <p:spPr>
          <a:xfrm>
            <a:off x="304799" y="1138988"/>
            <a:ext cx="11678653" cy="5502443"/>
          </a:xfrm>
        </p:spPr>
        <p:txBody>
          <a:bodyPr/>
          <a:lstStyle/>
          <a:p>
            <a:r>
              <a:rPr lang="en-US" altLang="ja-JP" dirty="0"/>
              <a:t>VAE</a:t>
            </a:r>
            <a:r>
              <a:rPr lang="ja-JP" altLang="en-US" dirty="0"/>
              <a:t>を</a:t>
            </a:r>
            <a:r>
              <a:rPr lang="en-US" altLang="ja-JP" dirty="0"/>
              <a:t>FPGA</a:t>
            </a:r>
            <a:r>
              <a:rPr lang="ja-JP" altLang="en-US" dirty="0"/>
              <a:t>を用いて実装することができた</a:t>
            </a:r>
            <a:endParaRPr lang="en-US" altLang="ja-JP" dirty="0"/>
          </a:p>
          <a:p>
            <a:pPr lvl="1"/>
            <a:r>
              <a:rPr lang="en-US" altLang="ja-JP" dirty="0"/>
              <a:t>VAE</a:t>
            </a:r>
            <a:r>
              <a:rPr lang="ja-JP" altLang="en-US" dirty="0"/>
              <a:t>は入出力</a:t>
            </a:r>
            <a:r>
              <a:rPr lang="en-US" altLang="ja-JP" dirty="0"/>
              <a:t>256</a:t>
            </a:r>
            <a:r>
              <a:rPr lang="ja-JP" altLang="en-US" dirty="0"/>
              <a:t>次元，潜在空間が</a:t>
            </a:r>
            <a:r>
              <a:rPr lang="en-US" altLang="ja-JP" dirty="0"/>
              <a:t>16</a:t>
            </a:r>
            <a:r>
              <a:rPr lang="ja-JP" altLang="en-US" dirty="0"/>
              <a:t>次元</a:t>
            </a:r>
            <a:endParaRPr lang="en-US" altLang="ja-JP" dirty="0"/>
          </a:p>
          <a:p>
            <a:pPr lvl="1"/>
            <a:r>
              <a:rPr lang="en-US" altLang="ja-JP" dirty="0"/>
              <a:t>FPGA</a:t>
            </a:r>
            <a:r>
              <a:rPr lang="ja-JP" altLang="en-US" dirty="0"/>
              <a:t>は入力</a:t>
            </a:r>
            <a:r>
              <a:rPr lang="en-US" altLang="ja-JP" dirty="0"/>
              <a:t>16</a:t>
            </a:r>
            <a:r>
              <a:rPr lang="ja-JP" altLang="en-US" dirty="0"/>
              <a:t>次元，出力</a:t>
            </a:r>
            <a:r>
              <a:rPr lang="en-US" altLang="ja-JP" dirty="0"/>
              <a:t>2</a:t>
            </a:r>
            <a:r>
              <a:rPr lang="ja-JP" altLang="en-US" dirty="0"/>
              <a:t>次元で小さくして実現</a:t>
            </a:r>
            <a:endParaRPr lang="en-US" altLang="ja-JP" dirty="0"/>
          </a:p>
          <a:p>
            <a:r>
              <a:rPr lang="ja-JP" altLang="en-US" dirty="0"/>
              <a:t>エッジコンピューティングとしての活用することも可能である</a:t>
            </a:r>
            <a:endParaRPr lang="en-US" altLang="ja-JP" dirty="0"/>
          </a:p>
          <a:p>
            <a:pPr lvl="1"/>
            <a:r>
              <a:rPr lang="ja-JP" altLang="en-US" dirty="0"/>
              <a:t>画像圧縮率は</a:t>
            </a:r>
            <a:r>
              <a:rPr lang="en-US" altLang="ja-JP" dirty="0"/>
              <a:t>70%</a:t>
            </a:r>
            <a:r>
              <a:rPr lang="ja-JP" altLang="en-US" dirty="0"/>
              <a:t>程度</a:t>
            </a:r>
            <a:endParaRPr lang="en-US" altLang="ja-JP" dirty="0"/>
          </a:p>
          <a:p>
            <a:pPr lvl="1"/>
            <a:r>
              <a:rPr kumimoji="1" lang="ja-JP" altLang="en-US" dirty="0"/>
              <a:t>異常検知も可能</a:t>
            </a:r>
            <a:r>
              <a:rPr lang="ja-JP" altLang="en-US" dirty="0"/>
              <a:t>であるが改善が必要</a:t>
            </a:r>
            <a:endParaRPr lang="en-US" altLang="ja-JP" dirty="0"/>
          </a:p>
          <a:p>
            <a:pPr lvl="1"/>
            <a:r>
              <a:rPr kumimoji="1" lang="ja-JP" altLang="en-US" dirty="0"/>
              <a:t>リアルタイム性も改善が必要</a:t>
            </a:r>
            <a:endParaRPr kumimoji="1" lang="en-US" altLang="ja-JP" dirty="0"/>
          </a:p>
          <a:p>
            <a:r>
              <a:rPr kumimoji="1" lang="en-US" altLang="ja-JP" dirty="0"/>
              <a:t>5G</a:t>
            </a:r>
            <a:r>
              <a:rPr kumimoji="1" lang="ja-JP" altLang="en-US" dirty="0"/>
              <a:t>が普及し自動車もインターネットにつながるようになると活用されるかもしれない</a:t>
            </a:r>
            <a:endParaRPr kumimoji="1" lang="en-US" altLang="ja-JP" dirty="0"/>
          </a:p>
        </p:txBody>
      </p:sp>
    </p:spTree>
    <p:extLst>
      <p:ext uri="{BB962C8B-B14F-4D97-AF65-F5344CB8AC3E}">
        <p14:creationId xmlns:p14="http://schemas.microsoft.com/office/powerpoint/2010/main" val="1332579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518DE-0799-B882-FD09-887EC1F8564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01A8F7-5C33-9E80-CCD7-98494EDF209C}"/>
              </a:ext>
            </a:extLst>
          </p:cNvPr>
          <p:cNvSpPr>
            <a:spLocks noGrp="1"/>
          </p:cNvSpPr>
          <p:nvPr>
            <p:ph type="title"/>
          </p:nvPr>
        </p:nvSpPr>
        <p:spPr>
          <a:xfrm>
            <a:off x="1" y="0"/>
            <a:ext cx="12192000" cy="866274"/>
          </a:xfrm>
          <a:solidFill>
            <a:srgbClr val="0086CD"/>
          </a:solidFill>
        </p:spPr>
        <p:txBody>
          <a:bodyPr>
            <a:normAutofit/>
          </a:bodyPr>
          <a:lstStyle/>
          <a:p>
            <a:r>
              <a:rPr kumimoji="1" lang="ja-JP" altLang="en-US" sz="4000" b="1" dirty="0">
                <a:solidFill>
                  <a:schemeClr val="bg1"/>
                </a:solidFill>
                <a:latin typeface="BIZ UDゴシック" panose="020B0400000000000000" pitchFamily="49" charset="-128"/>
                <a:ea typeface="BIZ UDゴシック" panose="020B0400000000000000" pitchFamily="49" charset="-128"/>
              </a:rPr>
              <a:t>補足資料 </a:t>
            </a:r>
            <a:r>
              <a:rPr kumimoji="1" lang="en-US" altLang="ja-JP" sz="4000" b="1" dirty="0">
                <a:solidFill>
                  <a:schemeClr val="bg1"/>
                </a:solidFill>
                <a:latin typeface="BIZ UDゴシック" panose="020B0400000000000000" pitchFamily="49" charset="-128"/>
                <a:ea typeface="BIZ UDゴシック" panose="020B0400000000000000" pitchFamily="49" charset="-128"/>
              </a:rPr>
              <a:t>– VAE</a:t>
            </a:r>
            <a:r>
              <a:rPr kumimoji="1" lang="ja-JP" altLang="en-US" sz="4000" b="1" dirty="0">
                <a:solidFill>
                  <a:schemeClr val="bg1"/>
                </a:solidFill>
                <a:latin typeface="BIZ UDゴシック" panose="020B0400000000000000" pitchFamily="49" charset="-128"/>
                <a:ea typeface="BIZ UDゴシック" panose="020B0400000000000000" pitchFamily="49" charset="-128"/>
              </a:rPr>
              <a:t>の学習状況</a:t>
            </a:r>
          </a:p>
        </p:txBody>
      </p:sp>
      <p:sp>
        <p:nvSpPr>
          <p:cNvPr id="38" name="コンテンツ プレースホルダー 2">
            <a:extLst>
              <a:ext uri="{FF2B5EF4-FFF2-40B4-BE49-F238E27FC236}">
                <a16:creationId xmlns:a16="http://schemas.microsoft.com/office/drawing/2014/main" id="{B2DED97F-99D1-5D76-8B0A-D43771E1D361}"/>
              </a:ext>
            </a:extLst>
          </p:cNvPr>
          <p:cNvSpPr>
            <a:spLocks noGrp="1"/>
          </p:cNvSpPr>
          <p:nvPr>
            <p:ph idx="1"/>
          </p:nvPr>
        </p:nvSpPr>
        <p:spPr>
          <a:xfrm>
            <a:off x="304799" y="1138988"/>
            <a:ext cx="11678653" cy="5502443"/>
          </a:xfrm>
        </p:spPr>
        <p:txBody>
          <a:bodyPr/>
          <a:lstStyle/>
          <a:p>
            <a:endParaRPr kumimoji="1" lang="en-US" altLang="ja-JP" dirty="0"/>
          </a:p>
        </p:txBody>
      </p:sp>
    </p:spTree>
    <p:extLst>
      <p:ext uri="{BB962C8B-B14F-4D97-AF65-F5344CB8AC3E}">
        <p14:creationId xmlns:p14="http://schemas.microsoft.com/office/powerpoint/2010/main" val="1794913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A38D3-1290-F463-E51E-B3162676F37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5570AF8-47F0-FB48-4CD2-E0C4578F64A8}"/>
              </a:ext>
            </a:extLst>
          </p:cNvPr>
          <p:cNvSpPr>
            <a:spLocks noGrp="1"/>
          </p:cNvSpPr>
          <p:nvPr>
            <p:ph type="title"/>
          </p:nvPr>
        </p:nvSpPr>
        <p:spPr>
          <a:xfrm>
            <a:off x="1" y="0"/>
            <a:ext cx="12192000" cy="866274"/>
          </a:xfrm>
          <a:solidFill>
            <a:srgbClr val="0086CD"/>
          </a:solidFill>
        </p:spPr>
        <p:txBody>
          <a:bodyPr>
            <a:normAutofit/>
          </a:bodyPr>
          <a:lstStyle/>
          <a:p>
            <a:r>
              <a:rPr kumimoji="1" lang="ja-JP" altLang="en-US" sz="4000" b="1" dirty="0">
                <a:solidFill>
                  <a:schemeClr val="bg1"/>
                </a:solidFill>
                <a:latin typeface="BIZ UDゴシック" panose="020B0400000000000000" pitchFamily="49" charset="-128"/>
                <a:ea typeface="BIZ UDゴシック" panose="020B0400000000000000" pitchFamily="49" charset="-128"/>
              </a:rPr>
              <a:t>補足資料 </a:t>
            </a:r>
            <a:r>
              <a:rPr kumimoji="1" lang="en-US" altLang="ja-JP" sz="4000" b="1" dirty="0">
                <a:solidFill>
                  <a:schemeClr val="bg1"/>
                </a:solidFill>
                <a:latin typeface="BIZ UDゴシック" panose="020B0400000000000000" pitchFamily="49" charset="-128"/>
                <a:ea typeface="BIZ UDゴシック" panose="020B0400000000000000" pitchFamily="49" charset="-128"/>
              </a:rPr>
              <a:t>– VAE</a:t>
            </a:r>
            <a:r>
              <a:rPr kumimoji="1" lang="ja-JP" altLang="en-US" sz="4000" b="1" dirty="0">
                <a:solidFill>
                  <a:schemeClr val="bg1"/>
                </a:solidFill>
                <a:latin typeface="BIZ UDゴシック" panose="020B0400000000000000" pitchFamily="49" charset="-128"/>
                <a:ea typeface="BIZ UDゴシック" panose="020B0400000000000000" pitchFamily="49" charset="-128"/>
              </a:rPr>
              <a:t>の中間層が</a:t>
            </a:r>
            <a:r>
              <a:rPr kumimoji="1" lang="en-US" altLang="ja-JP" sz="4000" b="1" dirty="0">
                <a:solidFill>
                  <a:schemeClr val="bg1"/>
                </a:solidFill>
                <a:latin typeface="BIZ UDゴシック" panose="020B0400000000000000" pitchFamily="49" charset="-128"/>
                <a:ea typeface="BIZ UDゴシック" panose="020B0400000000000000" pitchFamily="49" charset="-128"/>
              </a:rPr>
              <a:t>16</a:t>
            </a:r>
            <a:r>
              <a:rPr kumimoji="1" lang="ja-JP" altLang="en-US" sz="4000" b="1" dirty="0">
                <a:solidFill>
                  <a:schemeClr val="bg1"/>
                </a:solidFill>
                <a:latin typeface="BIZ UDゴシック" panose="020B0400000000000000" pitchFamily="49" charset="-128"/>
                <a:ea typeface="BIZ UDゴシック" panose="020B0400000000000000" pitchFamily="49" charset="-128"/>
              </a:rPr>
              <a:t>次元の理由</a:t>
            </a:r>
          </a:p>
        </p:txBody>
      </p:sp>
      <p:sp>
        <p:nvSpPr>
          <p:cNvPr id="38" name="コンテンツ プレースホルダー 2">
            <a:extLst>
              <a:ext uri="{FF2B5EF4-FFF2-40B4-BE49-F238E27FC236}">
                <a16:creationId xmlns:a16="http://schemas.microsoft.com/office/drawing/2014/main" id="{A1D38246-9443-22D5-5FEC-422D7394DB8E}"/>
              </a:ext>
            </a:extLst>
          </p:cNvPr>
          <p:cNvSpPr>
            <a:spLocks noGrp="1"/>
          </p:cNvSpPr>
          <p:nvPr>
            <p:ph idx="1"/>
          </p:nvPr>
        </p:nvSpPr>
        <p:spPr>
          <a:xfrm>
            <a:off x="304799" y="1138988"/>
            <a:ext cx="11678653" cy="5502443"/>
          </a:xfrm>
        </p:spPr>
        <p:txBody>
          <a:bodyPr/>
          <a:lstStyle/>
          <a:p>
            <a:endParaRPr kumimoji="1" lang="en-US" altLang="ja-JP" dirty="0"/>
          </a:p>
        </p:txBody>
      </p:sp>
    </p:spTree>
    <p:extLst>
      <p:ext uri="{BB962C8B-B14F-4D97-AF65-F5344CB8AC3E}">
        <p14:creationId xmlns:p14="http://schemas.microsoft.com/office/powerpoint/2010/main" val="1322562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46A9C-7EF8-12F6-A19C-4599C5F68F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56FA46-D4F5-8844-4554-BB6F84810A93}"/>
              </a:ext>
            </a:extLst>
          </p:cNvPr>
          <p:cNvSpPr>
            <a:spLocks noGrp="1"/>
          </p:cNvSpPr>
          <p:nvPr>
            <p:ph type="title"/>
          </p:nvPr>
        </p:nvSpPr>
        <p:spPr>
          <a:xfrm>
            <a:off x="1" y="1"/>
            <a:ext cx="12192000" cy="866274"/>
          </a:xfrm>
          <a:solidFill>
            <a:srgbClr val="0086CD"/>
          </a:solidFill>
        </p:spPr>
        <p:txBody>
          <a:bodyPr>
            <a:normAutofit/>
          </a:bodyPr>
          <a:lstStyle/>
          <a:p>
            <a:r>
              <a:rPr kumimoji="1" lang="ja-JP" altLang="en-US" sz="4000" b="1" dirty="0">
                <a:solidFill>
                  <a:schemeClr val="bg1"/>
                </a:solidFill>
                <a:latin typeface="BIZ UDゴシック" panose="020B0400000000000000" pitchFamily="49" charset="-128"/>
                <a:ea typeface="BIZ UDゴシック" panose="020B0400000000000000" pitchFamily="49" charset="-128"/>
              </a:rPr>
              <a:t>補足資料 </a:t>
            </a:r>
            <a:r>
              <a:rPr kumimoji="1" lang="en-US" altLang="ja-JP" sz="4000" b="1" dirty="0">
                <a:solidFill>
                  <a:schemeClr val="bg1"/>
                </a:solidFill>
                <a:latin typeface="BIZ UDゴシック" panose="020B0400000000000000" pitchFamily="49" charset="-128"/>
                <a:ea typeface="BIZ UDゴシック" panose="020B0400000000000000" pitchFamily="49" charset="-128"/>
              </a:rPr>
              <a:t>– 8bit</a:t>
            </a:r>
            <a:r>
              <a:rPr kumimoji="1" lang="ja-JP" altLang="en-US" sz="4000" b="1" dirty="0">
                <a:solidFill>
                  <a:schemeClr val="bg1"/>
                </a:solidFill>
                <a:latin typeface="BIZ UDゴシック" panose="020B0400000000000000" pitchFamily="49" charset="-128"/>
                <a:ea typeface="BIZ UDゴシック" panose="020B0400000000000000" pitchFamily="49" charset="-128"/>
              </a:rPr>
              <a:t>で問題ないか</a:t>
            </a:r>
          </a:p>
        </p:txBody>
      </p:sp>
      <p:sp>
        <p:nvSpPr>
          <p:cNvPr id="38" name="コンテンツ プレースホルダー 2">
            <a:extLst>
              <a:ext uri="{FF2B5EF4-FFF2-40B4-BE49-F238E27FC236}">
                <a16:creationId xmlns:a16="http://schemas.microsoft.com/office/drawing/2014/main" id="{422065EE-0030-2974-E100-8AF5809D9531}"/>
              </a:ext>
            </a:extLst>
          </p:cNvPr>
          <p:cNvSpPr>
            <a:spLocks noGrp="1"/>
          </p:cNvSpPr>
          <p:nvPr>
            <p:ph idx="1"/>
          </p:nvPr>
        </p:nvSpPr>
        <p:spPr>
          <a:xfrm>
            <a:off x="304799" y="1138988"/>
            <a:ext cx="11678653" cy="5502443"/>
          </a:xfrm>
        </p:spPr>
        <p:txBody>
          <a:bodyPr/>
          <a:lstStyle/>
          <a:p>
            <a:endParaRPr kumimoji="1" lang="en-US" altLang="ja-JP" dirty="0"/>
          </a:p>
        </p:txBody>
      </p:sp>
    </p:spTree>
    <p:extLst>
      <p:ext uri="{BB962C8B-B14F-4D97-AF65-F5344CB8AC3E}">
        <p14:creationId xmlns:p14="http://schemas.microsoft.com/office/powerpoint/2010/main" val="3334885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C515E-A2DB-51A4-53AF-E6BF50C0102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CC8A9E4-2D53-6A79-33B5-6DED56D37918}"/>
              </a:ext>
            </a:extLst>
          </p:cNvPr>
          <p:cNvSpPr>
            <a:spLocks noGrp="1"/>
          </p:cNvSpPr>
          <p:nvPr>
            <p:ph type="title"/>
          </p:nvPr>
        </p:nvSpPr>
        <p:spPr>
          <a:xfrm>
            <a:off x="1" y="1"/>
            <a:ext cx="12192000" cy="866274"/>
          </a:xfrm>
          <a:solidFill>
            <a:srgbClr val="0086CD"/>
          </a:solidFill>
        </p:spPr>
        <p:txBody>
          <a:bodyPr>
            <a:normAutofit/>
          </a:bodyPr>
          <a:lstStyle/>
          <a:p>
            <a:r>
              <a:rPr lang="ja-JP" altLang="en-US" sz="4000" b="1" dirty="0">
                <a:solidFill>
                  <a:schemeClr val="bg1"/>
                </a:solidFill>
                <a:latin typeface="BIZ UDゴシック" panose="020B0400000000000000" pitchFamily="49" charset="-128"/>
                <a:ea typeface="BIZ UDゴシック" panose="020B0400000000000000" pitchFamily="49" charset="-128"/>
              </a:rPr>
              <a:t>補足資料 </a:t>
            </a:r>
            <a:r>
              <a:rPr lang="en-US" altLang="ja-JP" sz="4000" b="1" dirty="0">
                <a:solidFill>
                  <a:schemeClr val="bg1"/>
                </a:solidFill>
                <a:latin typeface="BIZ UDゴシック" panose="020B0400000000000000" pitchFamily="49" charset="-128"/>
                <a:ea typeface="BIZ UDゴシック" panose="020B0400000000000000" pitchFamily="49" charset="-128"/>
              </a:rPr>
              <a:t>– </a:t>
            </a:r>
            <a:r>
              <a:rPr lang="ja-JP" altLang="en-US" sz="4000" b="1" dirty="0">
                <a:solidFill>
                  <a:schemeClr val="bg1"/>
                </a:solidFill>
                <a:latin typeface="BIZ UDゴシック" panose="020B0400000000000000" pitchFamily="49" charset="-128"/>
                <a:ea typeface="BIZ UDゴシック" panose="020B0400000000000000" pitchFamily="49" charset="-128"/>
              </a:rPr>
              <a:t>考察の詳細</a:t>
            </a:r>
            <a:endParaRPr kumimoji="1" lang="ja-JP" altLang="en-US" sz="4000" b="1" dirty="0">
              <a:solidFill>
                <a:schemeClr val="bg1"/>
              </a:solidFill>
              <a:latin typeface="BIZ UDゴシック" panose="020B0400000000000000" pitchFamily="49" charset="-128"/>
              <a:ea typeface="BIZ UDゴシック" panose="020B0400000000000000" pitchFamily="49" charset="-128"/>
            </a:endParaRPr>
          </a:p>
        </p:txBody>
      </p:sp>
      <p:sp>
        <p:nvSpPr>
          <p:cNvPr id="38" name="コンテンツ プレースホルダー 2">
            <a:extLst>
              <a:ext uri="{FF2B5EF4-FFF2-40B4-BE49-F238E27FC236}">
                <a16:creationId xmlns:a16="http://schemas.microsoft.com/office/drawing/2014/main" id="{7D7FBB02-A623-10F6-431F-65FE15087A27}"/>
              </a:ext>
            </a:extLst>
          </p:cNvPr>
          <p:cNvSpPr>
            <a:spLocks noGrp="1"/>
          </p:cNvSpPr>
          <p:nvPr>
            <p:ph idx="1"/>
          </p:nvPr>
        </p:nvSpPr>
        <p:spPr>
          <a:xfrm>
            <a:off x="304799" y="1138988"/>
            <a:ext cx="5265421" cy="5502443"/>
          </a:xfrm>
        </p:spPr>
        <p:txBody>
          <a:bodyPr/>
          <a:lstStyle/>
          <a:p>
            <a:pPr marL="0" indent="0">
              <a:buNone/>
            </a:pPr>
            <a:r>
              <a:rPr lang="en-US" altLang="ja-JP" dirty="0"/>
              <a:t>FPGA</a:t>
            </a:r>
            <a:r>
              <a:rPr lang="ja-JP" altLang="en-US" dirty="0"/>
              <a:t>出力の</a:t>
            </a:r>
            <a:r>
              <a:rPr lang="en-US" altLang="ja-JP" dirty="0"/>
              <a:t>PSNR</a:t>
            </a:r>
            <a:r>
              <a:rPr lang="ja-JP" altLang="en-US" dirty="0"/>
              <a:t>が全体的に悪化している点</a:t>
            </a:r>
            <a:endParaRPr lang="en-US" altLang="ja-JP" dirty="0"/>
          </a:p>
          <a:p>
            <a:r>
              <a:rPr kumimoji="1" lang="ja-JP" altLang="en-US" dirty="0"/>
              <a:t>パラメータの設定が問題</a:t>
            </a:r>
            <a:endParaRPr kumimoji="1" lang="en-US" altLang="ja-JP" dirty="0"/>
          </a:p>
          <a:p>
            <a:r>
              <a:rPr lang="ja-JP" altLang="en-US" dirty="0"/>
              <a:t>固定小数点による誤差</a:t>
            </a:r>
            <a:endParaRPr lang="en-US" altLang="ja-JP" dirty="0"/>
          </a:p>
          <a:p>
            <a:r>
              <a:rPr kumimoji="1" lang="ja-JP" altLang="en-US" dirty="0"/>
              <a:t>道路の部分は</a:t>
            </a:r>
            <a:r>
              <a:rPr kumimoji="1" lang="en-US" altLang="ja-JP" dirty="0"/>
              <a:t>PSNR</a:t>
            </a:r>
            <a:r>
              <a:rPr kumimoji="1" lang="ja-JP" altLang="en-US" dirty="0"/>
              <a:t>が高い</a:t>
            </a:r>
            <a:endParaRPr kumimoji="1" lang="en-US" altLang="ja-JP" dirty="0"/>
          </a:p>
          <a:p>
            <a:pPr lvl="1"/>
            <a:r>
              <a:rPr lang="ja-JP" altLang="en-US" dirty="0"/>
              <a:t>判別には問題なさそう</a:t>
            </a:r>
            <a:endParaRPr kumimoji="1" lang="en-US" altLang="ja-JP" dirty="0"/>
          </a:p>
        </p:txBody>
      </p:sp>
      <p:pic>
        <p:nvPicPr>
          <p:cNvPr id="5" name="図 4" descr="グラフ, ツリーマップ図&#10;&#10;AI によって生成されたコンテンツは間違っている可能性があります。">
            <a:extLst>
              <a:ext uri="{FF2B5EF4-FFF2-40B4-BE49-F238E27FC236}">
                <a16:creationId xmlns:a16="http://schemas.microsoft.com/office/drawing/2014/main" id="{0A18EE62-A636-1602-9DB5-3F0F66D40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 y="4030980"/>
            <a:ext cx="2582766" cy="2070571"/>
          </a:xfrm>
          <a:prstGeom prst="rect">
            <a:avLst/>
          </a:prstGeom>
        </p:spPr>
      </p:pic>
      <p:pic>
        <p:nvPicPr>
          <p:cNvPr id="6" name="図 5" descr="グラフ&#10;&#10;AI によって生成されたコンテンツは間違っている可能性があります。">
            <a:extLst>
              <a:ext uri="{FF2B5EF4-FFF2-40B4-BE49-F238E27FC236}">
                <a16:creationId xmlns:a16="http://schemas.microsoft.com/office/drawing/2014/main" id="{25EBCD66-9235-7D9A-343A-50FCCEE86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4705" y="4030980"/>
            <a:ext cx="2582764" cy="2070570"/>
          </a:xfrm>
          <a:prstGeom prst="rect">
            <a:avLst/>
          </a:prstGeom>
        </p:spPr>
      </p:pic>
      <p:sp>
        <p:nvSpPr>
          <p:cNvPr id="7" name="楕円 6">
            <a:extLst>
              <a:ext uri="{FF2B5EF4-FFF2-40B4-BE49-F238E27FC236}">
                <a16:creationId xmlns:a16="http://schemas.microsoft.com/office/drawing/2014/main" id="{14574CA2-7E7D-40D6-5E3A-A77228DEDBB4}"/>
              </a:ext>
            </a:extLst>
          </p:cNvPr>
          <p:cNvSpPr/>
          <p:nvPr/>
        </p:nvSpPr>
        <p:spPr>
          <a:xfrm>
            <a:off x="541020" y="4434840"/>
            <a:ext cx="1844040" cy="60960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
        <p:nvSpPr>
          <p:cNvPr id="8" name="楕円 7">
            <a:extLst>
              <a:ext uri="{FF2B5EF4-FFF2-40B4-BE49-F238E27FC236}">
                <a16:creationId xmlns:a16="http://schemas.microsoft.com/office/drawing/2014/main" id="{22D62A9E-80CC-1C48-730B-90CFB050D62E}"/>
              </a:ext>
            </a:extLst>
          </p:cNvPr>
          <p:cNvSpPr/>
          <p:nvPr/>
        </p:nvSpPr>
        <p:spPr>
          <a:xfrm>
            <a:off x="3177539" y="4456665"/>
            <a:ext cx="1844040" cy="60960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
        <p:nvSpPr>
          <p:cNvPr id="9" name="楕円 8">
            <a:extLst>
              <a:ext uri="{FF2B5EF4-FFF2-40B4-BE49-F238E27FC236}">
                <a16:creationId xmlns:a16="http://schemas.microsoft.com/office/drawing/2014/main" id="{6E133FAA-9959-F99F-C765-547B030415BE}"/>
              </a:ext>
            </a:extLst>
          </p:cNvPr>
          <p:cNvSpPr/>
          <p:nvPr/>
        </p:nvSpPr>
        <p:spPr>
          <a:xfrm>
            <a:off x="845820" y="5268194"/>
            <a:ext cx="1661160" cy="766845"/>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
        <p:nvSpPr>
          <p:cNvPr id="10" name="楕円 9">
            <a:extLst>
              <a:ext uri="{FF2B5EF4-FFF2-40B4-BE49-F238E27FC236}">
                <a16:creationId xmlns:a16="http://schemas.microsoft.com/office/drawing/2014/main" id="{4B81F8FC-980D-3051-D19C-AA1B48362877}"/>
              </a:ext>
            </a:extLst>
          </p:cNvPr>
          <p:cNvSpPr/>
          <p:nvPr/>
        </p:nvSpPr>
        <p:spPr>
          <a:xfrm>
            <a:off x="3367626" y="5338978"/>
            <a:ext cx="1844040" cy="60960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pic>
        <p:nvPicPr>
          <p:cNvPr id="11" name="図 10" descr="高速道路を走っている&#10;&#10;AI によって生成されたコンテンツは間違っている可能性があります。">
            <a:extLst>
              <a:ext uri="{FF2B5EF4-FFF2-40B4-BE49-F238E27FC236}">
                <a16:creationId xmlns:a16="http://schemas.microsoft.com/office/drawing/2014/main" id="{336A188B-9788-DA63-087A-7E21AFC34D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8702" y="3612684"/>
            <a:ext cx="1295400" cy="1295400"/>
          </a:xfrm>
          <a:prstGeom prst="rect">
            <a:avLst/>
          </a:prstGeom>
        </p:spPr>
      </p:pic>
      <p:pic>
        <p:nvPicPr>
          <p:cNvPr id="12" name="図 11" descr="グラフ&#10;&#10;AI によって生成されたコンテンツは間違っている可能性があります。">
            <a:extLst>
              <a:ext uri="{FF2B5EF4-FFF2-40B4-BE49-F238E27FC236}">
                <a16:creationId xmlns:a16="http://schemas.microsoft.com/office/drawing/2014/main" id="{A3EA363B-40AA-49FF-C150-AF085E83F7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6873" y="3964469"/>
            <a:ext cx="2582764" cy="2070570"/>
          </a:xfrm>
          <a:prstGeom prst="rect">
            <a:avLst/>
          </a:prstGeom>
        </p:spPr>
      </p:pic>
      <p:pic>
        <p:nvPicPr>
          <p:cNvPr id="13" name="図 12" descr="道路を走っている列車の白黒写真&#10;&#10;AI によって生成されたコンテンツは間違っている可能性があります。">
            <a:extLst>
              <a:ext uri="{FF2B5EF4-FFF2-40B4-BE49-F238E27FC236}">
                <a16:creationId xmlns:a16="http://schemas.microsoft.com/office/drawing/2014/main" id="{BD1BC12B-82BE-8FB8-10FE-05B06D9CA9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5100" y="5044440"/>
            <a:ext cx="1295400" cy="1295400"/>
          </a:xfrm>
          <a:prstGeom prst="rect">
            <a:avLst/>
          </a:prstGeom>
        </p:spPr>
      </p:pic>
      <p:sp>
        <p:nvSpPr>
          <p:cNvPr id="14" name="コンテンツ プレースホルダー 2">
            <a:extLst>
              <a:ext uri="{FF2B5EF4-FFF2-40B4-BE49-F238E27FC236}">
                <a16:creationId xmlns:a16="http://schemas.microsoft.com/office/drawing/2014/main" id="{97D189CA-DCDA-3E7E-7F9D-9A1E87B7ADB8}"/>
              </a:ext>
            </a:extLst>
          </p:cNvPr>
          <p:cNvSpPr txBox="1">
            <a:spLocks/>
          </p:cNvSpPr>
          <p:nvPr/>
        </p:nvSpPr>
        <p:spPr>
          <a:xfrm>
            <a:off x="6096000" y="1138987"/>
            <a:ext cx="5791201" cy="55024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赤色では</a:t>
            </a:r>
            <a:r>
              <a:rPr lang="en-US" altLang="ja-JP" dirty="0"/>
              <a:t>PSNR</a:t>
            </a:r>
            <a:r>
              <a:rPr lang="ja-JP" altLang="en-US" dirty="0"/>
              <a:t>が良い点</a:t>
            </a:r>
            <a:endParaRPr lang="en-US" altLang="ja-JP" dirty="0"/>
          </a:p>
          <a:p>
            <a:r>
              <a:rPr lang="ja-JP" altLang="en-US" dirty="0"/>
              <a:t>グレースケールによる影響</a:t>
            </a:r>
            <a:endParaRPr lang="en-US" altLang="ja-JP" dirty="0"/>
          </a:p>
          <a:p>
            <a:r>
              <a:rPr lang="ja-JP" altLang="en-US" dirty="0"/>
              <a:t>学習データに問題がある</a:t>
            </a:r>
            <a:endParaRPr lang="en-US" altLang="ja-JP" dirty="0"/>
          </a:p>
        </p:txBody>
      </p:sp>
      <p:sp>
        <p:nvSpPr>
          <p:cNvPr id="15" name="楕円 14">
            <a:extLst>
              <a:ext uri="{FF2B5EF4-FFF2-40B4-BE49-F238E27FC236}">
                <a16:creationId xmlns:a16="http://schemas.microsoft.com/office/drawing/2014/main" id="{C64E59C3-33D5-6433-D475-DFD7990FA00D}"/>
              </a:ext>
            </a:extLst>
          </p:cNvPr>
          <p:cNvSpPr/>
          <p:nvPr/>
        </p:nvSpPr>
        <p:spPr>
          <a:xfrm>
            <a:off x="8835180" y="5268194"/>
            <a:ext cx="735540" cy="60960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Tree>
    <p:extLst>
      <p:ext uri="{BB962C8B-B14F-4D97-AF65-F5344CB8AC3E}">
        <p14:creationId xmlns:p14="http://schemas.microsoft.com/office/powerpoint/2010/main" val="3615049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8CD325-AB44-2774-0E95-124A203BFCFC}"/>
              </a:ext>
            </a:extLst>
          </p:cNvPr>
          <p:cNvSpPr>
            <a:spLocks noGrp="1"/>
          </p:cNvSpPr>
          <p:nvPr>
            <p:ph type="title"/>
          </p:nvPr>
        </p:nvSpPr>
        <p:spPr>
          <a:xfrm>
            <a:off x="1" y="1"/>
            <a:ext cx="12192000" cy="866274"/>
          </a:xfrm>
          <a:solidFill>
            <a:srgbClr val="0086CD"/>
          </a:solidFill>
        </p:spPr>
        <p:txBody>
          <a:bodyPr>
            <a:normAutofit/>
          </a:bodyPr>
          <a:lstStyle/>
          <a:p>
            <a:r>
              <a:rPr lang="en-US" altLang="ja-JP" sz="4000" b="1" dirty="0">
                <a:solidFill>
                  <a:schemeClr val="bg1"/>
                </a:solidFill>
                <a:latin typeface="BIZ UDゴシック" panose="020B0400000000000000" pitchFamily="49" charset="-128"/>
                <a:ea typeface="BIZ UDゴシック" panose="020B0400000000000000" pitchFamily="49" charset="-128"/>
              </a:rPr>
              <a:t>	</a:t>
            </a:r>
            <a:r>
              <a:rPr lang="ja-JP" altLang="en-US" sz="4000" b="1" dirty="0">
                <a:solidFill>
                  <a:schemeClr val="bg1"/>
                </a:solidFill>
                <a:latin typeface="BIZ UDゴシック" panose="020B0400000000000000" pitchFamily="49" charset="-128"/>
                <a:ea typeface="BIZ UDゴシック" panose="020B0400000000000000" pitchFamily="49" charset="-128"/>
              </a:rPr>
              <a:t>内容</a:t>
            </a:r>
            <a:endParaRPr kumimoji="1" lang="ja-JP" altLang="en-US" sz="4000" b="1" dirty="0">
              <a:solidFill>
                <a:schemeClr val="bg1"/>
              </a:solidFill>
              <a:latin typeface="BIZ UDゴシック" panose="020B0400000000000000" pitchFamily="49" charset="-128"/>
              <a:ea typeface="BIZ UDゴシック" panose="020B0400000000000000" pitchFamily="49" charset="-128"/>
            </a:endParaRPr>
          </a:p>
        </p:txBody>
      </p:sp>
      <p:sp>
        <p:nvSpPr>
          <p:cNvPr id="38" name="コンテンツ プレースホルダー 2">
            <a:extLst>
              <a:ext uri="{FF2B5EF4-FFF2-40B4-BE49-F238E27FC236}">
                <a16:creationId xmlns:a16="http://schemas.microsoft.com/office/drawing/2014/main" id="{9681ACEE-68BB-FF13-F2F7-C952308BD5E0}"/>
              </a:ext>
            </a:extLst>
          </p:cNvPr>
          <p:cNvSpPr>
            <a:spLocks noGrp="1"/>
          </p:cNvSpPr>
          <p:nvPr>
            <p:ph idx="1"/>
          </p:nvPr>
        </p:nvSpPr>
        <p:spPr>
          <a:xfrm>
            <a:off x="304799" y="1138988"/>
            <a:ext cx="11678653" cy="5502443"/>
          </a:xfrm>
        </p:spPr>
        <p:txBody>
          <a:bodyPr/>
          <a:lstStyle/>
          <a:p>
            <a:r>
              <a:rPr kumimoji="1" lang="ja-JP" altLang="en-US" dirty="0"/>
              <a:t>はじめに</a:t>
            </a:r>
            <a:endParaRPr kumimoji="1" lang="en-US" altLang="ja-JP" dirty="0"/>
          </a:p>
          <a:p>
            <a:r>
              <a:rPr lang="ja-JP" altLang="en-US" dirty="0"/>
              <a:t>手法</a:t>
            </a:r>
            <a:endParaRPr lang="en-US" altLang="ja-JP" dirty="0"/>
          </a:p>
          <a:p>
            <a:pPr lvl="1"/>
            <a:r>
              <a:rPr lang="en-US" altLang="ja-JP" dirty="0"/>
              <a:t>VAE</a:t>
            </a:r>
            <a:r>
              <a:rPr lang="ja-JP" altLang="en-US" dirty="0"/>
              <a:t>の構造と学習方法</a:t>
            </a:r>
            <a:endParaRPr lang="en-US" altLang="ja-JP" dirty="0"/>
          </a:p>
          <a:p>
            <a:pPr lvl="1"/>
            <a:r>
              <a:rPr lang="en-US" altLang="ja-JP" dirty="0"/>
              <a:t>FPGA</a:t>
            </a:r>
            <a:r>
              <a:rPr lang="ja-JP" altLang="en-US" dirty="0"/>
              <a:t>の構造と使用方法</a:t>
            </a:r>
            <a:endParaRPr lang="en-US" altLang="ja-JP" dirty="0"/>
          </a:p>
          <a:p>
            <a:pPr lvl="1"/>
            <a:r>
              <a:rPr lang="en-US" altLang="ja-JP" dirty="0"/>
              <a:t>SoC</a:t>
            </a:r>
            <a:r>
              <a:rPr lang="ja-JP" altLang="en-US" dirty="0"/>
              <a:t> </a:t>
            </a:r>
            <a:r>
              <a:rPr lang="en-US" altLang="ja-JP" dirty="0"/>
              <a:t>FPGA</a:t>
            </a:r>
            <a:r>
              <a:rPr lang="ja-JP" altLang="en-US" dirty="0"/>
              <a:t>の構造</a:t>
            </a:r>
            <a:endParaRPr lang="en-US" altLang="ja-JP" dirty="0"/>
          </a:p>
          <a:p>
            <a:r>
              <a:rPr lang="ja-JP" altLang="en-US" dirty="0"/>
              <a:t>実験方法</a:t>
            </a:r>
            <a:endParaRPr lang="en-US" altLang="ja-JP" dirty="0"/>
          </a:p>
          <a:p>
            <a:r>
              <a:rPr kumimoji="1" lang="ja-JP" altLang="en-US" dirty="0"/>
              <a:t>実演</a:t>
            </a:r>
            <a:endParaRPr kumimoji="1" lang="en-US" altLang="ja-JP" dirty="0"/>
          </a:p>
          <a:p>
            <a:r>
              <a:rPr lang="ja-JP" altLang="en-US" dirty="0"/>
              <a:t>結果と考察</a:t>
            </a:r>
            <a:endParaRPr lang="en-US" altLang="ja-JP" dirty="0"/>
          </a:p>
          <a:p>
            <a:r>
              <a:rPr lang="ja-JP" altLang="en-US" dirty="0"/>
              <a:t>エッジコンピューティングとしての活用</a:t>
            </a:r>
            <a:endParaRPr lang="en-US" altLang="ja-JP" dirty="0"/>
          </a:p>
          <a:p>
            <a:r>
              <a:rPr kumimoji="1" lang="ja-JP" altLang="en-US" dirty="0"/>
              <a:t>結論と今後の展望</a:t>
            </a:r>
            <a:endParaRPr kumimoji="1" lang="en-US" altLang="ja-JP" dirty="0"/>
          </a:p>
          <a:p>
            <a:endParaRPr kumimoji="1" lang="en-US" altLang="ja-JP" dirty="0"/>
          </a:p>
        </p:txBody>
      </p:sp>
    </p:spTree>
    <p:extLst>
      <p:ext uri="{BB962C8B-B14F-4D97-AF65-F5344CB8AC3E}">
        <p14:creationId xmlns:p14="http://schemas.microsoft.com/office/powerpoint/2010/main" val="346987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61D0D-22F1-F34E-704B-A0FE3D74F0CF}"/>
            </a:ext>
          </a:extLst>
        </p:cNvPr>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3426FA64-918F-9549-8586-93E21985022E}"/>
              </a:ext>
            </a:extLst>
          </p:cNvPr>
          <p:cNvSpPr/>
          <p:nvPr/>
        </p:nvSpPr>
        <p:spPr>
          <a:xfrm>
            <a:off x="7086714" y="1999119"/>
            <a:ext cx="1737581" cy="4357231"/>
          </a:xfrm>
          <a:prstGeom prst="rect">
            <a:avLst/>
          </a:prstGeom>
          <a:solidFill>
            <a:srgbClr val="FFC000">
              <a:alpha val="30000"/>
            </a:srgb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E36EDE7-F1CE-D132-A7A7-1B5FE6265430}"/>
              </a:ext>
            </a:extLst>
          </p:cNvPr>
          <p:cNvSpPr/>
          <p:nvPr/>
        </p:nvSpPr>
        <p:spPr>
          <a:xfrm>
            <a:off x="5327096" y="3230137"/>
            <a:ext cx="1737581" cy="3126213"/>
          </a:xfrm>
          <a:prstGeom prst="rect">
            <a:avLst/>
          </a:prstGeom>
          <a:solidFill>
            <a:srgbClr val="FF0000">
              <a:alpha val="3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65F85AF-6CE6-83A5-827D-A03211C6AC9D}"/>
              </a:ext>
            </a:extLst>
          </p:cNvPr>
          <p:cNvSpPr>
            <a:spLocks noGrp="1"/>
          </p:cNvSpPr>
          <p:nvPr>
            <p:ph type="title"/>
          </p:nvPr>
        </p:nvSpPr>
        <p:spPr>
          <a:xfrm>
            <a:off x="1" y="1"/>
            <a:ext cx="12192000" cy="866274"/>
          </a:xfrm>
          <a:solidFill>
            <a:srgbClr val="0086CD"/>
          </a:solidFill>
        </p:spPr>
        <p:txBody>
          <a:bodyPr>
            <a:normAutofit/>
          </a:bodyPr>
          <a:lstStyle/>
          <a:p>
            <a:r>
              <a:rPr lang="en-US" altLang="ja-JP" sz="4000" b="1" dirty="0">
                <a:solidFill>
                  <a:schemeClr val="bg1"/>
                </a:solidFill>
                <a:latin typeface="BIZ UDゴシック" panose="020B0400000000000000" pitchFamily="49" charset="-128"/>
                <a:ea typeface="BIZ UDゴシック" panose="020B0400000000000000" pitchFamily="49" charset="-128"/>
              </a:rPr>
              <a:t>	</a:t>
            </a:r>
            <a:r>
              <a:rPr lang="ja-JP" altLang="en-US" sz="4000" b="1" dirty="0">
                <a:solidFill>
                  <a:schemeClr val="bg1"/>
                </a:solidFill>
                <a:latin typeface="BIZ UDゴシック" panose="020B0400000000000000" pitchFamily="49" charset="-128"/>
                <a:ea typeface="BIZ UDゴシック" panose="020B0400000000000000" pitchFamily="49" charset="-128"/>
              </a:rPr>
              <a:t>はじめに</a:t>
            </a:r>
            <a:endParaRPr kumimoji="1" lang="ja-JP" altLang="en-US" sz="4000" b="1" dirty="0">
              <a:solidFill>
                <a:schemeClr val="bg1"/>
              </a:solidFill>
              <a:latin typeface="BIZ UDゴシック" panose="020B0400000000000000" pitchFamily="49" charset="-128"/>
              <a:ea typeface="BIZ UDゴシック" panose="020B0400000000000000" pitchFamily="49" charset="-128"/>
            </a:endParaRPr>
          </a:p>
        </p:txBody>
      </p:sp>
      <p:sp>
        <p:nvSpPr>
          <p:cNvPr id="21" name="吹き出し: 四角形 20">
            <a:extLst>
              <a:ext uri="{FF2B5EF4-FFF2-40B4-BE49-F238E27FC236}">
                <a16:creationId xmlns:a16="http://schemas.microsoft.com/office/drawing/2014/main" id="{89A9B935-7122-27B0-03F4-5E71F80F27EB}"/>
              </a:ext>
            </a:extLst>
          </p:cNvPr>
          <p:cNvSpPr/>
          <p:nvPr/>
        </p:nvSpPr>
        <p:spPr>
          <a:xfrm>
            <a:off x="9066167" y="2085819"/>
            <a:ext cx="2743200" cy="1587021"/>
          </a:xfrm>
          <a:prstGeom prst="wedgeRectCallout">
            <a:avLst>
              <a:gd name="adj1" fmla="val -80295"/>
              <a:gd name="adj2" fmla="val 33700"/>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ja-JP" altLang="en-US" dirty="0">
                <a:solidFill>
                  <a:schemeClr val="tx1"/>
                </a:solidFill>
              </a:rPr>
              <a:t>今回のシステム</a:t>
            </a:r>
            <a:r>
              <a:rPr lang="ja-JP" altLang="en-US" dirty="0">
                <a:solidFill>
                  <a:schemeClr val="tx1"/>
                </a:solidFill>
              </a:rPr>
              <a:t>作成部分</a:t>
            </a:r>
            <a:endParaRPr lang="en-US" altLang="ja-JP" dirty="0">
              <a:solidFill>
                <a:schemeClr val="tx1"/>
              </a:solidFill>
            </a:endParaRPr>
          </a:p>
          <a:p>
            <a:r>
              <a:rPr lang="en-US" altLang="ja-JP" dirty="0">
                <a:solidFill>
                  <a:schemeClr val="tx1"/>
                </a:solidFill>
              </a:rPr>
              <a:t>VAE</a:t>
            </a:r>
            <a:r>
              <a:rPr lang="ja-JP" altLang="en-US" dirty="0">
                <a:solidFill>
                  <a:schemeClr val="tx1"/>
                </a:solidFill>
              </a:rPr>
              <a:t>を用いて実現</a:t>
            </a:r>
            <a:endParaRPr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画像圧縮</a:t>
            </a:r>
            <a:endParaRPr kumimoji="1"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異常検知</a:t>
            </a:r>
            <a:endParaRPr lang="en-US" altLang="ja-JP" dirty="0">
              <a:solidFill>
                <a:schemeClr val="tx1"/>
              </a:solidFill>
            </a:endParaRPr>
          </a:p>
          <a:p>
            <a:r>
              <a:rPr lang="en-US" altLang="ja-JP" dirty="0" err="1">
                <a:solidFill>
                  <a:schemeClr val="tx1"/>
                </a:solidFill>
              </a:rPr>
              <a:t>etc</a:t>
            </a:r>
            <a:r>
              <a:rPr lang="en-US" altLang="ja-JP" dirty="0">
                <a:solidFill>
                  <a:schemeClr val="tx1"/>
                </a:solidFill>
              </a:rPr>
              <a:t>…</a:t>
            </a:r>
            <a:endParaRPr kumimoji="1" lang="ja-JP" altLang="en-US" dirty="0">
              <a:solidFill>
                <a:schemeClr val="tx1"/>
              </a:solidFill>
            </a:endParaRPr>
          </a:p>
        </p:txBody>
      </p:sp>
      <p:sp>
        <p:nvSpPr>
          <p:cNvPr id="23" name="吹き出し: 四角形 22">
            <a:extLst>
              <a:ext uri="{FF2B5EF4-FFF2-40B4-BE49-F238E27FC236}">
                <a16:creationId xmlns:a16="http://schemas.microsoft.com/office/drawing/2014/main" id="{515C2E18-46B9-F502-5ADA-AA9C9A218BC8}"/>
              </a:ext>
            </a:extLst>
          </p:cNvPr>
          <p:cNvSpPr/>
          <p:nvPr/>
        </p:nvSpPr>
        <p:spPr>
          <a:xfrm>
            <a:off x="8921427" y="4656408"/>
            <a:ext cx="3032680" cy="1252597"/>
          </a:xfrm>
          <a:prstGeom prst="wedgeRectCallout">
            <a:avLst>
              <a:gd name="adj1" fmla="val -51840"/>
              <a:gd name="adj2" fmla="val -76636"/>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ja-JP" altLang="en-US" dirty="0">
                <a:solidFill>
                  <a:schemeClr val="tx1"/>
                </a:solidFill>
              </a:rPr>
              <a:t>これからの手法</a:t>
            </a:r>
            <a:endParaRPr lang="en-US" altLang="ja-JP" dirty="0">
              <a:solidFill>
                <a:schemeClr val="tx1"/>
              </a:solidFill>
            </a:endParaRPr>
          </a:p>
          <a:p>
            <a:r>
              <a:rPr kumimoji="1" lang="ja-JP" altLang="en-US" dirty="0">
                <a:solidFill>
                  <a:schemeClr val="tx1"/>
                </a:solidFill>
              </a:rPr>
              <a:t>エッジコンピューティング</a:t>
            </a:r>
            <a:endParaRPr kumimoji="1"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クラウド処理も可能</a:t>
            </a:r>
            <a:endParaRPr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リアルタイム処理も可能</a:t>
            </a:r>
            <a:endParaRPr kumimoji="1" lang="en-US" altLang="ja-JP" dirty="0">
              <a:solidFill>
                <a:schemeClr val="tx1"/>
              </a:solidFill>
            </a:endParaRPr>
          </a:p>
          <a:p>
            <a:pPr marL="285750" indent="-285750">
              <a:buFont typeface="Arial" panose="020B0604020202020204" pitchFamily="34" charset="0"/>
              <a:buChar char="•"/>
            </a:pPr>
            <a:endParaRPr kumimoji="1" lang="en-US" altLang="ja-JP" dirty="0">
              <a:solidFill>
                <a:schemeClr val="tx1"/>
              </a:solidFill>
            </a:endParaRPr>
          </a:p>
        </p:txBody>
      </p:sp>
      <p:pic>
        <p:nvPicPr>
          <p:cNvPr id="26" name="図 25" descr="黒い背景に白い文字がある&#10;&#10;AI によって生成されたコンテンツは間違っている可能性があります。">
            <a:extLst>
              <a:ext uri="{FF2B5EF4-FFF2-40B4-BE49-F238E27FC236}">
                <a16:creationId xmlns:a16="http://schemas.microsoft.com/office/drawing/2014/main" id="{FA7565D0-CD93-6149-F30C-A0C47C712E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260" y="1648350"/>
            <a:ext cx="8179864" cy="4260655"/>
          </a:xfrm>
          <a:prstGeom prst="rect">
            <a:avLst/>
          </a:prstGeom>
        </p:spPr>
      </p:pic>
      <p:sp>
        <p:nvSpPr>
          <p:cNvPr id="24" name="吹き出し: 四角形 23">
            <a:extLst>
              <a:ext uri="{FF2B5EF4-FFF2-40B4-BE49-F238E27FC236}">
                <a16:creationId xmlns:a16="http://schemas.microsoft.com/office/drawing/2014/main" id="{D926539D-10EA-E1CA-0F6B-AF778C44B248}"/>
              </a:ext>
            </a:extLst>
          </p:cNvPr>
          <p:cNvSpPr/>
          <p:nvPr/>
        </p:nvSpPr>
        <p:spPr>
          <a:xfrm>
            <a:off x="1694576" y="4656408"/>
            <a:ext cx="3535388" cy="1374118"/>
          </a:xfrm>
          <a:prstGeom prst="wedgeRectCallout">
            <a:avLst>
              <a:gd name="adj1" fmla="val 52225"/>
              <a:gd name="adj2" fmla="val -69424"/>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ja-JP" altLang="en-US" dirty="0">
                <a:solidFill>
                  <a:schemeClr val="tx1"/>
                </a:solidFill>
              </a:rPr>
              <a:t>現在の手法</a:t>
            </a:r>
            <a:endParaRPr lang="en-US" altLang="ja-JP" dirty="0">
              <a:solidFill>
                <a:schemeClr val="tx1"/>
              </a:solidFill>
            </a:endParaRPr>
          </a:p>
          <a:p>
            <a:r>
              <a:rPr kumimoji="1" lang="ja-JP" altLang="en-US" dirty="0">
                <a:solidFill>
                  <a:schemeClr val="tx1"/>
                </a:solidFill>
              </a:rPr>
              <a:t>すべての処理をクラウド</a:t>
            </a:r>
            <a:endParaRPr kumimoji="1"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自動運転のコストが下がる</a:t>
            </a:r>
            <a:endParaRPr kumimoji="1"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リアルタイム処理ができない</a:t>
            </a:r>
          </a:p>
        </p:txBody>
      </p:sp>
      <p:pic>
        <p:nvPicPr>
          <p:cNvPr id="28" name="図 27" descr="高速道路を走っている&#10;&#10;AI によって生成されたコンテンツは間違っている可能性があります。">
            <a:extLst>
              <a:ext uri="{FF2B5EF4-FFF2-40B4-BE49-F238E27FC236}">
                <a16:creationId xmlns:a16="http://schemas.microsoft.com/office/drawing/2014/main" id="{A7DCC39A-2CA9-B227-7B31-3A8CDAAC91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4006" y="948995"/>
            <a:ext cx="1346321" cy="1346321"/>
          </a:xfrm>
          <a:prstGeom prst="rect">
            <a:avLst/>
          </a:prstGeom>
        </p:spPr>
      </p:pic>
    </p:spTree>
    <p:custDataLst>
      <p:tags r:id="rId1"/>
    </p:custDataLst>
    <p:extLst>
      <p:ext uri="{BB962C8B-B14F-4D97-AF65-F5344CB8AC3E}">
        <p14:creationId xmlns:p14="http://schemas.microsoft.com/office/powerpoint/2010/main" val="2333604651"/>
      </p:ext>
    </p:extLst>
  </p:cSld>
  <p:clrMapOvr>
    <a:masterClrMapping/>
  </p:clrMapOvr>
  <mc:AlternateContent xmlns:mc="http://schemas.openxmlformats.org/markup-compatibility/2006">
    <mc:Choice xmlns:p14="http://schemas.microsoft.com/office/powerpoint/2010/main" Requires="p14">
      <p:transition spd="slow" p14:dur="2000" advTm="87361"/>
    </mc:Choice>
    <mc:Fallback>
      <p:transition spd="slow" advTm="873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1" grpId="0" animBg="1"/>
      <p:bldP spid="21" grpId="0" animBg="1"/>
      <p:bldP spid="23"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280D7-F545-62F1-6239-FD1A2509ED1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0A6E855-6DDE-3E2C-9061-AD22AF6121D6}"/>
              </a:ext>
            </a:extLst>
          </p:cNvPr>
          <p:cNvSpPr>
            <a:spLocks noGrp="1"/>
          </p:cNvSpPr>
          <p:nvPr>
            <p:ph type="title"/>
          </p:nvPr>
        </p:nvSpPr>
        <p:spPr>
          <a:xfrm>
            <a:off x="1" y="1"/>
            <a:ext cx="12192000" cy="866274"/>
          </a:xfrm>
          <a:solidFill>
            <a:srgbClr val="0086CD"/>
          </a:solidFill>
        </p:spPr>
        <p:txBody>
          <a:bodyPr>
            <a:normAutofit/>
          </a:bodyPr>
          <a:lstStyle/>
          <a:p>
            <a:r>
              <a:rPr kumimoji="1" lang="en-US" altLang="ja-JP" sz="4000" b="1" dirty="0">
                <a:solidFill>
                  <a:schemeClr val="bg1"/>
                </a:solidFill>
                <a:latin typeface="BIZ UDゴシック" panose="020B0400000000000000" pitchFamily="49" charset="-128"/>
                <a:ea typeface="BIZ UDゴシック" panose="020B0400000000000000" pitchFamily="49" charset="-128"/>
              </a:rPr>
              <a:t>	</a:t>
            </a:r>
            <a:r>
              <a:rPr kumimoji="1" lang="ja-JP" altLang="en-US" sz="4000" b="1" dirty="0">
                <a:solidFill>
                  <a:schemeClr val="bg1"/>
                </a:solidFill>
                <a:latin typeface="BIZ UDゴシック" panose="020B0400000000000000" pitchFamily="49" charset="-128"/>
                <a:ea typeface="BIZ UDゴシック" panose="020B0400000000000000" pitchFamily="49" charset="-128"/>
              </a:rPr>
              <a:t>手法</a:t>
            </a:r>
            <a:r>
              <a:rPr lang="en-US" altLang="ja-JP" sz="4000" b="1" dirty="0">
                <a:solidFill>
                  <a:schemeClr val="bg1"/>
                </a:solidFill>
                <a:latin typeface="BIZ UDゴシック" panose="020B0400000000000000" pitchFamily="49" charset="-128"/>
                <a:ea typeface="BIZ UDゴシック" panose="020B0400000000000000" pitchFamily="49" charset="-128"/>
              </a:rPr>
              <a:t> – VAE</a:t>
            </a:r>
            <a:r>
              <a:rPr lang="ja-JP" altLang="en-US" sz="4000" b="1" dirty="0">
                <a:solidFill>
                  <a:schemeClr val="bg1"/>
                </a:solidFill>
                <a:latin typeface="BIZ UDゴシック" panose="020B0400000000000000" pitchFamily="49" charset="-128"/>
                <a:ea typeface="BIZ UDゴシック" panose="020B0400000000000000" pitchFamily="49" charset="-128"/>
              </a:rPr>
              <a:t>の構造と学習方法</a:t>
            </a:r>
            <a:endParaRPr kumimoji="1" lang="ja-JP" altLang="en-US" sz="4000" b="1" dirty="0">
              <a:solidFill>
                <a:schemeClr val="bg1"/>
              </a:solidFill>
              <a:latin typeface="BIZ UDゴシック" panose="020B0400000000000000" pitchFamily="49" charset="-128"/>
              <a:ea typeface="BIZ UDゴシック" panose="020B0400000000000000" pitchFamily="49" charset="-128"/>
            </a:endParaRPr>
          </a:p>
        </p:txBody>
      </p:sp>
      <p:sp>
        <p:nvSpPr>
          <p:cNvPr id="11" name="コンテンツ プレースホルダー 2">
            <a:extLst>
              <a:ext uri="{FF2B5EF4-FFF2-40B4-BE49-F238E27FC236}">
                <a16:creationId xmlns:a16="http://schemas.microsoft.com/office/drawing/2014/main" id="{07FB41AA-59AC-76D8-C338-3AB27AA1C054}"/>
              </a:ext>
            </a:extLst>
          </p:cNvPr>
          <p:cNvSpPr>
            <a:spLocks noGrp="1"/>
          </p:cNvSpPr>
          <p:nvPr>
            <p:ph idx="1"/>
          </p:nvPr>
        </p:nvSpPr>
        <p:spPr>
          <a:xfrm>
            <a:off x="304800" y="1138988"/>
            <a:ext cx="3178382" cy="1954732"/>
          </a:xfrm>
        </p:spPr>
        <p:txBody>
          <a:bodyPr>
            <a:normAutofit/>
          </a:bodyPr>
          <a:lstStyle/>
          <a:p>
            <a:pPr marL="0" indent="0">
              <a:buNone/>
            </a:pPr>
            <a:r>
              <a:rPr kumimoji="1" lang="en-US" altLang="ja-JP" sz="2500" dirty="0"/>
              <a:t>VAE</a:t>
            </a:r>
            <a:r>
              <a:rPr kumimoji="1" lang="ja-JP" altLang="en-US" sz="2500" dirty="0"/>
              <a:t>の概要</a:t>
            </a:r>
            <a:endParaRPr kumimoji="1" lang="en-US" altLang="ja-JP" sz="2500" dirty="0"/>
          </a:p>
          <a:p>
            <a:r>
              <a:rPr kumimoji="1" lang="ja-JP" altLang="en-US" sz="2500" dirty="0"/>
              <a:t>入力</a:t>
            </a:r>
            <a:r>
              <a:rPr kumimoji="1" lang="en-US" altLang="ja-JP" sz="2500" dirty="0"/>
              <a:t>256</a:t>
            </a:r>
            <a:r>
              <a:rPr kumimoji="1" lang="ja-JP" altLang="en-US" sz="2500" dirty="0"/>
              <a:t>次元</a:t>
            </a:r>
            <a:endParaRPr kumimoji="1" lang="en-US" altLang="ja-JP" sz="2500" dirty="0"/>
          </a:p>
          <a:p>
            <a:r>
              <a:rPr lang="ja-JP" altLang="en-US" sz="2500" dirty="0"/>
              <a:t>中間層</a:t>
            </a:r>
            <a:r>
              <a:rPr lang="en-US" altLang="ja-JP" sz="2500" dirty="0"/>
              <a:t>16</a:t>
            </a:r>
            <a:r>
              <a:rPr lang="ja-JP" altLang="en-US" sz="2500" dirty="0"/>
              <a:t>次元</a:t>
            </a:r>
            <a:endParaRPr lang="en-US" altLang="ja-JP" sz="2500" dirty="0"/>
          </a:p>
          <a:p>
            <a:r>
              <a:rPr kumimoji="1" lang="ja-JP" altLang="en-US" sz="2500" dirty="0"/>
              <a:t>出力</a:t>
            </a:r>
            <a:r>
              <a:rPr kumimoji="1" lang="en-US" altLang="ja-JP" sz="2500" dirty="0"/>
              <a:t>256</a:t>
            </a:r>
            <a:r>
              <a:rPr kumimoji="1" lang="ja-JP" altLang="en-US" sz="2500" dirty="0"/>
              <a:t>次元</a:t>
            </a:r>
            <a:endParaRPr kumimoji="1" lang="en-US" altLang="ja-JP" sz="2500" dirty="0"/>
          </a:p>
          <a:p>
            <a:endParaRPr kumimoji="1" lang="en-US" altLang="ja-JP" dirty="0"/>
          </a:p>
        </p:txBody>
      </p:sp>
      <p:pic>
        <p:nvPicPr>
          <p:cNvPr id="13" name="図 12" descr="ダイアグラム, 設計図&#10;&#10;AI によって生成されたコンテンツは間違っている可能性があります。">
            <a:extLst>
              <a:ext uri="{FF2B5EF4-FFF2-40B4-BE49-F238E27FC236}">
                <a16:creationId xmlns:a16="http://schemas.microsoft.com/office/drawing/2014/main" id="{05E402BE-F9A6-DAAD-082E-A42CB3CF1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525" y="2669913"/>
            <a:ext cx="5326592" cy="3737959"/>
          </a:xfrm>
          <a:prstGeom prst="rect">
            <a:avLst/>
          </a:prstGeom>
        </p:spPr>
      </p:pic>
      <p:sp>
        <p:nvSpPr>
          <p:cNvPr id="14" name="コンテンツ プレースホルダー 2">
            <a:extLst>
              <a:ext uri="{FF2B5EF4-FFF2-40B4-BE49-F238E27FC236}">
                <a16:creationId xmlns:a16="http://schemas.microsoft.com/office/drawing/2014/main" id="{3BFA713D-CEBD-686B-E3B7-ABDE1391CAC0}"/>
              </a:ext>
            </a:extLst>
          </p:cNvPr>
          <p:cNvSpPr txBox="1">
            <a:spLocks/>
          </p:cNvSpPr>
          <p:nvPr/>
        </p:nvSpPr>
        <p:spPr>
          <a:xfrm>
            <a:off x="3483180" y="1143053"/>
            <a:ext cx="8404020" cy="15093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500" dirty="0"/>
              <a:t>学習方法</a:t>
            </a:r>
            <a:endParaRPr lang="en-US" altLang="ja-JP" sz="2500" dirty="0"/>
          </a:p>
          <a:p>
            <a:r>
              <a:rPr lang="ja-JP" altLang="en-US" sz="2500" dirty="0"/>
              <a:t>学習として</a:t>
            </a:r>
            <a:r>
              <a:rPr lang="en-US" altLang="ja-JP" sz="2500" dirty="0"/>
              <a:t>16×16</a:t>
            </a:r>
            <a:r>
              <a:rPr lang="ja-JP" altLang="en-US" sz="2500" dirty="0"/>
              <a:t>の道路のみの画像を用意し，</a:t>
            </a:r>
            <a:r>
              <a:rPr lang="en-US" altLang="ja-JP" sz="2500" dirty="0"/>
              <a:t>MATLAB</a:t>
            </a:r>
            <a:r>
              <a:rPr lang="ja-JP" altLang="en-US" sz="2500" dirty="0"/>
              <a:t>で実行</a:t>
            </a:r>
            <a:endParaRPr lang="en-US" altLang="ja-JP" sz="2500" dirty="0"/>
          </a:p>
          <a:p>
            <a:r>
              <a:rPr lang="en-US" altLang="ja-JP" sz="2500" dirty="0"/>
              <a:t>epoch: 10,000 ,eta: 0.0005</a:t>
            </a:r>
          </a:p>
        </p:txBody>
      </p:sp>
      <p:pic>
        <p:nvPicPr>
          <p:cNvPr id="16" name="図 15">
            <a:extLst>
              <a:ext uri="{FF2B5EF4-FFF2-40B4-BE49-F238E27FC236}">
                <a16:creationId xmlns:a16="http://schemas.microsoft.com/office/drawing/2014/main" id="{13BBDB31-D7E4-FE35-E560-C5A9B93D29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7022" y="4035439"/>
            <a:ext cx="1366926" cy="1366926"/>
          </a:xfrm>
          <a:prstGeom prst="rect">
            <a:avLst/>
          </a:prstGeom>
        </p:spPr>
      </p:pic>
      <p:sp>
        <p:nvSpPr>
          <p:cNvPr id="17" name="正方形/長方形 16">
            <a:extLst>
              <a:ext uri="{FF2B5EF4-FFF2-40B4-BE49-F238E27FC236}">
                <a16:creationId xmlns:a16="http://schemas.microsoft.com/office/drawing/2014/main" id="{3C5F31F3-75D8-9EA7-F11C-8C609F86AD0B}"/>
              </a:ext>
            </a:extLst>
          </p:cNvPr>
          <p:cNvSpPr/>
          <p:nvPr/>
        </p:nvSpPr>
        <p:spPr>
          <a:xfrm>
            <a:off x="4333691" y="4048189"/>
            <a:ext cx="148493" cy="16597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A0E8B83C-F28C-F21D-4357-5ABBCAA9D68E}"/>
              </a:ext>
            </a:extLst>
          </p:cNvPr>
          <p:cNvSpPr/>
          <p:nvPr/>
        </p:nvSpPr>
        <p:spPr>
          <a:xfrm>
            <a:off x="4498853" y="4048189"/>
            <a:ext cx="148493" cy="16597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925C93BF-1676-3E38-753F-967FDC7D6CFD}"/>
              </a:ext>
            </a:extLst>
          </p:cNvPr>
          <p:cNvSpPr/>
          <p:nvPr/>
        </p:nvSpPr>
        <p:spPr>
          <a:xfrm>
            <a:off x="4664015" y="4048189"/>
            <a:ext cx="148493" cy="16597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CA82944A-5796-2F22-754C-18A521C17616}"/>
              </a:ext>
            </a:extLst>
          </p:cNvPr>
          <p:cNvCxnSpPr>
            <a:cxnSpLocks/>
            <a:stCxn id="17" idx="0"/>
          </p:cNvCxnSpPr>
          <p:nvPr/>
        </p:nvCxnSpPr>
        <p:spPr>
          <a:xfrm flipV="1">
            <a:off x="4407938" y="3276600"/>
            <a:ext cx="1962639" cy="77158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直線矢印コネクタ 21">
            <a:extLst>
              <a:ext uri="{FF2B5EF4-FFF2-40B4-BE49-F238E27FC236}">
                <a16:creationId xmlns:a16="http://schemas.microsoft.com/office/drawing/2014/main" id="{E5E0F943-CA79-79BB-7545-8E2948767444}"/>
              </a:ext>
            </a:extLst>
          </p:cNvPr>
          <p:cNvCxnSpPr>
            <a:cxnSpLocks/>
            <a:stCxn id="20" idx="0"/>
          </p:cNvCxnSpPr>
          <p:nvPr/>
        </p:nvCxnSpPr>
        <p:spPr>
          <a:xfrm flipV="1">
            <a:off x="4573100" y="3596751"/>
            <a:ext cx="1778671" cy="45143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直線矢印コネクタ 24">
            <a:extLst>
              <a:ext uri="{FF2B5EF4-FFF2-40B4-BE49-F238E27FC236}">
                <a16:creationId xmlns:a16="http://schemas.microsoft.com/office/drawing/2014/main" id="{6F4312DA-4FBE-8F05-24C3-7B350D146038}"/>
              </a:ext>
            </a:extLst>
          </p:cNvPr>
          <p:cNvCxnSpPr>
            <a:cxnSpLocks/>
            <a:stCxn id="21" idx="3"/>
          </p:cNvCxnSpPr>
          <p:nvPr/>
        </p:nvCxnSpPr>
        <p:spPr>
          <a:xfrm flipV="1">
            <a:off x="4812508" y="3924300"/>
            <a:ext cx="1539263" cy="20687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8" name="正方形/長方形 27">
            <a:extLst>
              <a:ext uri="{FF2B5EF4-FFF2-40B4-BE49-F238E27FC236}">
                <a16:creationId xmlns:a16="http://schemas.microsoft.com/office/drawing/2014/main" id="{1A8DFF9E-AFC6-31BC-F5EA-B613316938A6}"/>
              </a:ext>
            </a:extLst>
          </p:cNvPr>
          <p:cNvSpPr/>
          <p:nvPr/>
        </p:nvSpPr>
        <p:spPr>
          <a:xfrm>
            <a:off x="5194063" y="5222017"/>
            <a:ext cx="148493" cy="16597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4B81D512-DC51-55C1-4CAA-985E77D73509}"/>
              </a:ext>
            </a:extLst>
          </p:cNvPr>
          <p:cNvSpPr/>
          <p:nvPr/>
        </p:nvSpPr>
        <p:spPr>
          <a:xfrm>
            <a:off x="5359225" y="5222017"/>
            <a:ext cx="148493" cy="16597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1205FF1B-8C50-0F29-DAC5-49F761355729}"/>
              </a:ext>
            </a:extLst>
          </p:cNvPr>
          <p:cNvSpPr/>
          <p:nvPr/>
        </p:nvSpPr>
        <p:spPr>
          <a:xfrm>
            <a:off x="5524387" y="5222017"/>
            <a:ext cx="148493" cy="16597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矢印コネクタ 30">
            <a:extLst>
              <a:ext uri="{FF2B5EF4-FFF2-40B4-BE49-F238E27FC236}">
                <a16:creationId xmlns:a16="http://schemas.microsoft.com/office/drawing/2014/main" id="{663914E8-46F0-486F-8445-4116846BE550}"/>
              </a:ext>
            </a:extLst>
          </p:cNvPr>
          <p:cNvCxnSpPr>
            <a:cxnSpLocks/>
            <a:stCxn id="30" idx="3"/>
          </p:cNvCxnSpPr>
          <p:nvPr/>
        </p:nvCxnSpPr>
        <p:spPr>
          <a:xfrm flipV="1">
            <a:off x="5672880" y="5098128"/>
            <a:ext cx="697697" cy="20687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直線矢印コネクタ 32">
            <a:extLst>
              <a:ext uri="{FF2B5EF4-FFF2-40B4-BE49-F238E27FC236}">
                <a16:creationId xmlns:a16="http://schemas.microsoft.com/office/drawing/2014/main" id="{014D91A7-49DE-4992-C61B-3223305E1A01}"/>
              </a:ext>
            </a:extLst>
          </p:cNvPr>
          <p:cNvCxnSpPr>
            <a:cxnSpLocks/>
            <a:stCxn id="29" idx="2"/>
          </p:cNvCxnSpPr>
          <p:nvPr/>
        </p:nvCxnSpPr>
        <p:spPr>
          <a:xfrm>
            <a:off x="5433472" y="5387994"/>
            <a:ext cx="918299" cy="3597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6" name="直線矢印コネクタ 35">
            <a:extLst>
              <a:ext uri="{FF2B5EF4-FFF2-40B4-BE49-F238E27FC236}">
                <a16:creationId xmlns:a16="http://schemas.microsoft.com/office/drawing/2014/main" id="{46F003E4-0221-3E47-259A-4673289A13B8}"/>
              </a:ext>
            </a:extLst>
          </p:cNvPr>
          <p:cNvCxnSpPr>
            <a:cxnSpLocks/>
            <a:stCxn id="28" idx="2"/>
          </p:cNvCxnSpPr>
          <p:nvPr/>
        </p:nvCxnSpPr>
        <p:spPr>
          <a:xfrm>
            <a:off x="5268310" y="5387994"/>
            <a:ext cx="1083461" cy="40729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41" name="図 40" descr="屋外, 草, 道路, ストリート が含まれている画像&#10;&#10;AI によって生成されたコンテンツは間違っている可能性があります。">
            <a:extLst>
              <a:ext uri="{FF2B5EF4-FFF2-40B4-BE49-F238E27FC236}">
                <a16:creationId xmlns:a16="http://schemas.microsoft.com/office/drawing/2014/main" id="{2EC2B3AB-CC73-07C2-1F58-8F9F61E90B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98" y="3344370"/>
            <a:ext cx="2840483" cy="2840483"/>
          </a:xfrm>
          <a:prstGeom prst="rect">
            <a:avLst/>
          </a:prstGeom>
        </p:spPr>
      </p:pic>
      <p:pic>
        <p:nvPicPr>
          <p:cNvPr id="43" name="図 42" descr="屋外, 自然, 丘, 座る が含まれている画像&#10;&#10;AI によって生成されたコンテンツは間違っている可能性があります。">
            <a:extLst>
              <a:ext uri="{FF2B5EF4-FFF2-40B4-BE49-F238E27FC236}">
                <a16:creationId xmlns:a16="http://schemas.microsoft.com/office/drawing/2014/main" id="{A38585FF-7F4B-E320-87D7-89135D6B0B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698" y="3344370"/>
            <a:ext cx="2840483" cy="2840483"/>
          </a:xfrm>
          <a:prstGeom prst="rect">
            <a:avLst/>
          </a:prstGeom>
        </p:spPr>
      </p:pic>
      <p:sp>
        <p:nvSpPr>
          <p:cNvPr id="44" name="正方形/長方形 43">
            <a:extLst>
              <a:ext uri="{FF2B5EF4-FFF2-40B4-BE49-F238E27FC236}">
                <a16:creationId xmlns:a16="http://schemas.microsoft.com/office/drawing/2014/main" id="{4694A5A0-3A8D-1F94-9653-DBC33C5123F5}"/>
              </a:ext>
            </a:extLst>
          </p:cNvPr>
          <p:cNvSpPr/>
          <p:nvPr/>
        </p:nvSpPr>
        <p:spPr>
          <a:xfrm>
            <a:off x="642698" y="4372916"/>
            <a:ext cx="148493" cy="16597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018F943D-5711-7879-9A30-B421587391FC}"/>
              </a:ext>
            </a:extLst>
          </p:cNvPr>
          <p:cNvCxnSpPr>
            <a:stCxn id="44" idx="0"/>
          </p:cNvCxnSpPr>
          <p:nvPr/>
        </p:nvCxnSpPr>
        <p:spPr>
          <a:xfrm flipV="1">
            <a:off x="716945" y="4035439"/>
            <a:ext cx="3600077" cy="337477"/>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7" name="直線コネクタ 46">
            <a:extLst>
              <a:ext uri="{FF2B5EF4-FFF2-40B4-BE49-F238E27FC236}">
                <a16:creationId xmlns:a16="http://schemas.microsoft.com/office/drawing/2014/main" id="{FFA36859-10BB-7D6B-475D-50259DDA1A24}"/>
              </a:ext>
            </a:extLst>
          </p:cNvPr>
          <p:cNvCxnSpPr>
            <a:cxnSpLocks/>
            <a:stCxn id="44" idx="2"/>
          </p:cNvCxnSpPr>
          <p:nvPr/>
        </p:nvCxnSpPr>
        <p:spPr>
          <a:xfrm>
            <a:off x="716945" y="4538893"/>
            <a:ext cx="3600077" cy="849101"/>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sp>
        <p:nvSpPr>
          <p:cNvPr id="57" name="コンテンツ プレースホルダー 2">
            <a:extLst>
              <a:ext uri="{FF2B5EF4-FFF2-40B4-BE49-F238E27FC236}">
                <a16:creationId xmlns:a16="http://schemas.microsoft.com/office/drawing/2014/main" id="{3A9865EB-C0F6-FF18-E6B9-4587BFF32572}"/>
              </a:ext>
            </a:extLst>
          </p:cNvPr>
          <p:cNvSpPr txBox="1">
            <a:spLocks/>
          </p:cNvSpPr>
          <p:nvPr/>
        </p:nvSpPr>
        <p:spPr>
          <a:xfrm>
            <a:off x="815282" y="6266764"/>
            <a:ext cx="2052711" cy="33747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t>道路のみを抽出</a:t>
            </a:r>
            <a:endParaRPr lang="en-US" altLang="ja-JP" sz="2000" dirty="0"/>
          </a:p>
        </p:txBody>
      </p:sp>
      <p:sp>
        <p:nvSpPr>
          <p:cNvPr id="58" name="コンテンツ プレースホルダー 2">
            <a:extLst>
              <a:ext uri="{FF2B5EF4-FFF2-40B4-BE49-F238E27FC236}">
                <a16:creationId xmlns:a16="http://schemas.microsoft.com/office/drawing/2014/main" id="{487D2BCC-9CFE-8C72-9BF6-AAA28D928A1B}"/>
              </a:ext>
            </a:extLst>
          </p:cNvPr>
          <p:cNvSpPr txBox="1">
            <a:spLocks/>
          </p:cNvSpPr>
          <p:nvPr/>
        </p:nvSpPr>
        <p:spPr>
          <a:xfrm>
            <a:off x="3256601" y="6239134"/>
            <a:ext cx="1719259" cy="38440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t>16×16</a:t>
            </a:r>
            <a:r>
              <a:rPr lang="ja-JP" altLang="en-US" sz="2000" dirty="0"/>
              <a:t>に分割</a:t>
            </a:r>
            <a:endParaRPr lang="en-US" altLang="ja-JP" sz="2000" dirty="0"/>
          </a:p>
        </p:txBody>
      </p:sp>
      <p:sp>
        <p:nvSpPr>
          <p:cNvPr id="59" name="コンテンツ プレースホルダー 2">
            <a:extLst>
              <a:ext uri="{FF2B5EF4-FFF2-40B4-BE49-F238E27FC236}">
                <a16:creationId xmlns:a16="http://schemas.microsoft.com/office/drawing/2014/main" id="{82DD0343-124B-2AA7-84F9-5352B73DE161}"/>
              </a:ext>
            </a:extLst>
          </p:cNvPr>
          <p:cNvSpPr txBox="1">
            <a:spLocks/>
          </p:cNvSpPr>
          <p:nvPr/>
        </p:nvSpPr>
        <p:spPr>
          <a:xfrm>
            <a:off x="5502690" y="6431338"/>
            <a:ext cx="3786090" cy="3844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t>1</a:t>
            </a:r>
            <a:r>
              <a:rPr lang="ja-JP" altLang="en-US" sz="2000" dirty="0"/>
              <a:t>ピクセル毎にデータを格納</a:t>
            </a:r>
            <a:endParaRPr lang="en-US" altLang="ja-JP" sz="2000" dirty="0"/>
          </a:p>
        </p:txBody>
      </p:sp>
    </p:spTree>
    <p:extLst>
      <p:ext uri="{BB962C8B-B14F-4D97-AF65-F5344CB8AC3E}">
        <p14:creationId xmlns:p14="http://schemas.microsoft.com/office/powerpoint/2010/main" val="290533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1" grpId="0" animBg="1"/>
      <p:bldP spid="28" grpId="0" animBg="1"/>
      <p:bldP spid="29" grpId="0" animBg="1"/>
      <p:bldP spid="30" grpId="0" animBg="1"/>
      <p:bldP spid="44" grpId="0" animBg="1"/>
      <p:bldP spid="57" grpId="0"/>
      <p:bldP spid="58" grpId="0"/>
      <p:bldP spid="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3FC3F-2DCF-C805-4E7C-4ED7ED9DB353}"/>
            </a:ext>
          </a:extLst>
        </p:cNvPr>
        <p:cNvGrpSpPr/>
        <p:nvPr/>
      </p:nvGrpSpPr>
      <p:grpSpPr>
        <a:xfrm>
          <a:off x="0" y="0"/>
          <a:ext cx="0" cy="0"/>
          <a:chOff x="0" y="0"/>
          <a:chExt cx="0" cy="0"/>
        </a:xfrm>
      </p:grpSpPr>
      <p:sp>
        <p:nvSpPr>
          <p:cNvPr id="13" name="フリーフォーム: 図形 12">
            <a:extLst>
              <a:ext uri="{FF2B5EF4-FFF2-40B4-BE49-F238E27FC236}">
                <a16:creationId xmlns:a16="http://schemas.microsoft.com/office/drawing/2014/main" id="{FF1756C5-B467-A61B-082B-648301F7F379}"/>
              </a:ext>
            </a:extLst>
          </p:cNvPr>
          <p:cNvSpPr/>
          <p:nvPr/>
        </p:nvSpPr>
        <p:spPr>
          <a:xfrm>
            <a:off x="9496735" y="2713803"/>
            <a:ext cx="1151231" cy="3120730"/>
          </a:xfrm>
          <a:custGeom>
            <a:avLst/>
            <a:gdLst>
              <a:gd name="connsiteX0" fmla="*/ 0 w 1151231"/>
              <a:gd name="connsiteY0" fmla="*/ 0 h 3120730"/>
              <a:gd name="connsiteX1" fmla="*/ 1151231 w 1151231"/>
              <a:gd name="connsiteY1" fmla="*/ 0 h 3120730"/>
              <a:gd name="connsiteX2" fmla="*/ 1151231 w 1151231"/>
              <a:gd name="connsiteY2" fmla="*/ 1055626 h 3120730"/>
              <a:gd name="connsiteX3" fmla="*/ 839032 w 1151231"/>
              <a:gd name="connsiteY3" fmla="*/ 1055626 h 3120730"/>
              <a:gd name="connsiteX4" fmla="*/ 839032 w 1151231"/>
              <a:gd name="connsiteY4" fmla="*/ 3120730 h 3120730"/>
              <a:gd name="connsiteX5" fmla="*/ 12561 w 1151231"/>
              <a:gd name="connsiteY5" fmla="*/ 3120730 h 3120730"/>
              <a:gd name="connsiteX6" fmla="*/ 12561 w 1151231"/>
              <a:gd name="connsiteY6" fmla="*/ 1055626 h 3120730"/>
              <a:gd name="connsiteX7" fmla="*/ 0 w 1151231"/>
              <a:gd name="connsiteY7" fmla="*/ 1055626 h 3120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1231" h="3120730">
                <a:moveTo>
                  <a:pt x="0" y="0"/>
                </a:moveTo>
                <a:lnTo>
                  <a:pt x="1151231" y="0"/>
                </a:lnTo>
                <a:lnTo>
                  <a:pt x="1151231" y="1055626"/>
                </a:lnTo>
                <a:lnTo>
                  <a:pt x="839032" y="1055626"/>
                </a:lnTo>
                <a:lnTo>
                  <a:pt x="839032" y="3120730"/>
                </a:lnTo>
                <a:lnTo>
                  <a:pt x="12561" y="3120730"/>
                </a:lnTo>
                <a:lnTo>
                  <a:pt x="12561" y="1055626"/>
                </a:lnTo>
                <a:lnTo>
                  <a:pt x="0" y="1055626"/>
                </a:lnTo>
                <a:close/>
              </a:path>
            </a:pathLst>
          </a:custGeom>
          <a:solidFill>
            <a:srgbClr val="00B05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5" name="フリーフォーム: 図形 4">
            <a:extLst>
              <a:ext uri="{FF2B5EF4-FFF2-40B4-BE49-F238E27FC236}">
                <a16:creationId xmlns:a16="http://schemas.microsoft.com/office/drawing/2014/main" id="{B161CF7D-238A-425A-6FFD-2DF62841B2FF}"/>
              </a:ext>
            </a:extLst>
          </p:cNvPr>
          <p:cNvSpPr/>
          <p:nvPr/>
        </p:nvSpPr>
        <p:spPr>
          <a:xfrm>
            <a:off x="6339916" y="2762975"/>
            <a:ext cx="1386731" cy="2556904"/>
          </a:xfrm>
          <a:custGeom>
            <a:avLst/>
            <a:gdLst>
              <a:gd name="connsiteX0" fmla="*/ 0 w 1386731"/>
              <a:gd name="connsiteY0" fmla="*/ 0 h 2556904"/>
              <a:gd name="connsiteX1" fmla="*/ 1386731 w 1386731"/>
              <a:gd name="connsiteY1" fmla="*/ 0 h 2556904"/>
              <a:gd name="connsiteX2" fmla="*/ 1386731 w 1386731"/>
              <a:gd name="connsiteY2" fmla="*/ 1704603 h 2556904"/>
              <a:gd name="connsiteX3" fmla="*/ 956863 w 1386731"/>
              <a:gd name="connsiteY3" fmla="*/ 1704603 h 2556904"/>
              <a:gd name="connsiteX4" fmla="*/ 956863 w 1386731"/>
              <a:gd name="connsiteY4" fmla="*/ 2556904 h 2556904"/>
              <a:gd name="connsiteX5" fmla="*/ 4733 w 1386731"/>
              <a:gd name="connsiteY5" fmla="*/ 2556904 h 2556904"/>
              <a:gd name="connsiteX6" fmla="*/ 4733 w 1386731"/>
              <a:gd name="connsiteY6" fmla="*/ 1704603 h 2556904"/>
              <a:gd name="connsiteX7" fmla="*/ 0 w 1386731"/>
              <a:gd name="connsiteY7" fmla="*/ 1704603 h 2556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6731" h="2556904">
                <a:moveTo>
                  <a:pt x="0" y="0"/>
                </a:moveTo>
                <a:lnTo>
                  <a:pt x="1386731" y="0"/>
                </a:lnTo>
                <a:lnTo>
                  <a:pt x="1386731" y="1704603"/>
                </a:lnTo>
                <a:lnTo>
                  <a:pt x="956863" y="1704603"/>
                </a:lnTo>
                <a:lnTo>
                  <a:pt x="956863" y="2556904"/>
                </a:lnTo>
                <a:lnTo>
                  <a:pt x="4733" y="2556904"/>
                </a:lnTo>
                <a:lnTo>
                  <a:pt x="4733" y="1704603"/>
                </a:lnTo>
                <a:lnTo>
                  <a:pt x="0" y="1704603"/>
                </a:lnTo>
                <a:close/>
              </a:path>
            </a:pathLst>
          </a:custGeom>
          <a:solidFill>
            <a:srgbClr val="FF000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9" name="正方形/長方形 8">
            <a:extLst>
              <a:ext uri="{FF2B5EF4-FFF2-40B4-BE49-F238E27FC236}">
                <a16:creationId xmlns:a16="http://schemas.microsoft.com/office/drawing/2014/main" id="{160D3305-6898-FD23-B561-11379BCEE5E5}"/>
              </a:ext>
            </a:extLst>
          </p:cNvPr>
          <p:cNvSpPr/>
          <p:nvPr/>
        </p:nvSpPr>
        <p:spPr>
          <a:xfrm>
            <a:off x="1417576" y="3041326"/>
            <a:ext cx="1126521" cy="658235"/>
          </a:xfrm>
          <a:prstGeom prst="rect">
            <a:avLst/>
          </a:prstGeom>
          <a:solidFill>
            <a:srgbClr val="FF0000">
              <a:alpha val="3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 name="図 7" descr="グラフィカル ユーザー インターフェイス&#10;&#10;AI によって生成されたコンテンツは間違っている可能性があります。">
            <a:extLst>
              <a:ext uri="{FF2B5EF4-FFF2-40B4-BE49-F238E27FC236}">
                <a16:creationId xmlns:a16="http://schemas.microsoft.com/office/drawing/2014/main" id="{8A233A7D-05CE-8C32-05D4-191873B9E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305" y="2801749"/>
            <a:ext cx="3773403" cy="3831782"/>
          </a:xfrm>
          <a:prstGeom prst="rect">
            <a:avLst/>
          </a:prstGeom>
        </p:spPr>
      </p:pic>
      <p:sp>
        <p:nvSpPr>
          <p:cNvPr id="10" name="正方形/長方形 9">
            <a:extLst>
              <a:ext uri="{FF2B5EF4-FFF2-40B4-BE49-F238E27FC236}">
                <a16:creationId xmlns:a16="http://schemas.microsoft.com/office/drawing/2014/main" id="{4E7F7568-DBF4-C9ED-5AFD-CAB6605EF746}"/>
              </a:ext>
            </a:extLst>
          </p:cNvPr>
          <p:cNvSpPr/>
          <p:nvPr/>
        </p:nvSpPr>
        <p:spPr>
          <a:xfrm>
            <a:off x="1071973" y="3001152"/>
            <a:ext cx="1882140" cy="2609628"/>
          </a:xfrm>
          <a:prstGeom prst="rect">
            <a:avLst/>
          </a:prstGeom>
          <a:solidFill>
            <a:srgbClr val="0070C0">
              <a:alpha val="30000"/>
            </a:srgb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61F685B9-0AFC-9E6B-5E88-7BB67A07D4F3}"/>
              </a:ext>
            </a:extLst>
          </p:cNvPr>
          <p:cNvSpPr>
            <a:spLocks noGrp="1"/>
          </p:cNvSpPr>
          <p:nvPr>
            <p:ph type="title"/>
          </p:nvPr>
        </p:nvSpPr>
        <p:spPr>
          <a:xfrm>
            <a:off x="1" y="1"/>
            <a:ext cx="12192000" cy="866274"/>
          </a:xfrm>
          <a:solidFill>
            <a:srgbClr val="0086CD"/>
          </a:solidFill>
        </p:spPr>
        <p:txBody>
          <a:bodyPr>
            <a:normAutofit/>
          </a:bodyPr>
          <a:lstStyle/>
          <a:p>
            <a:r>
              <a:rPr kumimoji="1" lang="en-US" altLang="ja-JP" sz="4000" b="1" dirty="0">
                <a:solidFill>
                  <a:schemeClr val="bg1"/>
                </a:solidFill>
                <a:latin typeface="BIZ UDゴシック" panose="020B0400000000000000" pitchFamily="49" charset="-128"/>
                <a:ea typeface="BIZ UDゴシック" panose="020B0400000000000000" pitchFamily="49" charset="-128"/>
              </a:rPr>
              <a:t>	</a:t>
            </a:r>
            <a:r>
              <a:rPr kumimoji="1" lang="ja-JP" altLang="en-US" sz="4000" b="1" dirty="0">
                <a:solidFill>
                  <a:schemeClr val="bg1"/>
                </a:solidFill>
                <a:latin typeface="BIZ UDゴシック" panose="020B0400000000000000" pitchFamily="49" charset="-128"/>
                <a:ea typeface="BIZ UDゴシック" panose="020B0400000000000000" pitchFamily="49" charset="-128"/>
              </a:rPr>
              <a:t>手法</a:t>
            </a:r>
            <a:r>
              <a:rPr lang="en-US" altLang="ja-JP" sz="4000" b="1" dirty="0">
                <a:solidFill>
                  <a:schemeClr val="bg1"/>
                </a:solidFill>
                <a:latin typeface="BIZ UDゴシック" panose="020B0400000000000000" pitchFamily="49" charset="-128"/>
                <a:ea typeface="BIZ UDゴシック" panose="020B0400000000000000" pitchFamily="49" charset="-128"/>
              </a:rPr>
              <a:t> – FPGA</a:t>
            </a:r>
            <a:r>
              <a:rPr lang="ja-JP" altLang="en-US" sz="4000" b="1" dirty="0">
                <a:solidFill>
                  <a:schemeClr val="bg1"/>
                </a:solidFill>
                <a:latin typeface="BIZ UDゴシック" panose="020B0400000000000000" pitchFamily="49" charset="-128"/>
                <a:ea typeface="BIZ UDゴシック" panose="020B0400000000000000" pitchFamily="49" charset="-128"/>
              </a:rPr>
              <a:t>の構造及び今回の使用方法</a:t>
            </a:r>
            <a:endParaRPr kumimoji="1" lang="ja-JP" altLang="en-US" sz="4000" b="1" dirty="0">
              <a:solidFill>
                <a:schemeClr val="bg1"/>
              </a:solidFill>
              <a:latin typeface="BIZ UDゴシック" panose="020B0400000000000000" pitchFamily="49" charset="-128"/>
              <a:ea typeface="BIZ UDゴシック" panose="020B0400000000000000" pitchFamily="49" charset="-128"/>
            </a:endParaRPr>
          </a:p>
        </p:txBody>
      </p:sp>
      <p:sp>
        <p:nvSpPr>
          <p:cNvPr id="38" name="コンテンツ プレースホルダー 2">
            <a:extLst>
              <a:ext uri="{FF2B5EF4-FFF2-40B4-BE49-F238E27FC236}">
                <a16:creationId xmlns:a16="http://schemas.microsoft.com/office/drawing/2014/main" id="{7979532A-8E17-C5AD-97D3-C529C2D9EB6C}"/>
              </a:ext>
            </a:extLst>
          </p:cNvPr>
          <p:cNvSpPr>
            <a:spLocks noGrp="1"/>
          </p:cNvSpPr>
          <p:nvPr>
            <p:ph idx="1"/>
          </p:nvPr>
        </p:nvSpPr>
        <p:spPr>
          <a:xfrm>
            <a:off x="304799" y="1138988"/>
            <a:ext cx="5568463" cy="1401149"/>
          </a:xfrm>
        </p:spPr>
        <p:txBody>
          <a:bodyPr>
            <a:normAutofit/>
          </a:bodyPr>
          <a:lstStyle/>
          <a:p>
            <a:pPr marL="0" indent="0">
              <a:buNone/>
            </a:pPr>
            <a:r>
              <a:rPr kumimoji="1" lang="en-US" altLang="ja-JP" sz="2500" dirty="0"/>
              <a:t>FPGA</a:t>
            </a:r>
            <a:r>
              <a:rPr kumimoji="1" lang="ja-JP" altLang="en-US" sz="2500" dirty="0"/>
              <a:t>の概要</a:t>
            </a:r>
            <a:endParaRPr kumimoji="1" lang="en-US" altLang="ja-JP" sz="2500" dirty="0"/>
          </a:p>
          <a:p>
            <a:r>
              <a:rPr kumimoji="1" lang="ja-JP" altLang="en-US" sz="2000" dirty="0"/>
              <a:t>入力 </a:t>
            </a:r>
            <a:r>
              <a:rPr kumimoji="1" lang="en-US" altLang="ja-JP" sz="2000" dirty="0"/>
              <a:t>X: 16</a:t>
            </a:r>
            <a:r>
              <a:rPr kumimoji="1" lang="ja-JP" altLang="en-US" sz="2000" dirty="0"/>
              <a:t>次元</a:t>
            </a:r>
            <a:r>
              <a:rPr kumimoji="1" lang="en-US" altLang="ja-JP" sz="2000" dirty="0"/>
              <a:t>, w: 16</a:t>
            </a:r>
            <a:r>
              <a:rPr kumimoji="1" lang="ja-JP" altLang="en-US" sz="2000" dirty="0"/>
              <a:t>次元</a:t>
            </a:r>
            <a:r>
              <a:rPr kumimoji="1" lang="en-US" altLang="ja-JP" sz="2000" dirty="0"/>
              <a:t>, b: 2</a:t>
            </a:r>
            <a:r>
              <a:rPr kumimoji="1" lang="ja-JP" altLang="en-US" sz="2000" dirty="0"/>
              <a:t>次元</a:t>
            </a:r>
            <a:endParaRPr kumimoji="1" lang="en-US" altLang="ja-JP" sz="2000" dirty="0"/>
          </a:p>
          <a:p>
            <a:r>
              <a:rPr lang="ja-JP" altLang="en-US" sz="2000" dirty="0"/>
              <a:t>出力 </a:t>
            </a:r>
            <a:r>
              <a:rPr lang="en-US" altLang="ja-JP" sz="2000" dirty="0"/>
              <a:t>z: 2</a:t>
            </a:r>
            <a:r>
              <a:rPr lang="ja-JP" altLang="en-US" sz="2000" dirty="0"/>
              <a:t>次元</a:t>
            </a:r>
            <a:endParaRPr kumimoji="1" lang="en-US" altLang="ja-JP" sz="2000" dirty="0"/>
          </a:p>
        </p:txBody>
      </p:sp>
      <p:grpSp>
        <p:nvGrpSpPr>
          <p:cNvPr id="325" name="グループ化 324">
            <a:extLst>
              <a:ext uri="{FF2B5EF4-FFF2-40B4-BE49-F238E27FC236}">
                <a16:creationId xmlns:a16="http://schemas.microsoft.com/office/drawing/2014/main" id="{F5ABDD46-48B9-511B-17B0-5AACC60D88B9}"/>
              </a:ext>
            </a:extLst>
          </p:cNvPr>
          <p:cNvGrpSpPr/>
          <p:nvPr/>
        </p:nvGrpSpPr>
        <p:grpSpPr>
          <a:xfrm>
            <a:off x="7436009" y="2866127"/>
            <a:ext cx="569558" cy="664249"/>
            <a:chOff x="3149600" y="665747"/>
            <a:chExt cx="1190171" cy="1082842"/>
          </a:xfrm>
        </p:grpSpPr>
        <p:sp>
          <p:nvSpPr>
            <p:cNvPr id="419" name="楕円 418">
              <a:extLst>
                <a:ext uri="{FF2B5EF4-FFF2-40B4-BE49-F238E27FC236}">
                  <a16:creationId xmlns:a16="http://schemas.microsoft.com/office/drawing/2014/main" id="{D043BFB8-50A4-D156-2CC2-CF0C23F05FA9}"/>
                </a:ext>
              </a:extLst>
            </p:cNvPr>
            <p:cNvSpPr/>
            <p:nvPr/>
          </p:nvSpPr>
          <p:spPr>
            <a:xfrm>
              <a:off x="3149600" y="665747"/>
              <a:ext cx="1190171" cy="1082842"/>
            </a:xfrm>
            <a:prstGeom prst="ellipse">
              <a:avLst/>
            </a:prstGeom>
            <a:ln w="19050">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cxnSp>
          <p:nvCxnSpPr>
            <p:cNvPr id="420" name="直線コネクタ 419">
              <a:extLst>
                <a:ext uri="{FF2B5EF4-FFF2-40B4-BE49-F238E27FC236}">
                  <a16:creationId xmlns:a16="http://schemas.microsoft.com/office/drawing/2014/main" id="{675132BC-B72E-62A7-5B4D-2211CDC35C8C}"/>
                </a:ext>
              </a:extLst>
            </p:cNvPr>
            <p:cNvCxnSpPr>
              <a:cxnSpLocks/>
              <a:stCxn id="419" idx="0"/>
              <a:endCxn id="419" idx="4"/>
            </p:cNvCxnSpPr>
            <p:nvPr/>
          </p:nvCxnSpPr>
          <p:spPr>
            <a:xfrm>
              <a:off x="3744686" y="665747"/>
              <a:ext cx="0" cy="1082842"/>
            </a:xfrm>
            <a:prstGeom prst="line">
              <a:avLst/>
            </a:prstGeom>
            <a:ln w="19050">
              <a:solidFill>
                <a:schemeClr val="tx1"/>
              </a:solidFill>
              <a:prstDash val="solid"/>
            </a:ln>
          </p:spPr>
          <p:style>
            <a:lnRef idx="2">
              <a:schemeClr val="dk1"/>
            </a:lnRef>
            <a:fillRef idx="0">
              <a:schemeClr val="dk1"/>
            </a:fillRef>
            <a:effectRef idx="1">
              <a:schemeClr val="dk1"/>
            </a:effectRef>
            <a:fontRef idx="minor">
              <a:schemeClr val="tx1"/>
            </a:fontRef>
          </p:style>
        </p:cxnSp>
      </p:grpSp>
      <p:sp>
        <p:nvSpPr>
          <p:cNvPr id="326" name="楕円 325">
            <a:extLst>
              <a:ext uri="{FF2B5EF4-FFF2-40B4-BE49-F238E27FC236}">
                <a16:creationId xmlns:a16="http://schemas.microsoft.com/office/drawing/2014/main" id="{E973297B-D44A-894C-5450-6051A329B618}"/>
              </a:ext>
            </a:extLst>
          </p:cNvPr>
          <p:cNvSpPr/>
          <p:nvPr/>
        </p:nvSpPr>
        <p:spPr>
          <a:xfrm>
            <a:off x="8751056" y="3826099"/>
            <a:ext cx="259138" cy="31111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b="1" dirty="0"/>
          </a:p>
        </p:txBody>
      </p:sp>
      <p:sp>
        <p:nvSpPr>
          <p:cNvPr id="327" name="楕円 326">
            <a:extLst>
              <a:ext uri="{FF2B5EF4-FFF2-40B4-BE49-F238E27FC236}">
                <a16:creationId xmlns:a16="http://schemas.microsoft.com/office/drawing/2014/main" id="{5A37E9F6-303B-D73A-3396-68664A74984B}"/>
              </a:ext>
            </a:extLst>
          </p:cNvPr>
          <p:cNvSpPr/>
          <p:nvPr/>
        </p:nvSpPr>
        <p:spPr>
          <a:xfrm>
            <a:off x="8755159" y="5675721"/>
            <a:ext cx="259138" cy="31111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b="1" dirty="0"/>
          </a:p>
        </p:txBody>
      </p:sp>
      <p:sp>
        <p:nvSpPr>
          <p:cNvPr id="328" name="正方形/長方形 327">
            <a:extLst>
              <a:ext uri="{FF2B5EF4-FFF2-40B4-BE49-F238E27FC236}">
                <a16:creationId xmlns:a16="http://schemas.microsoft.com/office/drawing/2014/main" id="{A1250631-6F02-5414-C873-72E117EE13A5}"/>
              </a:ext>
            </a:extLst>
          </p:cNvPr>
          <p:cNvSpPr/>
          <p:nvPr/>
        </p:nvSpPr>
        <p:spPr>
          <a:xfrm>
            <a:off x="9181425" y="3583695"/>
            <a:ext cx="259135" cy="29999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a:t>
            </a:r>
            <a:endParaRPr lang="ja-JP" altLang="en-US" sz="2400" b="1" dirty="0">
              <a:solidFill>
                <a:schemeClr val="tx1"/>
              </a:solidFill>
            </a:endParaRPr>
          </a:p>
        </p:txBody>
      </p:sp>
      <p:sp>
        <p:nvSpPr>
          <p:cNvPr id="329" name="正方形/長方形 328">
            <a:extLst>
              <a:ext uri="{FF2B5EF4-FFF2-40B4-BE49-F238E27FC236}">
                <a16:creationId xmlns:a16="http://schemas.microsoft.com/office/drawing/2014/main" id="{EC07CB66-B37A-F17A-4986-3F77B2C865D2}"/>
              </a:ext>
            </a:extLst>
          </p:cNvPr>
          <p:cNvSpPr/>
          <p:nvPr/>
        </p:nvSpPr>
        <p:spPr>
          <a:xfrm>
            <a:off x="9163652" y="5310781"/>
            <a:ext cx="259135" cy="29999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a:t>
            </a:r>
            <a:endParaRPr lang="ja-JP" altLang="en-US" sz="2400" b="1" dirty="0">
              <a:solidFill>
                <a:schemeClr val="tx1"/>
              </a:solidFill>
            </a:endParaRPr>
          </a:p>
        </p:txBody>
      </p:sp>
      <p:cxnSp>
        <p:nvCxnSpPr>
          <p:cNvPr id="330" name="コネクタ: カギ線 329">
            <a:extLst>
              <a:ext uri="{FF2B5EF4-FFF2-40B4-BE49-F238E27FC236}">
                <a16:creationId xmlns:a16="http://schemas.microsoft.com/office/drawing/2014/main" id="{B749F218-6432-FF86-23E4-D1315558AA38}"/>
              </a:ext>
            </a:extLst>
          </p:cNvPr>
          <p:cNvCxnSpPr>
            <a:cxnSpLocks/>
            <a:stCxn id="419" idx="6"/>
            <a:endCxn id="328" idx="0"/>
          </p:cNvCxnSpPr>
          <p:nvPr/>
        </p:nvCxnSpPr>
        <p:spPr>
          <a:xfrm>
            <a:off x="8005569" y="3198251"/>
            <a:ext cx="1305424" cy="385442"/>
          </a:xfrm>
          <a:prstGeom prst="bentConnector2">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1" name="コネクタ: カギ線 330">
            <a:extLst>
              <a:ext uri="{FF2B5EF4-FFF2-40B4-BE49-F238E27FC236}">
                <a16:creationId xmlns:a16="http://schemas.microsoft.com/office/drawing/2014/main" id="{DA586A39-8A8A-D752-E52C-D672A12BA045}"/>
              </a:ext>
            </a:extLst>
          </p:cNvPr>
          <p:cNvCxnSpPr>
            <a:cxnSpLocks/>
            <a:stCxn id="326" idx="6"/>
            <a:endCxn id="328" idx="2"/>
          </p:cNvCxnSpPr>
          <p:nvPr/>
        </p:nvCxnSpPr>
        <p:spPr>
          <a:xfrm flipV="1">
            <a:off x="9010193" y="3883694"/>
            <a:ext cx="300797" cy="97961"/>
          </a:xfrm>
          <a:prstGeom prst="bentConnector2">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2" name="コネクタ: カギ線 331">
            <a:extLst>
              <a:ext uri="{FF2B5EF4-FFF2-40B4-BE49-F238E27FC236}">
                <a16:creationId xmlns:a16="http://schemas.microsoft.com/office/drawing/2014/main" id="{04237DFA-65E5-506F-B5A1-774C406690E5}"/>
              </a:ext>
            </a:extLst>
          </p:cNvPr>
          <p:cNvCxnSpPr>
            <a:cxnSpLocks/>
            <a:stCxn id="407" idx="6"/>
            <a:endCxn id="329" idx="0"/>
          </p:cNvCxnSpPr>
          <p:nvPr/>
        </p:nvCxnSpPr>
        <p:spPr>
          <a:xfrm>
            <a:off x="8013877" y="5081763"/>
            <a:ext cx="1279342" cy="229017"/>
          </a:xfrm>
          <a:prstGeom prst="bentConnector2">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3" name="コネクタ: カギ線 332">
            <a:extLst>
              <a:ext uri="{FF2B5EF4-FFF2-40B4-BE49-F238E27FC236}">
                <a16:creationId xmlns:a16="http://schemas.microsoft.com/office/drawing/2014/main" id="{4D0593BD-46A5-E434-403A-216E0900A68D}"/>
              </a:ext>
            </a:extLst>
          </p:cNvPr>
          <p:cNvCxnSpPr>
            <a:cxnSpLocks/>
            <a:stCxn id="327" idx="6"/>
            <a:endCxn id="329" idx="2"/>
          </p:cNvCxnSpPr>
          <p:nvPr/>
        </p:nvCxnSpPr>
        <p:spPr>
          <a:xfrm flipV="1">
            <a:off x="9014296" y="5610780"/>
            <a:ext cx="278923" cy="220498"/>
          </a:xfrm>
          <a:prstGeom prst="bentConnector2">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4" name="直線コネクタ 333">
            <a:extLst>
              <a:ext uri="{FF2B5EF4-FFF2-40B4-BE49-F238E27FC236}">
                <a16:creationId xmlns:a16="http://schemas.microsoft.com/office/drawing/2014/main" id="{00BB2659-0DE9-15D1-9F85-AF5C18191C4B}"/>
              </a:ext>
            </a:extLst>
          </p:cNvPr>
          <p:cNvCxnSpPr>
            <a:cxnSpLocks/>
            <a:stCxn id="409" idx="6"/>
            <a:endCxn id="326" idx="2"/>
          </p:cNvCxnSpPr>
          <p:nvPr/>
        </p:nvCxnSpPr>
        <p:spPr>
          <a:xfrm>
            <a:off x="7999321" y="3969304"/>
            <a:ext cx="751735" cy="12351"/>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5" name="直線コネクタ 334">
            <a:extLst>
              <a:ext uri="{FF2B5EF4-FFF2-40B4-BE49-F238E27FC236}">
                <a16:creationId xmlns:a16="http://schemas.microsoft.com/office/drawing/2014/main" id="{AFB7092F-7FC5-91F9-8540-D1872A8988DB}"/>
              </a:ext>
            </a:extLst>
          </p:cNvPr>
          <p:cNvCxnSpPr>
            <a:cxnSpLocks/>
            <a:stCxn id="405" idx="6"/>
            <a:endCxn id="327" idx="2"/>
          </p:cNvCxnSpPr>
          <p:nvPr/>
        </p:nvCxnSpPr>
        <p:spPr>
          <a:xfrm flipV="1">
            <a:off x="8011646" y="5831277"/>
            <a:ext cx="743512" cy="3257"/>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336" name="楕円 335">
            <a:extLst>
              <a:ext uri="{FF2B5EF4-FFF2-40B4-BE49-F238E27FC236}">
                <a16:creationId xmlns:a16="http://schemas.microsoft.com/office/drawing/2014/main" id="{A86A3710-0572-B3CA-D21C-C31C18AB0B35}"/>
              </a:ext>
            </a:extLst>
          </p:cNvPr>
          <p:cNvSpPr/>
          <p:nvPr/>
        </p:nvSpPr>
        <p:spPr>
          <a:xfrm>
            <a:off x="10437808" y="2737942"/>
            <a:ext cx="400231" cy="466402"/>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b="1" dirty="0"/>
          </a:p>
        </p:txBody>
      </p:sp>
      <p:sp>
        <p:nvSpPr>
          <p:cNvPr id="337" name="楕円 336">
            <a:extLst>
              <a:ext uri="{FF2B5EF4-FFF2-40B4-BE49-F238E27FC236}">
                <a16:creationId xmlns:a16="http://schemas.microsoft.com/office/drawing/2014/main" id="{FD2A1D68-1589-2F95-87D9-163C57D200C0}"/>
              </a:ext>
            </a:extLst>
          </p:cNvPr>
          <p:cNvSpPr/>
          <p:nvPr/>
        </p:nvSpPr>
        <p:spPr>
          <a:xfrm>
            <a:off x="10442353" y="3265079"/>
            <a:ext cx="400231" cy="46677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38" name="楕円 337">
            <a:extLst>
              <a:ext uri="{FF2B5EF4-FFF2-40B4-BE49-F238E27FC236}">
                <a16:creationId xmlns:a16="http://schemas.microsoft.com/office/drawing/2014/main" id="{0112B095-21D8-C495-9272-BEED60AACBE2}"/>
              </a:ext>
            </a:extLst>
          </p:cNvPr>
          <p:cNvSpPr/>
          <p:nvPr/>
        </p:nvSpPr>
        <p:spPr>
          <a:xfrm>
            <a:off x="10447853" y="3794585"/>
            <a:ext cx="400231" cy="46677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b="1" dirty="0"/>
          </a:p>
        </p:txBody>
      </p:sp>
      <p:sp>
        <p:nvSpPr>
          <p:cNvPr id="339" name="楕円 338">
            <a:extLst>
              <a:ext uri="{FF2B5EF4-FFF2-40B4-BE49-F238E27FC236}">
                <a16:creationId xmlns:a16="http://schemas.microsoft.com/office/drawing/2014/main" id="{CF659AA2-5412-B426-BF39-E4D9C4382E85}"/>
              </a:ext>
            </a:extLst>
          </p:cNvPr>
          <p:cNvSpPr/>
          <p:nvPr/>
        </p:nvSpPr>
        <p:spPr>
          <a:xfrm>
            <a:off x="10437808" y="4741794"/>
            <a:ext cx="400231" cy="46677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b="1" dirty="0"/>
          </a:p>
        </p:txBody>
      </p:sp>
      <p:sp>
        <p:nvSpPr>
          <p:cNvPr id="340" name="楕円 339">
            <a:extLst>
              <a:ext uri="{FF2B5EF4-FFF2-40B4-BE49-F238E27FC236}">
                <a16:creationId xmlns:a16="http://schemas.microsoft.com/office/drawing/2014/main" id="{DCAC9579-850A-8006-8F45-6395A9A79921}"/>
              </a:ext>
            </a:extLst>
          </p:cNvPr>
          <p:cNvSpPr/>
          <p:nvPr/>
        </p:nvSpPr>
        <p:spPr>
          <a:xfrm>
            <a:off x="10442353" y="5260893"/>
            <a:ext cx="400231" cy="46677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b="1" dirty="0"/>
          </a:p>
        </p:txBody>
      </p:sp>
      <p:sp>
        <p:nvSpPr>
          <p:cNvPr id="341" name="楕円 340">
            <a:extLst>
              <a:ext uri="{FF2B5EF4-FFF2-40B4-BE49-F238E27FC236}">
                <a16:creationId xmlns:a16="http://schemas.microsoft.com/office/drawing/2014/main" id="{E4315FE9-10C3-DA49-0A77-95C794C8BED4}"/>
              </a:ext>
            </a:extLst>
          </p:cNvPr>
          <p:cNvSpPr/>
          <p:nvPr/>
        </p:nvSpPr>
        <p:spPr>
          <a:xfrm>
            <a:off x="10450650" y="5779994"/>
            <a:ext cx="400231" cy="46677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b="1" dirty="0"/>
          </a:p>
        </p:txBody>
      </p:sp>
      <p:sp>
        <p:nvSpPr>
          <p:cNvPr id="342" name="楕円 341">
            <a:extLst>
              <a:ext uri="{FF2B5EF4-FFF2-40B4-BE49-F238E27FC236}">
                <a16:creationId xmlns:a16="http://schemas.microsoft.com/office/drawing/2014/main" id="{F947E068-8452-F448-ADD5-070E8777F1A6}"/>
              </a:ext>
            </a:extLst>
          </p:cNvPr>
          <p:cNvSpPr/>
          <p:nvPr/>
        </p:nvSpPr>
        <p:spPr>
          <a:xfrm>
            <a:off x="9591565" y="3495861"/>
            <a:ext cx="404198" cy="459227"/>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b="1" dirty="0"/>
          </a:p>
        </p:txBody>
      </p:sp>
      <p:sp>
        <p:nvSpPr>
          <p:cNvPr id="343" name="楕円 342">
            <a:extLst>
              <a:ext uri="{FF2B5EF4-FFF2-40B4-BE49-F238E27FC236}">
                <a16:creationId xmlns:a16="http://schemas.microsoft.com/office/drawing/2014/main" id="{C8F75A74-6905-0975-6532-CAF5E33866F5}"/>
              </a:ext>
            </a:extLst>
          </p:cNvPr>
          <p:cNvSpPr/>
          <p:nvPr/>
        </p:nvSpPr>
        <p:spPr>
          <a:xfrm>
            <a:off x="9595076" y="5232444"/>
            <a:ext cx="404198" cy="459227"/>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b="1" dirty="0"/>
          </a:p>
        </p:txBody>
      </p:sp>
      <p:cxnSp>
        <p:nvCxnSpPr>
          <p:cNvPr id="344" name="直線矢印コネクタ 343">
            <a:extLst>
              <a:ext uri="{FF2B5EF4-FFF2-40B4-BE49-F238E27FC236}">
                <a16:creationId xmlns:a16="http://schemas.microsoft.com/office/drawing/2014/main" id="{C151E1C3-9B84-E2C9-8205-F79E8BB251C8}"/>
              </a:ext>
            </a:extLst>
          </p:cNvPr>
          <p:cNvCxnSpPr>
            <a:cxnSpLocks/>
            <a:stCxn id="329" idx="3"/>
            <a:endCxn id="343" idx="2"/>
          </p:cNvCxnSpPr>
          <p:nvPr/>
        </p:nvCxnSpPr>
        <p:spPr>
          <a:xfrm>
            <a:off x="9422787" y="5460780"/>
            <a:ext cx="172288" cy="1279"/>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5" name="直線矢印コネクタ 344">
            <a:extLst>
              <a:ext uri="{FF2B5EF4-FFF2-40B4-BE49-F238E27FC236}">
                <a16:creationId xmlns:a16="http://schemas.microsoft.com/office/drawing/2014/main" id="{6E052B01-E209-F4F9-FE6B-B00E0227FCE4}"/>
              </a:ext>
            </a:extLst>
          </p:cNvPr>
          <p:cNvCxnSpPr>
            <a:cxnSpLocks/>
            <a:stCxn id="328" idx="3"/>
            <a:endCxn id="342" idx="2"/>
          </p:cNvCxnSpPr>
          <p:nvPr/>
        </p:nvCxnSpPr>
        <p:spPr>
          <a:xfrm flipV="1">
            <a:off x="9440559" y="3725475"/>
            <a:ext cx="151005" cy="822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46" name="楕円 345">
            <a:extLst>
              <a:ext uri="{FF2B5EF4-FFF2-40B4-BE49-F238E27FC236}">
                <a16:creationId xmlns:a16="http://schemas.microsoft.com/office/drawing/2014/main" id="{13CDBB96-CEDA-A0C1-3540-A912C8522203}"/>
              </a:ext>
            </a:extLst>
          </p:cNvPr>
          <p:cNvSpPr/>
          <p:nvPr/>
        </p:nvSpPr>
        <p:spPr>
          <a:xfrm>
            <a:off x="6473937" y="2885771"/>
            <a:ext cx="259138" cy="31111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ltLang="ja-JP" b="1" dirty="0"/>
          </a:p>
        </p:txBody>
      </p:sp>
      <p:sp>
        <p:nvSpPr>
          <p:cNvPr id="347" name="楕円 346">
            <a:extLst>
              <a:ext uri="{FF2B5EF4-FFF2-40B4-BE49-F238E27FC236}">
                <a16:creationId xmlns:a16="http://schemas.microsoft.com/office/drawing/2014/main" id="{AA880C2B-0673-8312-7690-CCF152B9CCBA}"/>
              </a:ext>
            </a:extLst>
          </p:cNvPr>
          <p:cNvSpPr/>
          <p:nvPr/>
        </p:nvSpPr>
        <p:spPr>
          <a:xfrm>
            <a:off x="6473418" y="3219322"/>
            <a:ext cx="259138" cy="31111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sp>
        <p:nvSpPr>
          <p:cNvPr id="348" name="楕円 347">
            <a:extLst>
              <a:ext uri="{FF2B5EF4-FFF2-40B4-BE49-F238E27FC236}">
                <a16:creationId xmlns:a16="http://schemas.microsoft.com/office/drawing/2014/main" id="{5F4C374F-31BD-6296-CA3B-70A802FDF193}"/>
              </a:ext>
            </a:extLst>
          </p:cNvPr>
          <p:cNvSpPr/>
          <p:nvPr/>
        </p:nvSpPr>
        <p:spPr>
          <a:xfrm>
            <a:off x="6474148" y="3544006"/>
            <a:ext cx="259138" cy="31111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b="1" dirty="0"/>
          </a:p>
        </p:txBody>
      </p:sp>
      <p:sp>
        <p:nvSpPr>
          <p:cNvPr id="349" name="楕円 348">
            <a:extLst>
              <a:ext uri="{FF2B5EF4-FFF2-40B4-BE49-F238E27FC236}">
                <a16:creationId xmlns:a16="http://schemas.microsoft.com/office/drawing/2014/main" id="{3BF90948-306D-99A2-2DE1-B308EAEEDB58}"/>
              </a:ext>
            </a:extLst>
          </p:cNvPr>
          <p:cNvSpPr/>
          <p:nvPr/>
        </p:nvSpPr>
        <p:spPr>
          <a:xfrm>
            <a:off x="6477516" y="4197962"/>
            <a:ext cx="259138" cy="31111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b="1" dirty="0"/>
          </a:p>
        </p:txBody>
      </p:sp>
      <p:sp>
        <p:nvSpPr>
          <p:cNvPr id="350" name="楕円 349">
            <a:extLst>
              <a:ext uri="{FF2B5EF4-FFF2-40B4-BE49-F238E27FC236}">
                <a16:creationId xmlns:a16="http://schemas.microsoft.com/office/drawing/2014/main" id="{28526736-AFA1-DE92-7BDA-B8DDB3417011}"/>
              </a:ext>
            </a:extLst>
          </p:cNvPr>
          <p:cNvSpPr/>
          <p:nvPr/>
        </p:nvSpPr>
        <p:spPr>
          <a:xfrm>
            <a:off x="6472899" y="4531513"/>
            <a:ext cx="259138" cy="31111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b="1" dirty="0"/>
          </a:p>
        </p:txBody>
      </p:sp>
      <p:sp>
        <p:nvSpPr>
          <p:cNvPr id="351" name="楕円 350">
            <a:extLst>
              <a:ext uri="{FF2B5EF4-FFF2-40B4-BE49-F238E27FC236}">
                <a16:creationId xmlns:a16="http://schemas.microsoft.com/office/drawing/2014/main" id="{CDB8E746-E28D-BDF2-2481-F22BEBF68A32}"/>
              </a:ext>
            </a:extLst>
          </p:cNvPr>
          <p:cNvSpPr/>
          <p:nvPr/>
        </p:nvSpPr>
        <p:spPr>
          <a:xfrm>
            <a:off x="6469218" y="4862276"/>
            <a:ext cx="259138" cy="311110"/>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b="1" dirty="0"/>
          </a:p>
        </p:txBody>
      </p:sp>
      <p:grpSp>
        <p:nvGrpSpPr>
          <p:cNvPr id="352" name="グループ化 351">
            <a:extLst>
              <a:ext uri="{FF2B5EF4-FFF2-40B4-BE49-F238E27FC236}">
                <a16:creationId xmlns:a16="http://schemas.microsoft.com/office/drawing/2014/main" id="{D61D0678-699C-0708-7045-1A3BBE3AE46B}"/>
              </a:ext>
            </a:extLst>
          </p:cNvPr>
          <p:cNvGrpSpPr/>
          <p:nvPr/>
        </p:nvGrpSpPr>
        <p:grpSpPr>
          <a:xfrm>
            <a:off x="6568810" y="3916980"/>
            <a:ext cx="58084" cy="213338"/>
            <a:chOff x="1672677" y="2614585"/>
            <a:chExt cx="122255" cy="385020"/>
          </a:xfrm>
        </p:grpSpPr>
        <p:sp>
          <p:nvSpPr>
            <p:cNvPr id="417" name="楕円 416">
              <a:extLst>
                <a:ext uri="{FF2B5EF4-FFF2-40B4-BE49-F238E27FC236}">
                  <a16:creationId xmlns:a16="http://schemas.microsoft.com/office/drawing/2014/main" id="{6700D755-1D4C-40C4-35E7-1FA321B063B5}"/>
                </a:ext>
              </a:extLst>
            </p:cNvPr>
            <p:cNvSpPr/>
            <p:nvPr/>
          </p:nvSpPr>
          <p:spPr>
            <a:xfrm>
              <a:off x="1672677" y="2614585"/>
              <a:ext cx="122255" cy="132352"/>
            </a:xfrm>
            <a:prstGeom prst="ellipse">
              <a:avLst/>
            </a:prstGeom>
            <a:ln w="1905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ja-JP" altLang="en-US"/>
            </a:p>
          </p:txBody>
        </p:sp>
        <p:sp>
          <p:nvSpPr>
            <p:cNvPr id="418" name="楕円 417">
              <a:extLst>
                <a:ext uri="{FF2B5EF4-FFF2-40B4-BE49-F238E27FC236}">
                  <a16:creationId xmlns:a16="http://schemas.microsoft.com/office/drawing/2014/main" id="{216B31E5-954B-58B9-9D35-0AEAE96ACBE5}"/>
                </a:ext>
              </a:extLst>
            </p:cNvPr>
            <p:cNvSpPr/>
            <p:nvPr/>
          </p:nvSpPr>
          <p:spPr>
            <a:xfrm>
              <a:off x="1672677" y="2867253"/>
              <a:ext cx="122255" cy="132352"/>
            </a:xfrm>
            <a:prstGeom prst="ellipse">
              <a:avLst/>
            </a:prstGeom>
            <a:ln w="1905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ja-JP" altLang="en-US"/>
            </a:p>
          </p:txBody>
        </p:sp>
      </p:grpSp>
      <p:grpSp>
        <p:nvGrpSpPr>
          <p:cNvPr id="353" name="グループ化 352">
            <a:extLst>
              <a:ext uri="{FF2B5EF4-FFF2-40B4-BE49-F238E27FC236}">
                <a16:creationId xmlns:a16="http://schemas.microsoft.com/office/drawing/2014/main" id="{107A7627-B258-5FA0-7CCC-59C651F38101}"/>
              </a:ext>
            </a:extLst>
          </p:cNvPr>
          <p:cNvGrpSpPr/>
          <p:nvPr/>
        </p:nvGrpSpPr>
        <p:grpSpPr>
          <a:xfrm>
            <a:off x="10615303" y="4307293"/>
            <a:ext cx="58084" cy="353340"/>
            <a:chOff x="1672677" y="2614585"/>
            <a:chExt cx="122255" cy="637688"/>
          </a:xfrm>
        </p:grpSpPr>
        <p:sp>
          <p:nvSpPr>
            <p:cNvPr id="414" name="楕円 413">
              <a:extLst>
                <a:ext uri="{FF2B5EF4-FFF2-40B4-BE49-F238E27FC236}">
                  <a16:creationId xmlns:a16="http://schemas.microsoft.com/office/drawing/2014/main" id="{7AB57F36-DF9C-A8E7-DFB0-896CA868DF4C}"/>
                </a:ext>
              </a:extLst>
            </p:cNvPr>
            <p:cNvSpPr/>
            <p:nvPr/>
          </p:nvSpPr>
          <p:spPr>
            <a:xfrm>
              <a:off x="1672677" y="2614585"/>
              <a:ext cx="122255" cy="132352"/>
            </a:xfrm>
            <a:prstGeom prst="ellipse">
              <a:avLst/>
            </a:prstGeom>
            <a:ln w="1905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ja-JP" altLang="en-US"/>
            </a:p>
          </p:txBody>
        </p:sp>
        <p:sp>
          <p:nvSpPr>
            <p:cNvPr id="415" name="楕円 414">
              <a:extLst>
                <a:ext uri="{FF2B5EF4-FFF2-40B4-BE49-F238E27FC236}">
                  <a16:creationId xmlns:a16="http://schemas.microsoft.com/office/drawing/2014/main" id="{EEC36A57-DB07-3A14-993B-69B0FEA553AB}"/>
                </a:ext>
              </a:extLst>
            </p:cNvPr>
            <p:cNvSpPr/>
            <p:nvPr/>
          </p:nvSpPr>
          <p:spPr>
            <a:xfrm>
              <a:off x="1672677" y="2867253"/>
              <a:ext cx="122255" cy="132352"/>
            </a:xfrm>
            <a:prstGeom prst="ellipse">
              <a:avLst/>
            </a:prstGeom>
            <a:ln w="1905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ja-JP" altLang="en-US"/>
            </a:p>
          </p:txBody>
        </p:sp>
        <p:sp>
          <p:nvSpPr>
            <p:cNvPr id="416" name="楕円 415">
              <a:extLst>
                <a:ext uri="{FF2B5EF4-FFF2-40B4-BE49-F238E27FC236}">
                  <a16:creationId xmlns:a16="http://schemas.microsoft.com/office/drawing/2014/main" id="{FCB1D03E-FFE4-AF87-B5F2-E4B380033188}"/>
                </a:ext>
              </a:extLst>
            </p:cNvPr>
            <p:cNvSpPr/>
            <p:nvPr/>
          </p:nvSpPr>
          <p:spPr>
            <a:xfrm>
              <a:off x="1672677" y="3119921"/>
              <a:ext cx="122255" cy="132352"/>
            </a:xfrm>
            <a:prstGeom prst="ellipse">
              <a:avLst/>
            </a:prstGeom>
            <a:ln w="1905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ja-JP" altLang="en-US"/>
            </a:p>
          </p:txBody>
        </p:sp>
      </p:grpSp>
      <p:cxnSp>
        <p:nvCxnSpPr>
          <p:cNvPr id="354" name="直線コネクタ 353">
            <a:extLst>
              <a:ext uri="{FF2B5EF4-FFF2-40B4-BE49-F238E27FC236}">
                <a16:creationId xmlns:a16="http://schemas.microsoft.com/office/drawing/2014/main" id="{AAEED96F-2F95-94EB-C3F6-0BF67F049BAF}"/>
              </a:ext>
            </a:extLst>
          </p:cNvPr>
          <p:cNvCxnSpPr>
            <a:cxnSpLocks/>
            <a:stCxn id="346" idx="6"/>
            <a:endCxn id="419" idx="2"/>
          </p:cNvCxnSpPr>
          <p:nvPr/>
        </p:nvCxnSpPr>
        <p:spPr>
          <a:xfrm>
            <a:off x="6733075" y="3041327"/>
            <a:ext cx="702934" cy="156924"/>
          </a:xfrm>
          <a:prstGeom prst="line">
            <a:avLst/>
          </a:prstGeom>
          <a:ln w="19050"/>
        </p:spPr>
        <p:style>
          <a:lnRef idx="3">
            <a:schemeClr val="dk1"/>
          </a:lnRef>
          <a:fillRef idx="0">
            <a:schemeClr val="dk1"/>
          </a:fillRef>
          <a:effectRef idx="2">
            <a:schemeClr val="dk1"/>
          </a:effectRef>
          <a:fontRef idx="minor">
            <a:schemeClr val="tx1"/>
          </a:fontRef>
        </p:style>
      </p:cxnSp>
      <p:cxnSp>
        <p:nvCxnSpPr>
          <p:cNvPr id="355" name="直線コネクタ 354">
            <a:extLst>
              <a:ext uri="{FF2B5EF4-FFF2-40B4-BE49-F238E27FC236}">
                <a16:creationId xmlns:a16="http://schemas.microsoft.com/office/drawing/2014/main" id="{87942A86-5112-5239-2985-4FBE239F0B64}"/>
              </a:ext>
            </a:extLst>
          </p:cNvPr>
          <p:cNvCxnSpPr>
            <a:cxnSpLocks/>
            <a:stCxn id="346" idx="6"/>
            <a:endCxn id="409" idx="2"/>
          </p:cNvCxnSpPr>
          <p:nvPr/>
        </p:nvCxnSpPr>
        <p:spPr>
          <a:xfrm>
            <a:off x="6733076" y="3041327"/>
            <a:ext cx="696685" cy="927977"/>
          </a:xfrm>
          <a:prstGeom prst="line">
            <a:avLst/>
          </a:prstGeom>
          <a:ln w="19050"/>
        </p:spPr>
        <p:style>
          <a:lnRef idx="3">
            <a:schemeClr val="dk1"/>
          </a:lnRef>
          <a:fillRef idx="0">
            <a:schemeClr val="dk1"/>
          </a:fillRef>
          <a:effectRef idx="2">
            <a:schemeClr val="dk1"/>
          </a:effectRef>
          <a:fontRef idx="minor">
            <a:schemeClr val="tx1"/>
          </a:fontRef>
        </p:style>
      </p:cxnSp>
      <p:cxnSp>
        <p:nvCxnSpPr>
          <p:cNvPr id="356" name="直線コネクタ 355">
            <a:extLst>
              <a:ext uri="{FF2B5EF4-FFF2-40B4-BE49-F238E27FC236}">
                <a16:creationId xmlns:a16="http://schemas.microsoft.com/office/drawing/2014/main" id="{D3BB8569-E47B-63E9-9696-2454C7BEDF9C}"/>
              </a:ext>
            </a:extLst>
          </p:cNvPr>
          <p:cNvCxnSpPr>
            <a:cxnSpLocks/>
            <a:stCxn id="347" idx="6"/>
            <a:endCxn id="419" idx="2"/>
          </p:cNvCxnSpPr>
          <p:nvPr/>
        </p:nvCxnSpPr>
        <p:spPr>
          <a:xfrm flipV="1">
            <a:off x="6732556" y="3198252"/>
            <a:ext cx="703453" cy="176625"/>
          </a:xfrm>
          <a:prstGeom prst="line">
            <a:avLst/>
          </a:prstGeom>
          <a:ln w="19050"/>
        </p:spPr>
        <p:style>
          <a:lnRef idx="3">
            <a:schemeClr val="dk1"/>
          </a:lnRef>
          <a:fillRef idx="0">
            <a:schemeClr val="dk1"/>
          </a:fillRef>
          <a:effectRef idx="2">
            <a:schemeClr val="dk1"/>
          </a:effectRef>
          <a:fontRef idx="minor">
            <a:schemeClr val="tx1"/>
          </a:fontRef>
        </p:style>
      </p:cxnSp>
      <p:cxnSp>
        <p:nvCxnSpPr>
          <p:cNvPr id="357" name="直線コネクタ 356">
            <a:extLst>
              <a:ext uri="{FF2B5EF4-FFF2-40B4-BE49-F238E27FC236}">
                <a16:creationId xmlns:a16="http://schemas.microsoft.com/office/drawing/2014/main" id="{CE690261-EA15-FE43-42BA-4D0232A3535B}"/>
              </a:ext>
            </a:extLst>
          </p:cNvPr>
          <p:cNvCxnSpPr>
            <a:cxnSpLocks/>
            <a:stCxn id="347" idx="6"/>
            <a:endCxn id="409" idx="2"/>
          </p:cNvCxnSpPr>
          <p:nvPr/>
        </p:nvCxnSpPr>
        <p:spPr>
          <a:xfrm>
            <a:off x="6732556" y="3374877"/>
            <a:ext cx="697205" cy="594427"/>
          </a:xfrm>
          <a:prstGeom prst="line">
            <a:avLst/>
          </a:prstGeom>
          <a:ln w="19050"/>
        </p:spPr>
        <p:style>
          <a:lnRef idx="3">
            <a:schemeClr val="dk1"/>
          </a:lnRef>
          <a:fillRef idx="0">
            <a:schemeClr val="dk1"/>
          </a:fillRef>
          <a:effectRef idx="2">
            <a:schemeClr val="dk1"/>
          </a:effectRef>
          <a:fontRef idx="minor">
            <a:schemeClr val="tx1"/>
          </a:fontRef>
        </p:style>
      </p:cxnSp>
      <p:cxnSp>
        <p:nvCxnSpPr>
          <p:cNvPr id="358" name="直線コネクタ 357">
            <a:extLst>
              <a:ext uri="{FF2B5EF4-FFF2-40B4-BE49-F238E27FC236}">
                <a16:creationId xmlns:a16="http://schemas.microsoft.com/office/drawing/2014/main" id="{8D0F35B2-B14C-C44D-0401-D0D7AF2E4F39}"/>
              </a:ext>
            </a:extLst>
          </p:cNvPr>
          <p:cNvCxnSpPr>
            <a:cxnSpLocks/>
            <a:stCxn id="348" idx="6"/>
            <a:endCxn id="419" idx="2"/>
          </p:cNvCxnSpPr>
          <p:nvPr/>
        </p:nvCxnSpPr>
        <p:spPr>
          <a:xfrm flipV="1">
            <a:off x="6733286" y="3198252"/>
            <a:ext cx="702723" cy="501309"/>
          </a:xfrm>
          <a:prstGeom prst="line">
            <a:avLst/>
          </a:prstGeom>
          <a:ln w="19050"/>
        </p:spPr>
        <p:style>
          <a:lnRef idx="3">
            <a:schemeClr val="dk1"/>
          </a:lnRef>
          <a:fillRef idx="0">
            <a:schemeClr val="dk1"/>
          </a:fillRef>
          <a:effectRef idx="2">
            <a:schemeClr val="dk1"/>
          </a:effectRef>
          <a:fontRef idx="minor">
            <a:schemeClr val="tx1"/>
          </a:fontRef>
        </p:style>
      </p:cxnSp>
      <p:cxnSp>
        <p:nvCxnSpPr>
          <p:cNvPr id="359" name="直線コネクタ 358">
            <a:extLst>
              <a:ext uri="{FF2B5EF4-FFF2-40B4-BE49-F238E27FC236}">
                <a16:creationId xmlns:a16="http://schemas.microsoft.com/office/drawing/2014/main" id="{174BC78D-C4C3-3BDC-0A28-182072187001}"/>
              </a:ext>
            </a:extLst>
          </p:cNvPr>
          <p:cNvCxnSpPr>
            <a:cxnSpLocks/>
            <a:stCxn id="348" idx="6"/>
            <a:endCxn id="409" idx="2"/>
          </p:cNvCxnSpPr>
          <p:nvPr/>
        </p:nvCxnSpPr>
        <p:spPr>
          <a:xfrm>
            <a:off x="6733286" y="3699561"/>
            <a:ext cx="696474" cy="269743"/>
          </a:xfrm>
          <a:prstGeom prst="line">
            <a:avLst/>
          </a:prstGeom>
          <a:ln w="19050"/>
        </p:spPr>
        <p:style>
          <a:lnRef idx="3">
            <a:schemeClr val="dk1"/>
          </a:lnRef>
          <a:fillRef idx="0">
            <a:schemeClr val="dk1"/>
          </a:fillRef>
          <a:effectRef idx="2">
            <a:schemeClr val="dk1"/>
          </a:effectRef>
          <a:fontRef idx="minor">
            <a:schemeClr val="tx1"/>
          </a:fontRef>
        </p:style>
      </p:cxnSp>
      <p:cxnSp>
        <p:nvCxnSpPr>
          <p:cNvPr id="360" name="直線コネクタ 359">
            <a:extLst>
              <a:ext uri="{FF2B5EF4-FFF2-40B4-BE49-F238E27FC236}">
                <a16:creationId xmlns:a16="http://schemas.microsoft.com/office/drawing/2014/main" id="{E9BA432D-25E7-F83E-3CB5-667674A5DBA4}"/>
              </a:ext>
            </a:extLst>
          </p:cNvPr>
          <p:cNvCxnSpPr>
            <a:cxnSpLocks/>
            <a:stCxn id="349" idx="6"/>
            <a:endCxn id="407" idx="2"/>
          </p:cNvCxnSpPr>
          <p:nvPr/>
        </p:nvCxnSpPr>
        <p:spPr>
          <a:xfrm>
            <a:off x="6736654" y="4353517"/>
            <a:ext cx="707078" cy="728247"/>
          </a:xfrm>
          <a:prstGeom prst="line">
            <a:avLst/>
          </a:prstGeom>
          <a:ln w="19050"/>
        </p:spPr>
        <p:style>
          <a:lnRef idx="3">
            <a:schemeClr val="dk1"/>
          </a:lnRef>
          <a:fillRef idx="0">
            <a:schemeClr val="dk1"/>
          </a:fillRef>
          <a:effectRef idx="2">
            <a:schemeClr val="dk1"/>
          </a:effectRef>
          <a:fontRef idx="minor">
            <a:schemeClr val="tx1"/>
          </a:fontRef>
        </p:style>
      </p:cxnSp>
      <p:cxnSp>
        <p:nvCxnSpPr>
          <p:cNvPr id="361" name="直線コネクタ 360">
            <a:extLst>
              <a:ext uri="{FF2B5EF4-FFF2-40B4-BE49-F238E27FC236}">
                <a16:creationId xmlns:a16="http://schemas.microsoft.com/office/drawing/2014/main" id="{0BBDF824-5AA7-8CCB-8344-7B0DE17064DB}"/>
              </a:ext>
            </a:extLst>
          </p:cNvPr>
          <p:cNvCxnSpPr>
            <a:cxnSpLocks/>
            <a:stCxn id="349" idx="6"/>
            <a:endCxn id="405" idx="2"/>
          </p:cNvCxnSpPr>
          <p:nvPr/>
        </p:nvCxnSpPr>
        <p:spPr>
          <a:xfrm>
            <a:off x="6736654" y="4353517"/>
            <a:ext cx="705434" cy="1481018"/>
          </a:xfrm>
          <a:prstGeom prst="line">
            <a:avLst/>
          </a:prstGeom>
          <a:ln w="19050"/>
        </p:spPr>
        <p:style>
          <a:lnRef idx="3">
            <a:schemeClr val="dk1"/>
          </a:lnRef>
          <a:fillRef idx="0">
            <a:schemeClr val="dk1"/>
          </a:fillRef>
          <a:effectRef idx="2">
            <a:schemeClr val="dk1"/>
          </a:effectRef>
          <a:fontRef idx="minor">
            <a:schemeClr val="tx1"/>
          </a:fontRef>
        </p:style>
      </p:cxnSp>
      <p:cxnSp>
        <p:nvCxnSpPr>
          <p:cNvPr id="362" name="直線コネクタ 361">
            <a:extLst>
              <a:ext uri="{FF2B5EF4-FFF2-40B4-BE49-F238E27FC236}">
                <a16:creationId xmlns:a16="http://schemas.microsoft.com/office/drawing/2014/main" id="{E76B51DB-2A81-85A3-7B9C-F8CDDB21714D}"/>
              </a:ext>
            </a:extLst>
          </p:cNvPr>
          <p:cNvCxnSpPr>
            <a:cxnSpLocks/>
            <a:stCxn id="350" idx="6"/>
            <a:endCxn id="407" idx="2"/>
          </p:cNvCxnSpPr>
          <p:nvPr/>
        </p:nvCxnSpPr>
        <p:spPr>
          <a:xfrm>
            <a:off x="6732037" y="4687069"/>
            <a:ext cx="711695" cy="394695"/>
          </a:xfrm>
          <a:prstGeom prst="line">
            <a:avLst/>
          </a:prstGeom>
          <a:ln w="19050"/>
        </p:spPr>
        <p:style>
          <a:lnRef idx="3">
            <a:schemeClr val="dk1"/>
          </a:lnRef>
          <a:fillRef idx="0">
            <a:schemeClr val="dk1"/>
          </a:fillRef>
          <a:effectRef idx="2">
            <a:schemeClr val="dk1"/>
          </a:effectRef>
          <a:fontRef idx="minor">
            <a:schemeClr val="tx1"/>
          </a:fontRef>
        </p:style>
      </p:cxnSp>
      <p:cxnSp>
        <p:nvCxnSpPr>
          <p:cNvPr id="363" name="直線コネクタ 362">
            <a:extLst>
              <a:ext uri="{FF2B5EF4-FFF2-40B4-BE49-F238E27FC236}">
                <a16:creationId xmlns:a16="http://schemas.microsoft.com/office/drawing/2014/main" id="{FC7E7A60-E179-3876-D0EE-2DF21C8C48A3}"/>
              </a:ext>
            </a:extLst>
          </p:cNvPr>
          <p:cNvCxnSpPr>
            <a:cxnSpLocks/>
            <a:stCxn id="350" idx="6"/>
            <a:endCxn id="405" idx="2"/>
          </p:cNvCxnSpPr>
          <p:nvPr/>
        </p:nvCxnSpPr>
        <p:spPr>
          <a:xfrm>
            <a:off x="6732037" y="4687069"/>
            <a:ext cx="710051" cy="1147466"/>
          </a:xfrm>
          <a:prstGeom prst="line">
            <a:avLst/>
          </a:prstGeom>
          <a:ln w="19050"/>
        </p:spPr>
        <p:style>
          <a:lnRef idx="3">
            <a:schemeClr val="dk1"/>
          </a:lnRef>
          <a:fillRef idx="0">
            <a:schemeClr val="dk1"/>
          </a:fillRef>
          <a:effectRef idx="2">
            <a:schemeClr val="dk1"/>
          </a:effectRef>
          <a:fontRef idx="minor">
            <a:schemeClr val="tx1"/>
          </a:fontRef>
        </p:style>
      </p:cxnSp>
      <p:cxnSp>
        <p:nvCxnSpPr>
          <p:cNvPr id="364" name="直線コネクタ 363">
            <a:extLst>
              <a:ext uri="{FF2B5EF4-FFF2-40B4-BE49-F238E27FC236}">
                <a16:creationId xmlns:a16="http://schemas.microsoft.com/office/drawing/2014/main" id="{B6878771-C204-4D2C-FDD5-77CB71CE7520}"/>
              </a:ext>
            </a:extLst>
          </p:cNvPr>
          <p:cNvCxnSpPr>
            <a:cxnSpLocks/>
            <a:stCxn id="351" idx="6"/>
            <a:endCxn id="405" idx="2"/>
          </p:cNvCxnSpPr>
          <p:nvPr/>
        </p:nvCxnSpPr>
        <p:spPr>
          <a:xfrm>
            <a:off x="6728356" y="5017830"/>
            <a:ext cx="713732" cy="816705"/>
          </a:xfrm>
          <a:prstGeom prst="line">
            <a:avLst/>
          </a:prstGeom>
          <a:ln w="19050"/>
        </p:spPr>
        <p:style>
          <a:lnRef idx="3">
            <a:schemeClr val="dk1"/>
          </a:lnRef>
          <a:fillRef idx="0">
            <a:schemeClr val="dk1"/>
          </a:fillRef>
          <a:effectRef idx="2">
            <a:schemeClr val="dk1"/>
          </a:effectRef>
          <a:fontRef idx="minor">
            <a:schemeClr val="tx1"/>
          </a:fontRef>
        </p:style>
      </p:cxnSp>
      <p:cxnSp>
        <p:nvCxnSpPr>
          <p:cNvPr id="365" name="直線コネクタ 364">
            <a:extLst>
              <a:ext uri="{FF2B5EF4-FFF2-40B4-BE49-F238E27FC236}">
                <a16:creationId xmlns:a16="http://schemas.microsoft.com/office/drawing/2014/main" id="{3EFACE9E-CCA2-6ABB-DE2D-7D4DE6B21FA4}"/>
              </a:ext>
            </a:extLst>
          </p:cNvPr>
          <p:cNvCxnSpPr>
            <a:cxnSpLocks/>
            <a:stCxn id="342" idx="6"/>
            <a:endCxn id="336" idx="2"/>
          </p:cNvCxnSpPr>
          <p:nvPr/>
        </p:nvCxnSpPr>
        <p:spPr>
          <a:xfrm flipV="1">
            <a:off x="9995761" y="2971143"/>
            <a:ext cx="442044" cy="754331"/>
          </a:xfrm>
          <a:prstGeom prst="line">
            <a:avLst/>
          </a:prstGeom>
          <a:ln w="19050"/>
        </p:spPr>
        <p:style>
          <a:lnRef idx="3">
            <a:schemeClr val="dk1"/>
          </a:lnRef>
          <a:fillRef idx="0">
            <a:schemeClr val="dk1"/>
          </a:fillRef>
          <a:effectRef idx="2">
            <a:schemeClr val="dk1"/>
          </a:effectRef>
          <a:fontRef idx="minor">
            <a:schemeClr val="tx1"/>
          </a:fontRef>
        </p:style>
      </p:cxnSp>
      <p:cxnSp>
        <p:nvCxnSpPr>
          <p:cNvPr id="366" name="直線コネクタ 365">
            <a:extLst>
              <a:ext uri="{FF2B5EF4-FFF2-40B4-BE49-F238E27FC236}">
                <a16:creationId xmlns:a16="http://schemas.microsoft.com/office/drawing/2014/main" id="{7C2D73E9-BF51-4FBF-E1F2-79F8E060E2C8}"/>
              </a:ext>
            </a:extLst>
          </p:cNvPr>
          <p:cNvCxnSpPr>
            <a:cxnSpLocks/>
            <a:stCxn id="342" idx="6"/>
            <a:endCxn id="337" idx="2"/>
          </p:cNvCxnSpPr>
          <p:nvPr/>
        </p:nvCxnSpPr>
        <p:spPr>
          <a:xfrm flipV="1">
            <a:off x="9995762" y="3498463"/>
            <a:ext cx="446591" cy="227010"/>
          </a:xfrm>
          <a:prstGeom prst="line">
            <a:avLst/>
          </a:prstGeom>
          <a:ln w="19050"/>
        </p:spPr>
        <p:style>
          <a:lnRef idx="3">
            <a:schemeClr val="dk1"/>
          </a:lnRef>
          <a:fillRef idx="0">
            <a:schemeClr val="dk1"/>
          </a:fillRef>
          <a:effectRef idx="2">
            <a:schemeClr val="dk1"/>
          </a:effectRef>
          <a:fontRef idx="minor">
            <a:schemeClr val="tx1"/>
          </a:fontRef>
        </p:style>
      </p:cxnSp>
      <p:cxnSp>
        <p:nvCxnSpPr>
          <p:cNvPr id="367" name="直線コネクタ 366">
            <a:extLst>
              <a:ext uri="{FF2B5EF4-FFF2-40B4-BE49-F238E27FC236}">
                <a16:creationId xmlns:a16="http://schemas.microsoft.com/office/drawing/2014/main" id="{D522CE41-F1E6-C255-B8FD-58B42F01FFD6}"/>
              </a:ext>
            </a:extLst>
          </p:cNvPr>
          <p:cNvCxnSpPr>
            <a:cxnSpLocks/>
            <a:stCxn id="342" idx="6"/>
            <a:endCxn id="338" idx="2"/>
          </p:cNvCxnSpPr>
          <p:nvPr/>
        </p:nvCxnSpPr>
        <p:spPr>
          <a:xfrm>
            <a:off x="9995762" y="3725475"/>
            <a:ext cx="452091" cy="302496"/>
          </a:xfrm>
          <a:prstGeom prst="line">
            <a:avLst/>
          </a:prstGeom>
          <a:ln w="19050"/>
        </p:spPr>
        <p:style>
          <a:lnRef idx="3">
            <a:schemeClr val="dk1"/>
          </a:lnRef>
          <a:fillRef idx="0">
            <a:schemeClr val="dk1"/>
          </a:fillRef>
          <a:effectRef idx="2">
            <a:schemeClr val="dk1"/>
          </a:effectRef>
          <a:fontRef idx="minor">
            <a:schemeClr val="tx1"/>
          </a:fontRef>
        </p:style>
      </p:cxnSp>
      <p:cxnSp>
        <p:nvCxnSpPr>
          <p:cNvPr id="368" name="直線コネクタ 367">
            <a:extLst>
              <a:ext uri="{FF2B5EF4-FFF2-40B4-BE49-F238E27FC236}">
                <a16:creationId xmlns:a16="http://schemas.microsoft.com/office/drawing/2014/main" id="{38D9D20F-0DFE-9789-5086-F3671C7E2FD5}"/>
              </a:ext>
            </a:extLst>
          </p:cNvPr>
          <p:cNvCxnSpPr>
            <a:cxnSpLocks/>
            <a:stCxn id="342" idx="6"/>
            <a:endCxn id="339" idx="2"/>
          </p:cNvCxnSpPr>
          <p:nvPr/>
        </p:nvCxnSpPr>
        <p:spPr>
          <a:xfrm>
            <a:off x="9995761" y="3725475"/>
            <a:ext cx="442044" cy="1249705"/>
          </a:xfrm>
          <a:prstGeom prst="line">
            <a:avLst/>
          </a:prstGeom>
          <a:ln w="19050"/>
        </p:spPr>
        <p:style>
          <a:lnRef idx="3">
            <a:schemeClr val="dk1"/>
          </a:lnRef>
          <a:fillRef idx="0">
            <a:schemeClr val="dk1"/>
          </a:fillRef>
          <a:effectRef idx="2">
            <a:schemeClr val="dk1"/>
          </a:effectRef>
          <a:fontRef idx="minor">
            <a:schemeClr val="tx1"/>
          </a:fontRef>
        </p:style>
      </p:cxnSp>
      <p:cxnSp>
        <p:nvCxnSpPr>
          <p:cNvPr id="369" name="直線コネクタ 368">
            <a:extLst>
              <a:ext uri="{FF2B5EF4-FFF2-40B4-BE49-F238E27FC236}">
                <a16:creationId xmlns:a16="http://schemas.microsoft.com/office/drawing/2014/main" id="{E445DCDF-D287-AFDB-F4C8-A854F3E92A26}"/>
              </a:ext>
            </a:extLst>
          </p:cNvPr>
          <p:cNvCxnSpPr>
            <a:cxnSpLocks/>
            <a:stCxn id="342" idx="6"/>
            <a:endCxn id="340" idx="2"/>
          </p:cNvCxnSpPr>
          <p:nvPr/>
        </p:nvCxnSpPr>
        <p:spPr>
          <a:xfrm>
            <a:off x="9995762" y="3725476"/>
            <a:ext cx="446591" cy="1768804"/>
          </a:xfrm>
          <a:prstGeom prst="line">
            <a:avLst/>
          </a:prstGeom>
          <a:ln w="19050"/>
        </p:spPr>
        <p:style>
          <a:lnRef idx="3">
            <a:schemeClr val="dk1"/>
          </a:lnRef>
          <a:fillRef idx="0">
            <a:schemeClr val="dk1"/>
          </a:fillRef>
          <a:effectRef idx="2">
            <a:schemeClr val="dk1"/>
          </a:effectRef>
          <a:fontRef idx="minor">
            <a:schemeClr val="tx1"/>
          </a:fontRef>
        </p:style>
      </p:cxnSp>
      <p:cxnSp>
        <p:nvCxnSpPr>
          <p:cNvPr id="370" name="直線コネクタ 369">
            <a:extLst>
              <a:ext uri="{FF2B5EF4-FFF2-40B4-BE49-F238E27FC236}">
                <a16:creationId xmlns:a16="http://schemas.microsoft.com/office/drawing/2014/main" id="{752BD55E-CE54-DDFE-A62A-7D99EB981AC5}"/>
              </a:ext>
            </a:extLst>
          </p:cNvPr>
          <p:cNvCxnSpPr>
            <a:cxnSpLocks/>
            <a:stCxn id="342" idx="6"/>
            <a:endCxn id="341" idx="2"/>
          </p:cNvCxnSpPr>
          <p:nvPr/>
        </p:nvCxnSpPr>
        <p:spPr>
          <a:xfrm>
            <a:off x="9995762" y="3725476"/>
            <a:ext cx="454888" cy="2287904"/>
          </a:xfrm>
          <a:prstGeom prst="line">
            <a:avLst/>
          </a:prstGeom>
          <a:ln w="19050"/>
        </p:spPr>
        <p:style>
          <a:lnRef idx="3">
            <a:schemeClr val="dk1"/>
          </a:lnRef>
          <a:fillRef idx="0">
            <a:schemeClr val="dk1"/>
          </a:fillRef>
          <a:effectRef idx="2">
            <a:schemeClr val="dk1"/>
          </a:effectRef>
          <a:fontRef idx="minor">
            <a:schemeClr val="tx1"/>
          </a:fontRef>
        </p:style>
      </p:cxnSp>
      <p:cxnSp>
        <p:nvCxnSpPr>
          <p:cNvPr id="371" name="直線コネクタ 370">
            <a:extLst>
              <a:ext uri="{FF2B5EF4-FFF2-40B4-BE49-F238E27FC236}">
                <a16:creationId xmlns:a16="http://schemas.microsoft.com/office/drawing/2014/main" id="{BE2411A3-D44A-A593-F582-D22CB3243906}"/>
              </a:ext>
            </a:extLst>
          </p:cNvPr>
          <p:cNvCxnSpPr>
            <a:cxnSpLocks/>
            <a:stCxn id="343" idx="6"/>
            <a:endCxn id="341" idx="2"/>
          </p:cNvCxnSpPr>
          <p:nvPr/>
        </p:nvCxnSpPr>
        <p:spPr>
          <a:xfrm>
            <a:off x="9999273" y="5462058"/>
            <a:ext cx="451378" cy="551320"/>
          </a:xfrm>
          <a:prstGeom prst="line">
            <a:avLst/>
          </a:prstGeom>
          <a:ln w="19050"/>
        </p:spPr>
        <p:style>
          <a:lnRef idx="3">
            <a:schemeClr val="dk1"/>
          </a:lnRef>
          <a:fillRef idx="0">
            <a:schemeClr val="dk1"/>
          </a:fillRef>
          <a:effectRef idx="2">
            <a:schemeClr val="dk1"/>
          </a:effectRef>
          <a:fontRef idx="minor">
            <a:schemeClr val="tx1"/>
          </a:fontRef>
        </p:style>
      </p:cxnSp>
      <p:cxnSp>
        <p:nvCxnSpPr>
          <p:cNvPr id="372" name="直線コネクタ 371">
            <a:extLst>
              <a:ext uri="{FF2B5EF4-FFF2-40B4-BE49-F238E27FC236}">
                <a16:creationId xmlns:a16="http://schemas.microsoft.com/office/drawing/2014/main" id="{89D950E5-0F72-C285-3A06-7F4AEF104A4A}"/>
              </a:ext>
            </a:extLst>
          </p:cNvPr>
          <p:cNvCxnSpPr>
            <a:cxnSpLocks/>
            <a:stCxn id="343" idx="6"/>
            <a:endCxn id="340" idx="2"/>
          </p:cNvCxnSpPr>
          <p:nvPr/>
        </p:nvCxnSpPr>
        <p:spPr>
          <a:xfrm>
            <a:off x="9999274" y="5462058"/>
            <a:ext cx="443080" cy="32220"/>
          </a:xfrm>
          <a:prstGeom prst="line">
            <a:avLst/>
          </a:prstGeom>
          <a:ln w="19050"/>
        </p:spPr>
        <p:style>
          <a:lnRef idx="3">
            <a:schemeClr val="dk1"/>
          </a:lnRef>
          <a:fillRef idx="0">
            <a:schemeClr val="dk1"/>
          </a:fillRef>
          <a:effectRef idx="2">
            <a:schemeClr val="dk1"/>
          </a:effectRef>
          <a:fontRef idx="minor">
            <a:schemeClr val="tx1"/>
          </a:fontRef>
        </p:style>
      </p:cxnSp>
      <p:cxnSp>
        <p:nvCxnSpPr>
          <p:cNvPr id="373" name="直線コネクタ 372">
            <a:extLst>
              <a:ext uri="{FF2B5EF4-FFF2-40B4-BE49-F238E27FC236}">
                <a16:creationId xmlns:a16="http://schemas.microsoft.com/office/drawing/2014/main" id="{AE3D86E6-2052-887B-ED9C-BBDE8BB8335E}"/>
              </a:ext>
            </a:extLst>
          </p:cNvPr>
          <p:cNvCxnSpPr>
            <a:cxnSpLocks/>
            <a:stCxn id="343" idx="6"/>
            <a:endCxn id="339" idx="2"/>
          </p:cNvCxnSpPr>
          <p:nvPr/>
        </p:nvCxnSpPr>
        <p:spPr>
          <a:xfrm flipV="1">
            <a:off x="9999273" y="4975178"/>
            <a:ext cx="438534" cy="486880"/>
          </a:xfrm>
          <a:prstGeom prst="line">
            <a:avLst/>
          </a:prstGeom>
          <a:ln w="19050"/>
        </p:spPr>
        <p:style>
          <a:lnRef idx="3">
            <a:schemeClr val="dk1"/>
          </a:lnRef>
          <a:fillRef idx="0">
            <a:schemeClr val="dk1"/>
          </a:fillRef>
          <a:effectRef idx="2">
            <a:schemeClr val="dk1"/>
          </a:effectRef>
          <a:fontRef idx="minor">
            <a:schemeClr val="tx1"/>
          </a:fontRef>
        </p:style>
      </p:cxnSp>
      <p:cxnSp>
        <p:nvCxnSpPr>
          <p:cNvPr id="374" name="直線コネクタ 373">
            <a:extLst>
              <a:ext uri="{FF2B5EF4-FFF2-40B4-BE49-F238E27FC236}">
                <a16:creationId xmlns:a16="http://schemas.microsoft.com/office/drawing/2014/main" id="{C17F1273-E9E0-4AF5-F08E-B431A45F4CF5}"/>
              </a:ext>
            </a:extLst>
          </p:cNvPr>
          <p:cNvCxnSpPr>
            <a:cxnSpLocks/>
            <a:stCxn id="343" idx="6"/>
            <a:endCxn id="338" idx="2"/>
          </p:cNvCxnSpPr>
          <p:nvPr/>
        </p:nvCxnSpPr>
        <p:spPr>
          <a:xfrm flipV="1">
            <a:off x="9999272" y="4027972"/>
            <a:ext cx="448580" cy="1434088"/>
          </a:xfrm>
          <a:prstGeom prst="line">
            <a:avLst/>
          </a:prstGeom>
          <a:ln w="19050"/>
        </p:spPr>
        <p:style>
          <a:lnRef idx="3">
            <a:schemeClr val="dk1"/>
          </a:lnRef>
          <a:fillRef idx="0">
            <a:schemeClr val="dk1"/>
          </a:fillRef>
          <a:effectRef idx="2">
            <a:schemeClr val="dk1"/>
          </a:effectRef>
          <a:fontRef idx="minor">
            <a:schemeClr val="tx1"/>
          </a:fontRef>
        </p:style>
      </p:cxnSp>
      <p:cxnSp>
        <p:nvCxnSpPr>
          <p:cNvPr id="375" name="直線コネクタ 374">
            <a:extLst>
              <a:ext uri="{FF2B5EF4-FFF2-40B4-BE49-F238E27FC236}">
                <a16:creationId xmlns:a16="http://schemas.microsoft.com/office/drawing/2014/main" id="{C51775B5-2A2E-A1E4-9AF5-AC6390B8B38E}"/>
              </a:ext>
            </a:extLst>
          </p:cNvPr>
          <p:cNvCxnSpPr>
            <a:cxnSpLocks/>
            <a:stCxn id="343" idx="6"/>
            <a:endCxn id="337" idx="2"/>
          </p:cNvCxnSpPr>
          <p:nvPr/>
        </p:nvCxnSpPr>
        <p:spPr>
          <a:xfrm flipV="1">
            <a:off x="9999274" y="3498465"/>
            <a:ext cx="443080" cy="1963594"/>
          </a:xfrm>
          <a:prstGeom prst="line">
            <a:avLst/>
          </a:prstGeom>
          <a:ln w="19050"/>
        </p:spPr>
        <p:style>
          <a:lnRef idx="3">
            <a:schemeClr val="dk1"/>
          </a:lnRef>
          <a:fillRef idx="0">
            <a:schemeClr val="dk1"/>
          </a:fillRef>
          <a:effectRef idx="2">
            <a:schemeClr val="dk1"/>
          </a:effectRef>
          <a:fontRef idx="minor">
            <a:schemeClr val="tx1"/>
          </a:fontRef>
        </p:style>
      </p:cxnSp>
      <p:cxnSp>
        <p:nvCxnSpPr>
          <p:cNvPr id="376" name="直線コネクタ 375">
            <a:extLst>
              <a:ext uri="{FF2B5EF4-FFF2-40B4-BE49-F238E27FC236}">
                <a16:creationId xmlns:a16="http://schemas.microsoft.com/office/drawing/2014/main" id="{188998A7-6CAF-A965-9624-530FD287093B}"/>
              </a:ext>
            </a:extLst>
          </p:cNvPr>
          <p:cNvCxnSpPr>
            <a:cxnSpLocks/>
            <a:stCxn id="343" idx="6"/>
            <a:endCxn id="336" idx="2"/>
          </p:cNvCxnSpPr>
          <p:nvPr/>
        </p:nvCxnSpPr>
        <p:spPr>
          <a:xfrm flipV="1">
            <a:off x="9999273" y="2971142"/>
            <a:ext cx="438534" cy="2490916"/>
          </a:xfrm>
          <a:prstGeom prst="line">
            <a:avLst/>
          </a:prstGeom>
          <a:ln w="19050"/>
        </p:spPr>
        <p:style>
          <a:lnRef idx="3">
            <a:schemeClr val="dk1"/>
          </a:lnRef>
          <a:fillRef idx="0">
            <a:schemeClr val="dk1"/>
          </a:fillRef>
          <a:effectRef idx="2">
            <a:schemeClr val="dk1"/>
          </a:effectRef>
          <a:fontRef idx="minor">
            <a:schemeClr val="tx1"/>
          </a:fontRef>
        </p:style>
      </p:cxnSp>
      <p:cxnSp>
        <p:nvCxnSpPr>
          <p:cNvPr id="377" name="直線コネクタ 376">
            <a:extLst>
              <a:ext uri="{FF2B5EF4-FFF2-40B4-BE49-F238E27FC236}">
                <a16:creationId xmlns:a16="http://schemas.microsoft.com/office/drawing/2014/main" id="{93917A6A-24A8-58C2-9BC2-486C3AB1D8CB}"/>
              </a:ext>
            </a:extLst>
          </p:cNvPr>
          <p:cNvCxnSpPr>
            <a:cxnSpLocks/>
            <a:stCxn id="346" idx="6"/>
            <a:endCxn id="407" idx="2"/>
          </p:cNvCxnSpPr>
          <p:nvPr/>
        </p:nvCxnSpPr>
        <p:spPr>
          <a:xfrm>
            <a:off x="6733076" y="3041326"/>
            <a:ext cx="710657" cy="2040436"/>
          </a:xfrm>
          <a:prstGeom prst="line">
            <a:avLst/>
          </a:prstGeom>
          <a:ln w="19050"/>
        </p:spPr>
        <p:style>
          <a:lnRef idx="3">
            <a:schemeClr val="dk1"/>
          </a:lnRef>
          <a:fillRef idx="0">
            <a:schemeClr val="dk1"/>
          </a:fillRef>
          <a:effectRef idx="2">
            <a:schemeClr val="dk1"/>
          </a:effectRef>
          <a:fontRef idx="minor">
            <a:schemeClr val="tx1"/>
          </a:fontRef>
        </p:style>
      </p:cxnSp>
      <p:cxnSp>
        <p:nvCxnSpPr>
          <p:cNvPr id="378" name="直線コネクタ 377">
            <a:extLst>
              <a:ext uri="{FF2B5EF4-FFF2-40B4-BE49-F238E27FC236}">
                <a16:creationId xmlns:a16="http://schemas.microsoft.com/office/drawing/2014/main" id="{108B2268-A6C4-BDF9-105F-7C39F39FC65F}"/>
              </a:ext>
            </a:extLst>
          </p:cNvPr>
          <p:cNvCxnSpPr>
            <a:cxnSpLocks/>
            <a:stCxn id="346" idx="6"/>
            <a:endCxn id="405" idx="2"/>
          </p:cNvCxnSpPr>
          <p:nvPr/>
        </p:nvCxnSpPr>
        <p:spPr>
          <a:xfrm>
            <a:off x="6733075" y="3041326"/>
            <a:ext cx="709013" cy="2793207"/>
          </a:xfrm>
          <a:prstGeom prst="line">
            <a:avLst/>
          </a:prstGeom>
          <a:ln w="19050"/>
        </p:spPr>
        <p:style>
          <a:lnRef idx="3">
            <a:schemeClr val="dk1"/>
          </a:lnRef>
          <a:fillRef idx="0">
            <a:schemeClr val="dk1"/>
          </a:fillRef>
          <a:effectRef idx="2">
            <a:schemeClr val="dk1"/>
          </a:effectRef>
          <a:fontRef idx="minor">
            <a:schemeClr val="tx1"/>
          </a:fontRef>
        </p:style>
      </p:cxnSp>
      <p:cxnSp>
        <p:nvCxnSpPr>
          <p:cNvPr id="379" name="直線コネクタ 378">
            <a:extLst>
              <a:ext uri="{FF2B5EF4-FFF2-40B4-BE49-F238E27FC236}">
                <a16:creationId xmlns:a16="http://schemas.microsoft.com/office/drawing/2014/main" id="{3B7DDA05-E0B3-02C3-2E81-F72C97D81AB3}"/>
              </a:ext>
            </a:extLst>
          </p:cNvPr>
          <p:cNvCxnSpPr>
            <a:cxnSpLocks/>
            <a:stCxn id="347" idx="6"/>
            <a:endCxn id="407" idx="2"/>
          </p:cNvCxnSpPr>
          <p:nvPr/>
        </p:nvCxnSpPr>
        <p:spPr>
          <a:xfrm>
            <a:off x="6732556" y="3374877"/>
            <a:ext cx="711176" cy="1706886"/>
          </a:xfrm>
          <a:prstGeom prst="line">
            <a:avLst/>
          </a:prstGeom>
          <a:ln w="19050"/>
        </p:spPr>
        <p:style>
          <a:lnRef idx="3">
            <a:schemeClr val="dk1"/>
          </a:lnRef>
          <a:fillRef idx="0">
            <a:schemeClr val="dk1"/>
          </a:fillRef>
          <a:effectRef idx="2">
            <a:schemeClr val="dk1"/>
          </a:effectRef>
          <a:fontRef idx="minor">
            <a:schemeClr val="tx1"/>
          </a:fontRef>
        </p:style>
      </p:cxnSp>
      <p:cxnSp>
        <p:nvCxnSpPr>
          <p:cNvPr id="380" name="直線コネクタ 379">
            <a:extLst>
              <a:ext uri="{FF2B5EF4-FFF2-40B4-BE49-F238E27FC236}">
                <a16:creationId xmlns:a16="http://schemas.microsoft.com/office/drawing/2014/main" id="{BD052A58-951F-C8DF-BF72-DC00E333A77E}"/>
              </a:ext>
            </a:extLst>
          </p:cNvPr>
          <p:cNvCxnSpPr>
            <a:cxnSpLocks/>
            <a:stCxn id="347" idx="6"/>
            <a:endCxn id="405" idx="2"/>
          </p:cNvCxnSpPr>
          <p:nvPr/>
        </p:nvCxnSpPr>
        <p:spPr>
          <a:xfrm>
            <a:off x="6732556" y="3374877"/>
            <a:ext cx="709532" cy="2459657"/>
          </a:xfrm>
          <a:prstGeom prst="line">
            <a:avLst/>
          </a:prstGeom>
          <a:ln w="19050"/>
        </p:spPr>
        <p:style>
          <a:lnRef idx="3">
            <a:schemeClr val="dk1"/>
          </a:lnRef>
          <a:fillRef idx="0">
            <a:schemeClr val="dk1"/>
          </a:fillRef>
          <a:effectRef idx="2">
            <a:schemeClr val="dk1"/>
          </a:effectRef>
          <a:fontRef idx="minor">
            <a:schemeClr val="tx1"/>
          </a:fontRef>
        </p:style>
      </p:cxnSp>
      <p:cxnSp>
        <p:nvCxnSpPr>
          <p:cNvPr id="381" name="直線コネクタ 380">
            <a:extLst>
              <a:ext uri="{FF2B5EF4-FFF2-40B4-BE49-F238E27FC236}">
                <a16:creationId xmlns:a16="http://schemas.microsoft.com/office/drawing/2014/main" id="{3DE5F184-1FD8-D421-3702-EECA78E37CC8}"/>
              </a:ext>
            </a:extLst>
          </p:cNvPr>
          <p:cNvCxnSpPr>
            <a:cxnSpLocks/>
            <a:stCxn id="348" idx="6"/>
            <a:endCxn id="407" idx="2"/>
          </p:cNvCxnSpPr>
          <p:nvPr/>
        </p:nvCxnSpPr>
        <p:spPr>
          <a:xfrm>
            <a:off x="6733286" y="3699561"/>
            <a:ext cx="710446" cy="1382202"/>
          </a:xfrm>
          <a:prstGeom prst="line">
            <a:avLst/>
          </a:prstGeom>
          <a:ln w="19050"/>
        </p:spPr>
        <p:style>
          <a:lnRef idx="3">
            <a:schemeClr val="dk1"/>
          </a:lnRef>
          <a:fillRef idx="0">
            <a:schemeClr val="dk1"/>
          </a:fillRef>
          <a:effectRef idx="2">
            <a:schemeClr val="dk1"/>
          </a:effectRef>
          <a:fontRef idx="minor">
            <a:schemeClr val="tx1"/>
          </a:fontRef>
        </p:style>
      </p:cxnSp>
      <p:cxnSp>
        <p:nvCxnSpPr>
          <p:cNvPr id="382" name="直線コネクタ 381">
            <a:extLst>
              <a:ext uri="{FF2B5EF4-FFF2-40B4-BE49-F238E27FC236}">
                <a16:creationId xmlns:a16="http://schemas.microsoft.com/office/drawing/2014/main" id="{4F352F3E-5654-0261-C3C1-CEB774F484B5}"/>
              </a:ext>
            </a:extLst>
          </p:cNvPr>
          <p:cNvCxnSpPr>
            <a:cxnSpLocks/>
            <a:stCxn id="348" idx="6"/>
            <a:endCxn id="405" idx="2"/>
          </p:cNvCxnSpPr>
          <p:nvPr/>
        </p:nvCxnSpPr>
        <p:spPr>
          <a:xfrm>
            <a:off x="6733286" y="3699561"/>
            <a:ext cx="708802" cy="2134974"/>
          </a:xfrm>
          <a:prstGeom prst="line">
            <a:avLst/>
          </a:prstGeom>
          <a:ln w="19050"/>
        </p:spPr>
        <p:style>
          <a:lnRef idx="3">
            <a:schemeClr val="dk1"/>
          </a:lnRef>
          <a:fillRef idx="0">
            <a:schemeClr val="dk1"/>
          </a:fillRef>
          <a:effectRef idx="2">
            <a:schemeClr val="dk1"/>
          </a:effectRef>
          <a:fontRef idx="minor">
            <a:schemeClr val="tx1"/>
          </a:fontRef>
        </p:style>
      </p:cxnSp>
      <p:cxnSp>
        <p:nvCxnSpPr>
          <p:cNvPr id="383" name="直線コネクタ 382">
            <a:extLst>
              <a:ext uri="{FF2B5EF4-FFF2-40B4-BE49-F238E27FC236}">
                <a16:creationId xmlns:a16="http://schemas.microsoft.com/office/drawing/2014/main" id="{566896F9-0FCD-81A0-7E56-592977F63114}"/>
              </a:ext>
            </a:extLst>
          </p:cNvPr>
          <p:cNvCxnSpPr>
            <a:cxnSpLocks/>
            <a:stCxn id="349" idx="6"/>
            <a:endCxn id="419" idx="2"/>
          </p:cNvCxnSpPr>
          <p:nvPr/>
        </p:nvCxnSpPr>
        <p:spPr>
          <a:xfrm flipV="1">
            <a:off x="6736654" y="3198252"/>
            <a:ext cx="699356" cy="1155265"/>
          </a:xfrm>
          <a:prstGeom prst="line">
            <a:avLst/>
          </a:prstGeom>
          <a:ln w="19050"/>
        </p:spPr>
        <p:style>
          <a:lnRef idx="3">
            <a:schemeClr val="dk1"/>
          </a:lnRef>
          <a:fillRef idx="0">
            <a:schemeClr val="dk1"/>
          </a:fillRef>
          <a:effectRef idx="2">
            <a:schemeClr val="dk1"/>
          </a:effectRef>
          <a:fontRef idx="minor">
            <a:schemeClr val="tx1"/>
          </a:fontRef>
        </p:style>
      </p:cxnSp>
      <p:cxnSp>
        <p:nvCxnSpPr>
          <p:cNvPr id="384" name="直線コネクタ 383">
            <a:extLst>
              <a:ext uri="{FF2B5EF4-FFF2-40B4-BE49-F238E27FC236}">
                <a16:creationId xmlns:a16="http://schemas.microsoft.com/office/drawing/2014/main" id="{CD2DD82B-7019-36FD-3FE9-DDCA0DA98839}"/>
              </a:ext>
            </a:extLst>
          </p:cNvPr>
          <p:cNvCxnSpPr>
            <a:cxnSpLocks/>
            <a:stCxn id="349" idx="6"/>
            <a:endCxn id="409" idx="2"/>
          </p:cNvCxnSpPr>
          <p:nvPr/>
        </p:nvCxnSpPr>
        <p:spPr>
          <a:xfrm flipV="1">
            <a:off x="6736654" y="3969305"/>
            <a:ext cx="693107" cy="384212"/>
          </a:xfrm>
          <a:prstGeom prst="line">
            <a:avLst/>
          </a:prstGeom>
          <a:ln w="19050"/>
        </p:spPr>
        <p:style>
          <a:lnRef idx="3">
            <a:schemeClr val="dk1"/>
          </a:lnRef>
          <a:fillRef idx="0">
            <a:schemeClr val="dk1"/>
          </a:fillRef>
          <a:effectRef idx="2">
            <a:schemeClr val="dk1"/>
          </a:effectRef>
          <a:fontRef idx="minor">
            <a:schemeClr val="tx1"/>
          </a:fontRef>
        </p:style>
      </p:cxnSp>
      <p:cxnSp>
        <p:nvCxnSpPr>
          <p:cNvPr id="385" name="直線コネクタ 384">
            <a:extLst>
              <a:ext uri="{FF2B5EF4-FFF2-40B4-BE49-F238E27FC236}">
                <a16:creationId xmlns:a16="http://schemas.microsoft.com/office/drawing/2014/main" id="{1AA2B517-E57D-1E69-75A7-8E47B50F3F20}"/>
              </a:ext>
            </a:extLst>
          </p:cNvPr>
          <p:cNvCxnSpPr>
            <a:cxnSpLocks/>
            <a:stCxn id="350" idx="6"/>
            <a:endCxn id="419" idx="2"/>
          </p:cNvCxnSpPr>
          <p:nvPr/>
        </p:nvCxnSpPr>
        <p:spPr>
          <a:xfrm flipV="1">
            <a:off x="6732037" y="3198252"/>
            <a:ext cx="703972" cy="1488817"/>
          </a:xfrm>
          <a:prstGeom prst="line">
            <a:avLst/>
          </a:prstGeom>
          <a:ln w="19050"/>
        </p:spPr>
        <p:style>
          <a:lnRef idx="3">
            <a:schemeClr val="dk1"/>
          </a:lnRef>
          <a:fillRef idx="0">
            <a:schemeClr val="dk1"/>
          </a:fillRef>
          <a:effectRef idx="2">
            <a:schemeClr val="dk1"/>
          </a:effectRef>
          <a:fontRef idx="minor">
            <a:schemeClr val="tx1"/>
          </a:fontRef>
        </p:style>
      </p:cxnSp>
      <p:cxnSp>
        <p:nvCxnSpPr>
          <p:cNvPr id="386" name="直線コネクタ 385">
            <a:extLst>
              <a:ext uri="{FF2B5EF4-FFF2-40B4-BE49-F238E27FC236}">
                <a16:creationId xmlns:a16="http://schemas.microsoft.com/office/drawing/2014/main" id="{38DF4B3F-DA79-B4AB-F887-121FA3D0C0A4}"/>
              </a:ext>
            </a:extLst>
          </p:cNvPr>
          <p:cNvCxnSpPr>
            <a:cxnSpLocks/>
            <a:stCxn id="350" idx="6"/>
            <a:endCxn id="409" idx="2"/>
          </p:cNvCxnSpPr>
          <p:nvPr/>
        </p:nvCxnSpPr>
        <p:spPr>
          <a:xfrm flipV="1">
            <a:off x="6732037" y="3969305"/>
            <a:ext cx="697723" cy="717764"/>
          </a:xfrm>
          <a:prstGeom prst="line">
            <a:avLst/>
          </a:prstGeom>
          <a:ln w="19050"/>
        </p:spPr>
        <p:style>
          <a:lnRef idx="3">
            <a:schemeClr val="dk1"/>
          </a:lnRef>
          <a:fillRef idx="0">
            <a:schemeClr val="dk1"/>
          </a:fillRef>
          <a:effectRef idx="2">
            <a:schemeClr val="dk1"/>
          </a:effectRef>
          <a:fontRef idx="minor">
            <a:schemeClr val="tx1"/>
          </a:fontRef>
        </p:style>
      </p:cxnSp>
      <p:cxnSp>
        <p:nvCxnSpPr>
          <p:cNvPr id="387" name="直線コネクタ 386">
            <a:extLst>
              <a:ext uri="{FF2B5EF4-FFF2-40B4-BE49-F238E27FC236}">
                <a16:creationId xmlns:a16="http://schemas.microsoft.com/office/drawing/2014/main" id="{016892CE-3AB8-154B-E4D2-C4C2EA5F0999}"/>
              </a:ext>
            </a:extLst>
          </p:cNvPr>
          <p:cNvCxnSpPr>
            <a:cxnSpLocks/>
            <a:stCxn id="351" idx="6"/>
            <a:endCxn id="419" idx="2"/>
          </p:cNvCxnSpPr>
          <p:nvPr/>
        </p:nvCxnSpPr>
        <p:spPr>
          <a:xfrm flipV="1">
            <a:off x="6728356" y="3198252"/>
            <a:ext cx="707654" cy="1819578"/>
          </a:xfrm>
          <a:prstGeom prst="line">
            <a:avLst/>
          </a:prstGeom>
          <a:ln w="19050"/>
        </p:spPr>
        <p:style>
          <a:lnRef idx="3">
            <a:schemeClr val="dk1"/>
          </a:lnRef>
          <a:fillRef idx="0">
            <a:schemeClr val="dk1"/>
          </a:fillRef>
          <a:effectRef idx="2">
            <a:schemeClr val="dk1"/>
          </a:effectRef>
          <a:fontRef idx="minor">
            <a:schemeClr val="tx1"/>
          </a:fontRef>
        </p:style>
      </p:cxnSp>
      <p:cxnSp>
        <p:nvCxnSpPr>
          <p:cNvPr id="388" name="直線コネクタ 387">
            <a:extLst>
              <a:ext uri="{FF2B5EF4-FFF2-40B4-BE49-F238E27FC236}">
                <a16:creationId xmlns:a16="http://schemas.microsoft.com/office/drawing/2014/main" id="{4DBC8E2D-2607-25D1-ED89-FECFB258E261}"/>
              </a:ext>
            </a:extLst>
          </p:cNvPr>
          <p:cNvCxnSpPr>
            <a:cxnSpLocks/>
            <a:stCxn id="351" idx="6"/>
            <a:endCxn id="409" idx="2"/>
          </p:cNvCxnSpPr>
          <p:nvPr/>
        </p:nvCxnSpPr>
        <p:spPr>
          <a:xfrm flipV="1">
            <a:off x="6728356" y="3969305"/>
            <a:ext cx="701405" cy="1048525"/>
          </a:xfrm>
          <a:prstGeom prst="line">
            <a:avLst/>
          </a:prstGeom>
          <a:ln w="19050"/>
        </p:spPr>
        <p:style>
          <a:lnRef idx="3">
            <a:schemeClr val="dk1"/>
          </a:lnRef>
          <a:fillRef idx="0">
            <a:schemeClr val="dk1"/>
          </a:fillRef>
          <a:effectRef idx="2">
            <a:schemeClr val="dk1"/>
          </a:effectRef>
          <a:fontRef idx="minor">
            <a:schemeClr val="tx1"/>
          </a:fontRef>
        </p:style>
      </p:cxnSp>
      <p:cxnSp>
        <p:nvCxnSpPr>
          <p:cNvPr id="389" name="直線コネクタ 388">
            <a:extLst>
              <a:ext uri="{FF2B5EF4-FFF2-40B4-BE49-F238E27FC236}">
                <a16:creationId xmlns:a16="http://schemas.microsoft.com/office/drawing/2014/main" id="{7E6A7A3C-FBF1-FF4C-6488-35C6FBE11101}"/>
              </a:ext>
            </a:extLst>
          </p:cNvPr>
          <p:cNvCxnSpPr>
            <a:cxnSpLocks/>
            <a:stCxn id="351" idx="6"/>
            <a:endCxn id="407" idx="2"/>
          </p:cNvCxnSpPr>
          <p:nvPr/>
        </p:nvCxnSpPr>
        <p:spPr>
          <a:xfrm>
            <a:off x="6728356" y="5017830"/>
            <a:ext cx="715375" cy="63934"/>
          </a:xfrm>
          <a:prstGeom prst="line">
            <a:avLst/>
          </a:prstGeom>
          <a:ln w="19050"/>
        </p:spPr>
        <p:style>
          <a:lnRef idx="3">
            <a:schemeClr val="dk1"/>
          </a:lnRef>
          <a:fillRef idx="0">
            <a:schemeClr val="dk1"/>
          </a:fillRef>
          <a:effectRef idx="2">
            <a:schemeClr val="dk1"/>
          </a:effectRef>
          <a:fontRef idx="minor">
            <a:schemeClr val="tx1"/>
          </a:fontRef>
        </p:style>
      </p:cxnSp>
      <p:grpSp>
        <p:nvGrpSpPr>
          <p:cNvPr id="390" name="グループ化 389">
            <a:extLst>
              <a:ext uri="{FF2B5EF4-FFF2-40B4-BE49-F238E27FC236}">
                <a16:creationId xmlns:a16="http://schemas.microsoft.com/office/drawing/2014/main" id="{8A08AB90-DD97-3BAC-6C88-331E79F58734}"/>
              </a:ext>
            </a:extLst>
          </p:cNvPr>
          <p:cNvGrpSpPr/>
          <p:nvPr/>
        </p:nvGrpSpPr>
        <p:grpSpPr>
          <a:xfrm>
            <a:off x="9774901" y="4303134"/>
            <a:ext cx="58084" cy="353340"/>
            <a:chOff x="1672677" y="2614585"/>
            <a:chExt cx="122255" cy="637688"/>
          </a:xfrm>
        </p:grpSpPr>
        <p:sp>
          <p:nvSpPr>
            <p:cNvPr id="411" name="楕円 410">
              <a:extLst>
                <a:ext uri="{FF2B5EF4-FFF2-40B4-BE49-F238E27FC236}">
                  <a16:creationId xmlns:a16="http://schemas.microsoft.com/office/drawing/2014/main" id="{64494935-59FE-427F-3D27-68FFFFF449CA}"/>
                </a:ext>
              </a:extLst>
            </p:cNvPr>
            <p:cNvSpPr/>
            <p:nvPr/>
          </p:nvSpPr>
          <p:spPr>
            <a:xfrm>
              <a:off x="1672677" y="2614585"/>
              <a:ext cx="122255" cy="132352"/>
            </a:xfrm>
            <a:prstGeom prst="ellipse">
              <a:avLst/>
            </a:prstGeom>
            <a:ln w="1905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ja-JP" altLang="en-US"/>
            </a:p>
          </p:txBody>
        </p:sp>
        <p:sp>
          <p:nvSpPr>
            <p:cNvPr id="412" name="楕円 411">
              <a:extLst>
                <a:ext uri="{FF2B5EF4-FFF2-40B4-BE49-F238E27FC236}">
                  <a16:creationId xmlns:a16="http://schemas.microsoft.com/office/drawing/2014/main" id="{7C8C36C9-FDD6-E30D-2110-4AE5AE80DF32}"/>
                </a:ext>
              </a:extLst>
            </p:cNvPr>
            <p:cNvSpPr/>
            <p:nvPr/>
          </p:nvSpPr>
          <p:spPr>
            <a:xfrm>
              <a:off x="1672677" y="2867253"/>
              <a:ext cx="122255" cy="132352"/>
            </a:xfrm>
            <a:prstGeom prst="ellipse">
              <a:avLst/>
            </a:prstGeom>
            <a:ln w="1905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ja-JP" altLang="en-US"/>
            </a:p>
          </p:txBody>
        </p:sp>
        <p:sp>
          <p:nvSpPr>
            <p:cNvPr id="413" name="楕円 412">
              <a:extLst>
                <a:ext uri="{FF2B5EF4-FFF2-40B4-BE49-F238E27FC236}">
                  <a16:creationId xmlns:a16="http://schemas.microsoft.com/office/drawing/2014/main" id="{B89B2FDE-9A4F-FBA0-F761-1EF64FA6B3EE}"/>
                </a:ext>
              </a:extLst>
            </p:cNvPr>
            <p:cNvSpPr/>
            <p:nvPr/>
          </p:nvSpPr>
          <p:spPr>
            <a:xfrm>
              <a:off x="1672677" y="3119921"/>
              <a:ext cx="122255" cy="132352"/>
            </a:xfrm>
            <a:prstGeom prst="ellipse">
              <a:avLst/>
            </a:prstGeom>
            <a:ln w="1905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ja-JP" altLang="en-US"/>
            </a:p>
          </p:txBody>
        </p:sp>
      </p:grpSp>
      <p:grpSp>
        <p:nvGrpSpPr>
          <p:cNvPr id="391" name="グループ化 390">
            <a:extLst>
              <a:ext uri="{FF2B5EF4-FFF2-40B4-BE49-F238E27FC236}">
                <a16:creationId xmlns:a16="http://schemas.microsoft.com/office/drawing/2014/main" id="{32E07476-4B87-D87B-B373-4EBFA839109D}"/>
              </a:ext>
            </a:extLst>
          </p:cNvPr>
          <p:cNvGrpSpPr/>
          <p:nvPr/>
        </p:nvGrpSpPr>
        <p:grpSpPr>
          <a:xfrm>
            <a:off x="7429761" y="3637179"/>
            <a:ext cx="569558" cy="664249"/>
            <a:chOff x="3149600" y="665747"/>
            <a:chExt cx="1190171" cy="1082842"/>
          </a:xfrm>
        </p:grpSpPr>
        <p:sp>
          <p:nvSpPr>
            <p:cNvPr id="409" name="楕円 408">
              <a:extLst>
                <a:ext uri="{FF2B5EF4-FFF2-40B4-BE49-F238E27FC236}">
                  <a16:creationId xmlns:a16="http://schemas.microsoft.com/office/drawing/2014/main" id="{9FE2F754-6DDB-260F-3F7C-1880C692AC33}"/>
                </a:ext>
              </a:extLst>
            </p:cNvPr>
            <p:cNvSpPr/>
            <p:nvPr/>
          </p:nvSpPr>
          <p:spPr>
            <a:xfrm>
              <a:off x="3149600" y="665747"/>
              <a:ext cx="1190171" cy="1082842"/>
            </a:xfrm>
            <a:prstGeom prst="ellipse">
              <a:avLst/>
            </a:prstGeom>
            <a:ln w="19050">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cxnSp>
          <p:nvCxnSpPr>
            <p:cNvPr id="410" name="直線コネクタ 409">
              <a:extLst>
                <a:ext uri="{FF2B5EF4-FFF2-40B4-BE49-F238E27FC236}">
                  <a16:creationId xmlns:a16="http://schemas.microsoft.com/office/drawing/2014/main" id="{5CF3E42D-8B7C-A098-5F20-B5D4F1F3FB96}"/>
                </a:ext>
              </a:extLst>
            </p:cNvPr>
            <p:cNvCxnSpPr>
              <a:cxnSpLocks/>
              <a:stCxn id="409" idx="0"/>
              <a:endCxn id="409" idx="4"/>
            </p:cNvCxnSpPr>
            <p:nvPr/>
          </p:nvCxnSpPr>
          <p:spPr>
            <a:xfrm>
              <a:off x="3744686" y="665747"/>
              <a:ext cx="0" cy="1082842"/>
            </a:xfrm>
            <a:prstGeom prst="line">
              <a:avLst/>
            </a:prstGeom>
            <a:ln w="19050">
              <a:solidFill>
                <a:schemeClr val="tx1"/>
              </a:solidFill>
              <a:prstDash val="solid"/>
            </a:ln>
          </p:spPr>
          <p:style>
            <a:lnRef idx="2">
              <a:schemeClr val="dk1"/>
            </a:lnRef>
            <a:fillRef idx="0">
              <a:schemeClr val="dk1"/>
            </a:fillRef>
            <a:effectRef idx="1">
              <a:schemeClr val="dk1"/>
            </a:effectRef>
            <a:fontRef idx="minor">
              <a:schemeClr val="tx1"/>
            </a:fontRef>
          </p:style>
        </p:cxnSp>
      </p:grpSp>
      <p:grpSp>
        <p:nvGrpSpPr>
          <p:cNvPr id="392" name="グループ化 391">
            <a:extLst>
              <a:ext uri="{FF2B5EF4-FFF2-40B4-BE49-F238E27FC236}">
                <a16:creationId xmlns:a16="http://schemas.microsoft.com/office/drawing/2014/main" id="{0DC8DDE6-DF19-6416-E9B1-8061ADEAAA7B}"/>
              </a:ext>
            </a:extLst>
          </p:cNvPr>
          <p:cNvGrpSpPr/>
          <p:nvPr/>
        </p:nvGrpSpPr>
        <p:grpSpPr>
          <a:xfrm>
            <a:off x="7443732" y="4749638"/>
            <a:ext cx="570145" cy="664249"/>
            <a:chOff x="3136063" y="644905"/>
            <a:chExt cx="1190171" cy="1082842"/>
          </a:xfrm>
        </p:grpSpPr>
        <p:sp>
          <p:nvSpPr>
            <p:cNvPr id="407" name="楕円 406">
              <a:extLst>
                <a:ext uri="{FF2B5EF4-FFF2-40B4-BE49-F238E27FC236}">
                  <a16:creationId xmlns:a16="http://schemas.microsoft.com/office/drawing/2014/main" id="{B819E817-61F2-93A8-6939-4A33E082A0DF}"/>
                </a:ext>
              </a:extLst>
            </p:cNvPr>
            <p:cNvSpPr/>
            <p:nvPr/>
          </p:nvSpPr>
          <p:spPr>
            <a:xfrm>
              <a:off x="3136063" y="644905"/>
              <a:ext cx="1190171" cy="1082842"/>
            </a:xfrm>
            <a:prstGeom prst="ellipse">
              <a:avLst/>
            </a:prstGeom>
            <a:ln w="19050">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cxnSp>
          <p:nvCxnSpPr>
            <p:cNvPr id="408" name="直線コネクタ 407">
              <a:extLst>
                <a:ext uri="{FF2B5EF4-FFF2-40B4-BE49-F238E27FC236}">
                  <a16:creationId xmlns:a16="http://schemas.microsoft.com/office/drawing/2014/main" id="{846C886A-C632-D90D-027A-DE7C532F3C64}"/>
                </a:ext>
              </a:extLst>
            </p:cNvPr>
            <p:cNvCxnSpPr>
              <a:cxnSpLocks/>
              <a:stCxn id="407" idx="0"/>
              <a:endCxn id="407" idx="4"/>
            </p:cNvCxnSpPr>
            <p:nvPr/>
          </p:nvCxnSpPr>
          <p:spPr>
            <a:xfrm>
              <a:off x="3731149" y="644905"/>
              <a:ext cx="0" cy="1082842"/>
            </a:xfrm>
            <a:prstGeom prst="line">
              <a:avLst/>
            </a:prstGeom>
            <a:ln w="19050">
              <a:solidFill>
                <a:schemeClr val="tx1"/>
              </a:solidFill>
              <a:prstDash val="solid"/>
            </a:ln>
          </p:spPr>
          <p:style>
            <a:lnRef idx="2">
              <a:schemeClr val="dk1"/>
            </a:lnRef>
            <a:fillRef idx="0">
              <a:schemeClr val="dk1"/>
            </a:fillRef>
            <a:effectRef idx="1">
              <a:schemeClr val="dk1"/>
            </a:effectRef>
            <a:fontRef idx="minor">
              <a:schemeClr val="tx1"/>
            </a:fontRef>
          </p:style>
        </p:cxnSp>
      </p:grpSp>
      <p:grpSp>
        <p:nvGrpSpPr>
          <p:cNvPr id="393" name="グループ化 392">
            <a:extLst>
              <a:ext uri="{FF2B5EF4-FFF2-40B4-BE49-F238E27FC236}">
                <a16:creationId xmlns:a16="http://schemas.microsoft.com/office/drawing/2014/main" id="{75A8F504-8C96-F4ED-996E-93FAA5C749BB}"/>
              </a:ext>
            </a:extLst>
          </p:cNvPr>
          <p:cNvGrpSpPr/>
          <p:nvPr/>
        </p:nvGrpSpPr>
        <p:grpSpPr>
          <a:xfrm>
            <a:off x="7442088" y="5502409"/>
            <a:ext cx="569558" cy="664249"/>
            <a:chOff x="3149600" y="665747"/>
            <a:chExt cx="1190171" cy="1082842"/>
          </a:xfrm>
        </p:grpSpPr>
        <p:sp>
          <p:nvSpPr>
            <p:cNvPr id="405" name="楕円 404">
              <a:extLst>
                <a:ext uri="{FF2B5EF4-FFF2-40B4-BE49-F238E27FC236}">
                  <a16:creationId xmlns:a16="http://schemas.microsoft.com/office/drawing/2014/main" id="{CEDD9B7E-457C-BC93-2458-185AB982E94E}"/>
                </a:ext>
              </a:extLst>
            </p:cNvPr>
            <p:cNvSpPr/>
            <p:nvPr/>
          </p:nvSpPr>
          <p:spPr>
            <a:xfrm>
              <a:off x="3149600" y="665747"/>
              <a:ext cx="1190171" cy="1082842"/>
            </a:xfrm>
            <a:prstGeom prst="ellipse">
              <a:avLst/>
            </a:prstGeom>
            <a:ln w="19050">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p>
          </p:txBody>
        </p:sp>
        <p:cxnSp>
          <p:nvCxnSpPr>
            <p:cNvPr id="406" name="直線コネクタ 405">
              <a:extLst>
                <a:ext uri="{FF2B5EF4-FFF2-40B4-BE49-F238E27FC236}">
                  <a16:creationId xmlns:a16="http://schemas.microsoft.com/office/drawing/2014/main" id="{D94B6C7D-4754-9159-A7F7-433A340B2AD6}"/>
                </a:ext>
              </a:extLst>
            </p:cNvPr>
            <p:cNvCxnSpPr>
              <a:cxnSpLocks/>
              <a:stCxn id="405" idx="0"/>
              <a:endCxn id="405" idx="4"/>
            </p:cNvCxnSpPr>
            <p:nvPr/>
          </p:nvCxnSpPr>
          <p:spPr>
            <a:xfrm>
              <a:off x="3744686" y="665747"/>
              <a:ext cx="0" cy="1082842"/>
            </a:xfrm>
            <a:prstGeom prst="line">
              <a:avLst/>
            </a:prstGeom>
            <a:ln w="19050">
              <a:solidFill>
                <a:schemeClr val="tx1"/>
              </a:solidFill>
              <a:prstDash val="solid"/>
            </a:ln>
          </p:spPr>
          <p:style>
            <a:lnRef idx="2">
              <a:schemeClr val="dk1"/>
            </a:lnRef>
            <a:fillRef idx="0">
              <a:schemeClr val="dk1"/>
            </a:fillRef>
            <a:effectRef idx="1">
              <a:schemeClr val="dk1"/>
            </a:effectRef>
            <a:fontRef idx="minor">
              <a:schemeClr val="tx1"/>
            </a:fontRef>
          </p:style>
        </p:cxnSp>
      </p:grpSp>
      <p:cxnSp>
        <p:nvCxnSpPr>
          <p:cNvPr id="394" name="直線コネクタ 393">
            <a:extLst>
              <a:ext uri="{FF2B5EF4-FFF2-40B4-BE49-F238E27FC236}">
                <a16:creationId xmlns:a16="http://schemas.microsoft.com/office/drawing/2014/main" id="{0A606163-0549-378E-D8AF-8282EF54B8EA}"/>
              </a:ext>
            </a:extLst>
          </p:cNvPr>
          <p:cNvCxnSpPr>
            <a:cxnSpLocks/>
            <a:stCxn id="336" idx="0"/>
            <a:endCxn id="336" idx="4"/>
          </p:cNvCxnSpPr>
          <p:nvPr/>
        </p:nvCxnSpPr>
        <p:spPr>
          <a:xfrm>
            <a:off x="10637922" y="2737942"/>
            <a:ext cx="0" cy="466402"/>
          </a:xfrm>
          <a:prstGeom prst="line">
            <a:avLst/>
          </a:prstGeom>
          <a:ln w="19050"/>
        </p:spPr>
        <p:style>
          <a:lnRef idx="2">
            <a:schemeClr val="dk1"/>
          </a:lnRef>
          <a:fillRef idx="0">
            <a:schemeClr val="dk1"/>
          </a:fillRef>
          <a:effectRef idx="1">
            <a:schemeClr val="dk1"/>
          </a:effectRef>
          <a:fontRef idx="minor">
            <a:schemeClr val="tx1"/>
          </a:fontRef>
        </p:style>
      </p:cxnSp>
      <p:cxnSp>
        <p:nvCxnSpPr>
          <p:cNvPr id="395" name="直線コネクタ 394">
            <a:extLst>
              <a:ext uri="{FF2B5EF4-FFF2-40B4-BE49-F238E27FC236}">
                <a16:creationId xmlns:a16="http://schemas.microsoft.com/office/drawing/2014/main" id="{E3DC2CCE-B804-070F-FEE2-FDB4024F38DA}"/>
              </a:ext>
            </a:extLst>
          </p:cNvPr>
          <p:cNvCxnSpPr>
            <a:cxnSpLocks/>
            <a:stCxn id="341" idx="0"/>
            <a:endCxn id="341" idx="4"/>
          </p:cNvCxnSpPr>
          <p:nvPr/>
        </p:nvCxnSpPr>
        <p:spPr>
          <a:xfrm>
            <a:off x="10650764" y="5779994"/>
            <a:ext cx="0" cy="466770"/>
          </a:xfrm>
          <a:prstGeom prst="line">
            <a:avLst/>
          </a:prstGeom>
          <a:ln w="19050"/>
        </p:spPr>
        <p:style>
          <a:lnRef idx="2">
            <a:schemeClr val="dk1"/>
          </a:lnRef>
          <a:fillRef idx="0">
            <a:schemeClr val="dk1"/>
          </a:fillRef>
          <a:effectRef idx="1">
            <a:schemeClr val="dk1"/>
          </a:effectRef>
          <a:fontRef idx="minor">
            <a:schemeClr val="tx1"/>
          </a:fontRef>
        </p:style>
      </p:cxnSp>
      <p:cxnSp>
        <p:nvCxnSpPr>
          <p:cNvPr id="396" name="直線コネクタ 395">
            <a:extLst>
              <a:ext uri="{FF2B5EF4-FFF2-40B4-BE49-F238E27FC236}">
                <a16:creationId xmlns:a16="http://schemas.microsoft.com/office/drawing/2014/main" id="{F0614018-821E-A0FE-73D4-DDCE2FA544F0}"/>
              </a:ext>
            </a:extLst>
          </p:cNvPr>
          <p:cNvCxnSpPr>
            <a:cxnSpLocks/>
            <a:stCxn id="337" idx="0"/>
            <a:endCxn id="337" idx="4"/>
          </p:cNvCxnSpPr>
          <p:nvPr/>
        </p:nvCxnSpPr>
        <p:spPr>
          <a:xfrm>
            <a:off x="10642468" y="3265079"/>
            <a:ext cx="0" cy="466770"/>
          </a:xfrm>
          <a:prstGeom prst="line">
            <a:avLst/>
          </a:prstGeom>
          <a:ln w="19050"/>
        </p:spPr>
        <p:style>
          <a:lnRef idx="2">
            <a:schemeClr val="dk1"/>
          </a:lnRef>
          <a:fillRef idx="0">
            <a:schemeClr val="dk1"/>
          </a:fillRef>
          <a:effectRef idx="1">
            <a:schemeClr val="dk1"/>
          </a:effectRef>
          <a:fontRef idx="minor">
            <a:schemeClr val="tx1"/>
          </a:fontRef>
        </p:style>
      </p:cxnSp>
      <p:cxnSp>
        <p:nvCxnSpPr>
          <p:cNvPr id="397" name="直線コネクタ 396">
            <a:extLst>
              <a:ext uri="{FF2B5EF4-FFF2-40B4-BE49-F238E27FC236}">
                <a16:creationId xmlns:a16="http://schemas.microsoft.com/office/drawing/2014/main" id="{44297471-6779-ADA3-8C6E-BE646ED4E7AC}"/>
              </a:ext>
            </a:extLst>
          </p:cNvPr>
          <p:cNvCxnSpPr>
            <a:cxnSpLocks/>
            <a:stCxn id="338" idx="0"/>
            <a:endCxn id="338" idx="4"/>
          </p:cNvCxnSpPr>
          <p:nvPr/>
        </p:nvCxnSpPr>
        <p:spPr>
          <a:xfrm>
            <a:off x="10647967" y="3794585"/>
            <a:ext cx="0" cy="466770"/>
          </a:xfrm>
          <a:prstGeom prst="line">
            <a:avLst/>
          </a:prstGeom>
          <a:ln w="19050"/>
        </p:spPr>
        <p:style>
          <a:lnRef idx="2">
            <a:schemeClr val="dk1"/>
          </a:lnRef>
          <a:fillRef idx="0">
            <a:schemeClr val="dk1"/>
          </a:fillRef>
          <a:effectRef idx="1">
            <a:schemeClr val="dk1"/>
          </a:effectRef>
          <a:fontRef idx="minor">
            <a:schemeClr val="tx1"/>
          </a:fontRef>
        </p:style>
      </p:cxnSp>
      <p:cxnSp>
        <p:nvCxnSpPr>
          <p:cNvPr id="398" name="直線コネクタ 397">
            <a:extLst>
              <a:ext uri="{FF2B5EF4-FFF2-40B4-BE49-F238E27FC236}">
                <a16:creationId xmlns:a16="http://schemas.microsoft.com/office/drawing/2014/main" id="{0218D2A5-AC59-7F31-4CD2-9D68CB758CF2}"/>
              </a:ext>
            </a:extLst>
          </p:cNvPr>
          <p:cNvCxnSpPr>
            <a:cxnSpLocks/>
            <a:stCxn id="339" idx="0"/>
            <a:endCxn id="339" idx="4"/>
          </p:cNvCxnSpPr>
          <p:nvPr/>
        </p:nvCxnSpPr>
        <p:spPr>
          <a:xfrm>
            <a:off x="10637922" y="4741794"/>
            <a:ext cx="0" cy="466770"/>
          </a:xfrm>
          <a:prstGeom prst="line">
            <a:avLst/>
          </a:prstGeom>
          <a:ln w="19050"/>
        </p:spPr>
        <p:style>
          <a:lnRef idx="2">
            <a:schemeClr val="dk1"/>
          </a:lnRef>
          <a:fillRef idx="0">
            <a:schemeClr val="dk1"/>
          </a:fillRef>
          <a:effectRef idx="1">
            <a:schemeClr val="dk1"/>
          </a:effectRef>
          <a:fontRef idx="minor">
            <a:schemeClr val="tx1"/>
          </a:fontRef>
        </p:style>
      </p:cxnSp>
      <p:cxnSp>
        <p:nvCxnSpPr>
          <p:cNvPr id="399" name="直線コネクタ 398">
            <a:extLst>
              <a:ext uri="{FF2B5EF4-FFF2-40B4-BE49-F238E27FC236}">
                <a16:creationId xmlns:a16="http://schemas.microsoft.com/office/drawing/2014/main" id="{1D1745ED-DB8C-BD5E-4782-684CA70D7DBC}"/>
              </a:ext>
            </a:extLst>
          </p:cNvPr>
          <p:cNvCxnSpPr>
            <a:cxnSpLocks/>
            <a:stCxn id="340" idx="0"/>
            <a:endCxn id="340" idx="4"/>
          </p:cNvCxnSpPr>
          <p:nvPr/>
        </p:nvCxnSpPr>
        <p:spPr>
          <a:xfrm>
            <a:off x="10642468" y="5260893"/>
            <a:ext cx="0" cy="466770"/>
          </a:xfrm>
          <a:prstGeom prst="line">
            <a:avLst/>
          </a:prstGeom>
          <a:ln w="19050"/>
        </p:spPr>
        <p:style>
          <a:lnRef idx="2">
            <a:schemeClr val="dk1"/>
          </a:lnRef>
          <a:fillRef idx="0">
            <a:schemeClr val="dk1"/>
          </a:fillRef>
          <a:effectRef idx="1">
            <a:schemeClr val="dk1"/>
          </a:effectRef>
          <a:fontRef idx="minor">
            <a:schemeClr val="tx1"/>
          </a:fontRef>
        </p:style>
      </p:cxnSp>
      <p:grpSp>
        <p:nvGrpSpPr>
          <p:cNvPr id="400" name="グループ化 399">
            <a:extLst>
              <a:ext uri="{FF2B5EF4-FFF2-40B4-BE49-F238E27FC236}">
                <a16:creationId xmlns:a16="http://schemas.microsoft.com/office/drawing/2014/main" id="{4EA479D9-BB07-3288-0E9E-C3F5430C5C5B}"/>
              </a:ext>
            </a:extLst>
          </p:cNvPr>
          <p:cNvGrpSpPr/>
          <p:nvPr/>
        </p:nvGrpSpPr>
        <p:grpSpPr>
          <a:xfrm>
            <a:off x="6592425" y="5459098"/>
            <a:ext cx="58084" cy="347843"/>
            <a:chOff x="3067338" y="4956462"/>
            <a:chExt cx="85941" cy="452869"/>
          </a:xfrm>
        </p:grpSpPr>
        <p:grpSp>
          <p:nvGrpSpPr>
            <p:cNvPr id="401" name="グループ化 400">
              <a:extLst>
                <a:ext uri="{FF2B5EF4-FFF2-40B4-BE49-F238E27FC236}">
                  <a16:creationId xmlns:a16="http://schemas.microsoft.com/office/drawing/2014/main" id="{E7DAA61A-1CF8-4397-AF61-D001C1EE7579}"/>
                </a:ext>
              </a:extLst>
            </p:cNvPr>
            <p:cNvGrpSpPr/>
            <p:nvPr/>
          </p:nvGrpSpPr>
          <p:grpSpPr>
            <a:xfrm>
              <a:off x="3067338" y="4956462"/>
              <a:ext cx="85941" cy="277752"/>
              <a:chOff x="1672677" y="2614585"/>
              <a:chExt cx="122255" cy="385020"/>
            </a:xfrm>
          </p:grpSpPr>
          <p:sp>
            <p:nvSpPr>
              <p:cNvPr id="403" name="楕円 402">
                <a:extLst>
                  <a:ext uri="{FF2B5EF4-FFF2-40B4-BE49-F238E27FC236}">
                    <a16:creationId xmlns:a16="http://schemas.microsoft.com/office/drawing/2014/main" id="{3D2D7B8C-DA00-C0AE-487D-4984793E548D}"/>
                  </a:ext>
                </a:extLst>
              </p:cNvPr>
              <p:cNvSpPr/>
              <p:nvPr/>
            </p:nvSpPr>
            <p:spPr>
              <a:xfrm>
                <a:off x="1672677" y="2614585"/>
                <a:ext cx="122255" cy="132352"/>
              </a:xfrm>
              <a:prstGeom prst="ellipse">
                <a:avLst/>
              </a:prstGeom>
              <a:ln w="1905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ja-JP" altLang="en-US"/>
              </a:p>
            </p:txBody>
          </p:sp>
          <p:sp>
            <p:nvSpPr>
              <p:cNvPr id="404" name="楕円 403">
                <a:extLst>
                  <a:ext uri="{FF2B5EF4-FFF2-40B4-BE49-F238E27FC236}">
                    <a16:creationId xmlns:a16="http://schemas.microsoft.com/office/drawing/2014/main" id="{2E4BDE3C-54A3-867B-446A-B59632DAF5A0}"/>
                  </a:ext>
                </a:extLst>
              </p:cNvPr>
              <p:cNvSpPr/>
              <p:nvPr/>
            </p:nvSpPr>
            <p:spPr>
              <a:xfrm>
                <a:off x="1672677" y="2867253"/>
                <a:ext cx="122255" cy="132352"/>
              </a:xfrm>
              <a:prstGeom prst="ellipse">
                <a:avLst/>
              </a:prstGeom>
              <a:ln w="1905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ja-JP" altLang="en-US"/>
              </a:p>
            </p:txBody>
          </p:sp>
        </p:grpSp>
        <p:sp>
          <p:nvSpPr>
            <p:cNvPr id="402" name="楕円 401">
              <a:extLst>
                <a:ext uri="{FF2B5EF4-FFF2-40B4-BE49-F238E27FC236}">
                  <a16:creationId xmlns:a16="http://schemas.microsoft.com/office/drawing/2014/main" id="{6F922BE4-F1B7-A239-DD33-AFC60E2918C6}"/>
                </a:ext>
              </a:extLst>
            </p:cNvPr>
            <p:cNvSpPr/>
            <p:nvPr/>
          </p:nvSpPr>
          <p:spPr>
            <a:xfrm>
              <a:off x="3067338" y="5313853"/>
              <a:ext cx="85941" cy="95478"/>
            </a:xfrm>
            <a:prstGeom prst="ellipse">
              <a:avLst/>
            </a:prstGeom>
            <a:ln w="1905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ja-JP" altLang="en-US"/>
            </a:p>
          </p:txBody>
        </p:sp>
      </p:grpSp>
      <p:sp>
        <p:nvSpPr>
          <p:cNvPr id="422" name="コンテンツ プレースホルダー 2">
            <a:extLst>
              <a:ext uri="{FF2B5EF4-FFF2-40B4-BE49-F238E27FC236}">
                <a16:creationId xmlns:a16="http://schemas.microsoft.com/office/drawing/2014/main" id="{2DF83F60-03FD-6A90-DB20-3DFC2A8B8849}"/>
              </a:ext>
            </a:extLst>
          </p:cNvPr>
          <p:cNvSpPr txBox="1">
            <a:spLocks/>
          </p:cNvSpPr>
          <p:nvPr/>
        </p:nvSpPr>
        <p:spPr>
          <a:xfrm>
            <a:off x="6607085" y="1100975"/>
            <a:ext cx="5120095" cy="1347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a:t>リソース利用率</a:t>
            </a:r>
            <a:endParaRPr lang="en-US" altLang="ja-JP" sz="2200" dirty="0"/>
          </a:p>
          <a:p>
            <a:pPr marL="0" indent="0">
              <a:buNone/>
            </a:pPr>
            <a:r>
              <a:rPr lang="en-US" altLang="ja-JP" sz="2200" dirty="0"/>
              <a:t>LUT: 18.76%, FF: 9.37%, DSP: 80.0%</a:t>
            </a:r>
          </a:p>
          <a:p>
            <a:pPr marL="0" indent="0">
              <a:buNone/>
            </a:pPr>
            <a:r>
              <a:rPr lang="en-US" altLang="ja-JP" sz="2200" dirty="0"/>
              <a:t> </a:t>
            </a:r>
            <a:r>
              <a:rPr lang="ja-JP" altLang="en-US" sz="2200" dirty="0"/>
              <a:t>エンコーダ</a:t>
            </a:r>
            <a:r>
              <a:rPr lang="en-US" altLang="ja-JP" sz="2200" dirty="0"/>
              <a:t>: 256</a:t>
            </a:r>
            <a:r>
              <a:rPr lang="ja-JP" altLang="en-US" sz="2200" dirty="0"/>
              <a:t>回</a:t>
            </a:r>
            <a:r>
              <a:rPr lang="en-US" altLang="ja-JP" sz="2200" dirty="0"/>
              <a:t>, </a:t>
            </a:r>
            <a:r>
              <a:rPr lang="ja-JP" altLang="en-US" sz="2200" dirty="0"/>
              <a:t>デコーダ</a:t>
            </a:r>
            <a:r>
              <a:rPr lang="en-US" altLang="ja-JP" sz="2200" dirty="0"/>
              <a:t>: 128</a:t>
            </a:r>
            <a:r>
              <a:rPr lang="ja-JP" altLang="en-US" sz="2200" dirty="0"/>
              <a:t>回</a:t>
            </a:r>
            <a:endParaRPr lang="en-US" altLang="ja-JP" sz="2200" dirty="0"/>
          </a:p>
          <a:p>
            <a:pPr marL="0" indent="0">
              <a:buNone/>
            </a:pPr>
            <a:endParaRPr lang="en-US" altLang="ja-JP" sz="2500" dirty="0"/>
          </a:p>
          <a:p>
            <a:endParaRPr lang="en-US" altLang="ja-JP" sz="2500" dirty="0"/>
          </a:p>
          <a:p>
            <a:pPr marL="0" indent="0">
              <a:buNone/>
            </a:pPr>
            <a:endParaRPr lang="en-US" altLang="ja-JP" dirty="0"/>
          </a:p>
        </p:txBody>
      </p:sp>
    </p:spTree>
    <p:extLst>
      <p:ext uri="{BB962C8B-B14F-4D97-AF65-F5344CB8AC3E}">
        <p14:creationId xmlns:p14="http://schemas.microsoft.com/office/powerpoint/2010/main" val="1097161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1463E-3CEC-AC1E-E9B8-8F64E0B994DA}"/>
            </a:ext>
          </a:extLst>
        </p:cNvPr>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48FF748D-19D8-2D09-F9F3-849B033C5579}"/>
              </a:ext>
            </a:extLst>
          </p:cNvPr>
          <p:cNvSpPr/>
          <p:nvPr/>
        </p:nvSpPr>
        <p:spPr>
          <a:xfrm>
            <a:off x="256673" y="5844870"/>
            <a:ext cx="11678653" cy="866273"/>
          </a:xfrm>
          <a:prstGeom prst="rect">
            <a:avLst/>
          </a:prstGeom>
          <a:solidFill>
            <a:srgbClr val="7030A0">
              <a:alpha val="30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E28A9CE2-0D7B-7CBC-E6D6-5A4FD574D386}"/>
              </a:ext>
            </a:extLst>
          </p:cNvPr>
          <p:cNvSpPr/>
          <p:nvPr/>
        </p:nvSpPr>
        <p:spPr>
          <a:xfrm>
            <a:off x="256673" y="4850371"/>
            <a:ext cx="11678653" cy="866273"/>
          </a:xfrm>
          <a:prstGeom prst="rect">
            <a:avLst/>
          </a:prstGeom>
          <a:solidFill>
            <a:srgbClr val="00B050">
              <a:alpha val="30000"/>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id="{A034972D-E40B-5222-3214-7344EB472132}"/>
              </a:ext>
            </a:extLst>
          </p:cNvPr>
          <p:cNvSpPr/>
          <p:nvPr/>
        </p:nvSpPr>
        <p:spPr>
          <a:xfrm>
            <a:off x="256674" y="3875899"/>
            <a:ext cx="11678653" cy="866273"/>
          </a:xfrm>
          <a:prstGeom prst="rect">
            <a:avLst/>
          </a:prstGeom>
          <a:solidFill>
            <a:srgbClr val="FF0000">
              <a:alpha val="3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35FD3B20-C961-7B28-2E26-E2C65DFABD9A}"/>
              </a:ext>
            </a:extLst>
          </p:cNvPr>
          <p:cNvSpPr>
            <a:spLocks noGrp="1"/>
          </p:cNvSpPr>
          <p:nvPr>
            <p:ph type="title"/>
          </p:nvPr>
        </p:nvSpPr>
        <p:spPr>
          <a:xfrm>
            <a:off x="1" y="1"/>
            <a:ext cx="12192000" cy="866274"/>
          </a:xfrm>
          <a:solidFill>
            <a:srgbClr val="0086CD"/>
          </a:solidFill>
        </p:spPr>
        <p:txBody>
          <a:bodyPr>
            <a:normAutofit/>
          </a:bodyPr>
          <a:lstStyle/>
          <a:p>
            <a:r>
              <a:rPr kumimoji="1" lang="en-US" altLang="ja-JP" sz="4000" b="1" dirty="0">
                <a:solidFill>
                  <a:schemeClr val="bg1"/>
                </a:solidFill>
                <a:latin typeface="BIZ UDゴシック" panose="020B0400000000000000" pitchFamily="49" charset="-128"/>
                <a:ea typeface="BIZ UDゴシック" panose="020B0400000000000000" pitchFamily="49" charset="-128"/>
              </a:rPr>
              <a:t>	</a:t>
            </a:r>
            <a:r>
              <a:rPr kumimoji="1" lang="ja-JP" altLang="en-US" sz="4000" b="1" dirty="0">
                <a:solidFill>
                  <a:schemeClr val="bg1"/>
                </a:solidFill>
                <a:latin typeface="BIZ UDゴシック" panose="020B0400000000000000" pitchFamily="49" charset="-128"/>
                <a:ea typeface="BIZ UDゴシック" panose="020B0400000000000000" pitchFamily="49" charset="-128"/>
              </a:rPr>
              <a:t>手法</a:t>
            </a:r>
            <a:r>
              <a:rPr lang="en-US" altLang="ja-JP" sz="4000" b="1" dirty="0">
                <a:solidFill>
                  <a:schemeClr val="bg1"/>
                </a:solidFill>
                <a:latin typeface="BIZ UDゴシック" panose="020B0400000000000000" pitchFamily="49" charset="-128"/>
                <a:ea typeface="BIZ UDゴシック" panose="020B0400000000000000" pitchFamily="49" charset="-128"/>
              </a:rPr>
              <a:t> – SoC FPGA</a:t>
            </a:r>
            <a:r>
              <a:rPr lang="ja-JP" altLang="en-US" sz="4000" b="1" dirty="0">
                <a:solidFill>
                  <a:schemeClr val="bg1"/>
                </a:solidFill>
                <a:latin typeface="BIZ UDゴシック" panose="020B0400000000000000" pitchFamily="49" charset="-128"/>
                <a:ea typeface="BIZ UDゴシック" panose="020B0400000000000000" pitchFamily="49" charset="-128"/>
              </a:rPr>
              <a:t>の構造</a:t>
            </a:r>
            <a:endParaRPr kumimoji="1" lang="ja-JP" altLang="en-US" sz="4000" b="1" dirty="0">
              <a:solidFill>
                <a:schemeClr val="bg1"/>
              </a:solidFill>
              <a:latin typeface="BIZ UDゴシック" panose="020B0400000000000000" pitchFamily="49" charset="-128"/>
              <a:ea typeface="BIZ UDゴシック" panose="020B0400000000000000" pitchFamily="49" charset="-128"/>
            </a:endParaRPr>
          </a:p>
        </p:txBody>
      </p:sp>
      <p:sp>
        <p:nvSpPr>
          <p:cNvPr id="13" name="コンテンツ プレースホルダー 2">
            <a:extLst>
              <a:ext uri="{FF2B5EF4-FFF2-40B4-BE49-F238E27FC236}">
                <a16:creationId xmlns:a16="http://schemas.microsoft.com/office/drawing/2014/main" id="{BED5C08A-5892-07A0-6A8C-DBD95FCD7C61}"/>
              </a:ext>
            </a:extLst>
          </p:cNvPr>
          <p:cNvSpPr>
            <a:spLocks noGrp="1"/>
          </p:cNvSpPr>
          <p:nvPr>
            <p:ph idx="1"/>
          </p:nvPr>
        </p:nvSpPr>
        <p:spPr>
          <a:xfrm>
            <a:off x="304799" y="1138989"/>
            <a:ext cx="8256397" cy="1843112"/>
          </a:xfrm>
        </p:spPr>
        <p:txBody>
          <a:bodyPr>
            <a:normAutofit/>
          </a:bodyPr>
          <a:lstStyle/>
          <a:p>
            <a:r>
              <a:rPr kumimoji="1" lang="ja-JP" altLang="en-US" sz="2500" dirty="0"/>
              <a:t>使用した</a:t>
            </a:r>
            <a:r>
              <a:rPr kumimoji="1" lang="en-US" altLang="ja-JP" sz="2500" dirty="0"/>
              <a:t>SoC</a:t>
            </a:r>
            <a:r>
              <a:rPr kumimoji="1" lang="ja-JP" altLang="en-US" sz="2500" dirty="0"/>
              <a:t> </a:t>
            </a:r>
            <a:r>
              <a:rPr kumimoji="1" lang="en-US" altLang="ja-JP" sz="2500" dirty="0"/>
              <a:t>FOGA</a:t>
            </a:r>
            <a:r>
              <a:rPr kumimoji="1" lang="ja-JP" altLang="en-US" sz="2500" dirty="0"/>
              <a:t>は</a:t>
            </a:r>
            <a:r>
              <a:rPr kumimoji="1" lang="en-US" altLang="ja-JP" sz="2500" dirty="0"/>
              <a:t>Zynq-7010</a:t>
            </a:r>
          </a:p>
          <a:p>
            <a:r>
              <a:rPr kumimoji="1" lang="en-US" altLang="ja-JP" sz="2500" dirty="0"/>
              <a:t>VAE</a:t>
            </a:r>
            <a:r>
              <a:rPr kumimoji="1" lang="ja-JP" altLang="en-US" sz="2500" dirty="0"/>
              <a:t>の学習のパラメータは</a:t>
            </a:r>
            <a:r>
              <a:rPr kumimoji="1" lang="en-US" altLang="ja-JP" sz="2500" dirty="0"/>
              <a:t>MATLAB</a:t>
            </a:r>
            <a:r>
              <a:rPr kumimoji="1" lang="ja-JP" altLang="en-US" sz="2500" dirty="0"/>
              <a:t>で計算</a:t>
            </a:r>
            <a:endParaRPr kumimoji="1" lang="en-US" altLang="ja-JP" sz="2500" dirty="0"/>
          </a:p>
          <a:p>
            <a:pPr lvl="1"/>
            <a:r>
              <a:rPr lang="en-US" altLang="ja-JP" sz="2100" dirty="0"/>
              <a:t>SD</a:t>
            </a:r>
            <a:r>
              <a:rPr lang="ja-JP" altLang="en-US" sz="2100" dirty="0"/>
              <a:t>カードに格納し，</a:t>
            </a:r>
            <a:r>
              <a:rPr lang="en-US" altLang="ja-JP" sz="2100" dirty="0"/>
              <a:t>FPGA</a:t>
            </a:r>
            <a:r>
              <a:rPr lang="ja-JP" altLang="en-US" sz="2100" dirty="0"/>
              <a:t>を用いた計算で利用する</a:t>
            </a:r>
            <a:endParaRPr lang="en-US" altLang="ja-JP" sz="2100" dirty="0"/>
          </a:p>
          <a:p>
            <a:r>
              <a:rPr kumimoji="1" lang="ja-JP" altLang="en-US" sz="2500" dirty="0"/>
              <a:t>出力も</a:t>
            </a:r>
            <a:r>
              <a:rPr kumimoji="1" lang="en-US" altLang="ja-JP" sz="2500" dirty="0"/>
              <a:t>SD</a:t>
            </a:r>
            <a:r>
              <a:rPr kumimoji="1" lang="ja-JP" altLang="en-US" sz="2500" dirty="0"/>
              <a:t>カードに保存し確認する</a:t>
            </a:r>
            <a:endParaRPr kumimoji="1" lang="en-US" altLang="ja-JP" sz="2500" dirty="0"/>
          </a:p>
        </p:txBody>
      </p:sp>
      <p:sp>
        <p:nvSpPr>
          <p:cNvPr id="14" name="四角形: 1 つの角を切り取る 13">
            <a:extLst>
              <a:ext uri="{FF2B5EF4-FFF2-40B4-BE49-F238E27FC236}">
                <a16:creationId xmlns:a16="http://schemas.microsoft.com/office/drawing/2014/main" id="{2A9EBA9B-9212-141F-F21F-3DC96B3DBC0A}"/>
              </a:ext>
            </a:extLst>
          </p:cNvPr>
          <p:cNvSpPr/>
          <p:nvPr/>
        </p:nvSpPr>
        <p:spPr>
          <a:xfrm>
            <a:off x="2172916" y="4022657"/>
            <a:ext cx="1436914" cy="572756"/>
          </a:xfrm>
          <a:prstGeom prst="snip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パラメータ</a:t>
            </a:r>
          </a:p>
        </p:txBody>
      </p:sp>
      <p:sp>
        <p:nvSpPr>
          <p:cNvPr id="15" name="正方形/長方形 14">
            <a:extLst>
              <a:ext uri="{FF2B5EF4-FFF2-40B4-BE49-F238E27FC236}">
                <a16:creationId xmlns:a16="http://schemas.microsoft.com/office/drawing/2014/main" id="{E8B79ADF-A41E-BCCB-416F-FB6C40D46174}"/>
              </a:ext>
            </a:extLst>
          </p:cNvPr>
          <p:cNvSpPr/>
          <p:nvPr/>
        </p:nvSpPr>
        <p:spPr>
          <a:xfrm>
            <a:off x="1911659" y="3194944"/>
            <a:ext cx="1959428" cy="5727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MATLAB</a:t>
            </a:r>
            <a:r>
              <a:rPr kumimoji="1" lang="ja-JP" altLang="en-US" dirty="0">
                <a:solidFill>
                  <a:schemeClr val="tx1"/>
                </a:solidFill>
              </a:rPr>
              <a:t>で計算</a:t>
            </a:r>
          </a:p>
        </p:txBody>
      </p:sp>
      <p:sp>
        <p:nvSpPr>
          <p:cNvPr id="16" name="正方形/長方形 15">
            <a:extLst>
              <a:ext uri="{FF2B5EF4-FFF2-40B4-BE49-F238E27FC236}">
                <a16:creationId xmlns:a16="http://schemas.microsoft.com/office/drawing/2014/main" id="{41E1962A-61FF-817D-1B66-5B4E700501E6}"/>
              </a:ext>
            </a:extLst>
          </p:cNvPr>
          <p:cNvSpPr/>
          <p:nvPr/>
        </p:nvSpPr>
        <p:spPr>
          <a:xfrm>
            <a:off x="2630116" y="4997032"/>
            <a:ext cx="1959428" cy="5727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データ読み取り</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268187A4-3ABA-1EEB-4726-94379040D939}"/>
              </a:ext>
            </a:extLst>
          </p:cNvPr>
          <p:cNvSpPr/>
          <p:nvPr/>
        </p:nvSpPr>
        <p:spPr>
          <a:xfrm>
            <a:off x="4931275" y="5007143"/>
            <a:ext cx="1959428" cy="57275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入力処理</a:t>
            </a:r>
          </a:p>
        </p:txBody>
      </p:sp>
      <p:sp>
        <p:nvSpPr>
          <p:cNvPr id="18" name="正方形/長方形 17">
            <a:extLst>
              <a:ext uri="{FF2B5EF4-FFF2-40B4-BE49-F238E27FC236}">
                <a16:creationId xmlns:a16="http://schemas.microsoft.com/office/drawing/2014/main" id="{10C25FEC-C92F-1AF0-4B26-5B2ED148BA8B}"/>
              </a:ext>
            </a:extLst>
          </p:cNvPr>
          <p:cNvSpPr/>
          <p:nvPr/>
        </p:nvSpPr>
        <p:spPr>
          <a:xfrm>
            <a:off x="4931275" y="5991628"/>
            <a:ext cx="1959428" cy="5727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計算</a:t>
            </a:r>
            <a:endParaRPr kumimoji="1" lang="ja-JP" altLang="en-US" dirty="0">
              <a:solidFill>
                <a:schemeClr val="tx1"/>
              </a:solidFill>
            </a:endParaRPr>
          </a:p>
        </p:txBody>
      </p:sp>
      <p:sp>
        <p:nvSpPr>
          <p:cNvPr id="19" name="四角形: 1 つの角を切り取る 18">
            <a:extLst>
              <a:ext uri="{FF2B5EF4-FFF2-40B4-BE49-F238E27FC236}">
                <a16:creationId xmlns:a16="http://schemas.microsoft.com/office/drawing/2014/main" id="{77BA1A94-30FB-A8A8-B19B-6B24250D5B6D}"/>
              </a:ext>
            </a:extLst>
          </p:cNvPr>
          <p:cNvSpPr/>
          <p:nvPr/>
        </p:nvSpPr>
        <p:spPr>
          <a:xfrm>
            <a:off x="7433315" y="5991628"/>
            <a:ext cx="1436914" cy="572756"/>
          </a:xfrm>
          <a:prstGeom prst="snip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出力結果</a:t>
            </a:r>
            <a:r>
              <a:rPr kumimoji="1" lang="en-US" altLang="ja-JP" dirty="0">
                <a:solidFill>
                  <a:schemeClr val="tx1"/>
                </a:solidFill>
              </a:rPr>
              <a:t>(z)</a:t>
            </a:r>
            <a:endParaRPr kumimoji="1" lang="ja-JP" altLang="en-US" dirty="0">
              <a:solidFill>
                <a:schemeClr val="tx1"/>
              </a:solidFill>
            </a:endParaRPr>
          </a:p>
        </p:txBody>
      </p:sp>
      <p:sp>
        <p:nvSpPr>
          <p:cNvPr id="20" name="四角形: 1 つの角を切り取る 19">
            <a:extLst>
              <a:ext uri="{FF2B5EF4-FFF2-40B4-BE49-F238E27FC236}">
                <a16:creationId xmlns:a16="http://schemas.microsoft.com/office/drawing/2014/main" id="{4B695199-ADDF-8770-DE63-B4C560FD0A3F}"/>
              </a:ext>
            </a:extLst>
          </p:cNvPr>
          <p:cNvSpPr/>
          <p:nvPr/>
        </p:nvSpPr>
        <p:spPr>
          <a:xfrm>
            <a:off x="3871087" y="4022657"/>
            <a:ext cx="1436914" cy="572756"/>
          </a:xfrm>
          <a:prstGeom prst="snip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画像データ</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1472D7E2-B90C-4C6C-B87F-E51354B31F24}"/>
              </a:ext>
            </a:extLst>
          </p:cNvPr>
          <p:cNvSpPr/>
          <p:nvPr/>
        </p:nvSpPr>
        <p:spPr>
          <a:xfrm>
            <a:off x="7172058" y="4995919"/>
            <a:ext cx="1959428" cy="5727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出力結果取得</a:t>
            </a:r>
            <a:endParaRPr kumimoji="1" lang="ja-JP" altLang="en-US" dirty="0">
              <a:solidFill>
                <a:schemeClr val="tx1"/>
              </a:solidFill>
            </a:endParaRPr>
          </a:p>
        </p:txBody>
      </p:sp>
      <p:sp>
        <p:nvSpPr>
          <p:cNvPr id="22" name="正方形/長方形 21">
            <a:extLst>
              <a:ext uri="{FF2B5EF4-FFF2-40B4-BE49-F238E27FC236}">
                <a16:creationId xmlns:a16="http://schemas.microsoft.com/office/drawing/2014/main" id="{40BBD812-D1A8-5BFB-639D-8A7F7A40AD23}"/>
              </a:ext>
            </a:extLst>
          </p:cNvPr>
          <p:cNvSpPr/>
          <p:nvPr/>
        </p:nvSpPr>
        <p:spPr>
          <a:xfrm>
            <a:off x="9473217" y="5007143"/>
            <a:ext cx="1959428" cy="5727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出力結果処理</a:t>
            </a:r>
            <a:endParaRPr kumimoji="1" lang="ja-JP" altLang="en-US" dirty="0">
              <a:solidFill>
                <a:schemeClr val="tx1"/>
              </a:solidFill>
            </a:endParaRPr>
          </a:p>
        </p:txBody>
      </p:sp>
      <p:sp>
        <p:nvSpPr>
          <p:cNvPr id="23" name="四角形: 1 つの角を切り取る 22">
            <a:extLst>
              <a:ext uri="{FF2B5EF4-FFF2-40B4-BE49-F238E27FC236}">
                <a16:creationId xmlns:a16="http://schemas.microsoft.com/office/drawing/2014/main" id="{01FA22C0-EBB8-7F53-8B59-E02B51EA4D88}"/>
              </a:ext>
            </a:extLst>
          </p:cNvPr>
          <p:cNvSpPr/>
          <p:nvPr/>
        </p:nvSpPr>
        <p:spPr>
          <a:xfrm>
            <a:off x="9734474" y="4000101"/>
            <a:ext cx="1436914" cy="572756"/>
          </a:xfrm>
          <a:prstGeom prst="snip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出力結果</a:t>
            </a:r>
          </a:p>
        </p:txBody>
      </p:sp>
      <p:sp>
        <p:nvSpPr>
          <p:cNvPr id="27" name="正方形/長方形 26">
            <a:extLst>
              <a:ext uri="{FF2B5EF4-FFF2-40B4-BE49-F238E27FC236}">
                <a16:creationId xmlns:a16="http://schemas.microsoft.com/office/drawing/2014/main" id="{3BB30B0E-B2DF-F27B-C6CD-AD5C39704A72}"/>
              </a:ext>
            </a:extLst>
          </p:cNvPr>
          <p:cNvSpPr/>
          <p:nvPr/>
        </p:nvSpPr>
        <p:spPr>
          <a:xfrm>
            <a:off x="9474774" y="3162374"/>
            <a:ext cx="1959428" cy="5727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MATLAB</a:t>
            </a:r>
            <a:r>
              <a:rPr kumimoji="1" lang="ja-JP" altLang="en-US" dirty="0">
                <a:solidFill>
                  <a:schemeClr val="tx1"/>
                </a:solidFill>
              </a:rPr>
              <a:t>で確認</a:t>
            </a:r>
          </a:p>
        </p:txBody>
      </p:sp>
      <p:cxnSp>
        <p:nvCxnSpPr>
          <p:cNvPr id="29" name="直線矢印コネクタ 28">
            <a:extLst>
              <a:ext uri="{FF2B5EF4-FFF2-40B4-BE49-F238E27FC236}">
                <a16:creationId xmlns:a16="http://schemas.microsoft.com/office/drawing/2014/main" id="{F5BB7D71-6236-6654-930B-5B914104FFF9}"/>
              </a:ext>
            </a:extLst>
          </p:cNvPr>
          <p:cNvCxnSpPr>
            <a:cxnSpLocks/>
            <a:stCxn id="15" idx="2"/>
            <a:endCxn id="14" idx="3"/>
          </p:cNvCxnSpPr>
          <p:nvPr/>
        </p:nvCxnSpPr>
        <p:spPr>
          <a:xfrm>
            <a:off x="2891373" y="3767700"/>
            <a:ext cx="0" cy="254957"/>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直線矢印コネクタ 32">
            <a:extLst>
              <a:ext uri="{FF2B5EF4-FFF2-40B4-BE49-F238E27FC236}">
                <a16:creationId xmlns:a16="http://schemas.microsoft.com/office/drawing/2014/main" id="{CD613113-B579-2464-84DF-2163EB04105A}"/>
              </a:ext>
            </a:extLst>
          </p:cNvPr>
          <p:cNvCxnSpPr>
            <a:cxnSpLocks/>
            <a:stCxn id="14" idx="1"/>
            <a:endCxn id="16" idx="0"/>
          </p:cNvCxnSpPr>
          <p:nvPr/>
        </p:nvCxnSpPr>
        <p:spPr>
          <a:xfrm>
            <a:off x="2891373" y="4595413"/>
            <a:ext cx="718457" cy="401619"/>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6" name="直線矢印コネクタ 35">
            <a:extLst>
              <a:ext uri="{FF2B5EF4-FFF2-40B4-BE49-F238E27FC236}">
                <a16:creationId xmlns:a16="http://schemas.microsoft.com/office/drawing/2014/main" id="{462F5972-1376-EF92-13C9-542A83C18B5E}"/>
              </a:ext>
            </a:extLst>
          </p:cNvPr>
          <p:cNvCxnSpPr>
            <a:cxnSpLocks/>
            <a:stCxn id="20" idx="1"/>
            <a:endCxn id="16" idx="0"/>
          </p:cNvCxnSpPr>
          <p:nvPr/>
        </p:nvCxnSpPr>
        <p:spPr>
          <a:xfrm flipH="1">
            <a:off x="3609830" y="4595413"/>
            <a:ext cx="979714" cy="401619"/>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直線矢印コネクタ 43">
            <a:extLst>
              <a:ext uri="{FF2B5EF4-FFF2-40B4-BE49-F238E27FC236}">
                <a16:creationId xmlns:a16="http://schemas.microsoft.com/office/drawing/2014/main" id="{1FF6979B-DDDB-4010-A655-CF51CA088D06}"/>
              </a:ext>
            </a:extLst>
          </p:cNvPr>
          <p:cNvCxnSpPr>
            <a:cxnSpLocks/>
            <a:stCxn id="16" idx="3"/>
            <a:endCxn id="17" idx="1"/>
          </p:cNvCxnSpPr>
          <p:nvPr/>
        </p:nvCxnSpPr>
        <p:spPr>
          <a:xfrm>
            <a:off x="4589544" y="5283410"/>
            <a:ext cx="341731" cy="1011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直線矢印コネクタ 46">
            <a:extLst>
              <a:ext uri="{FF2B5EF4-FFF2-40B4-BE49-F238E27FC236}">
                <a16:creationId xmlns:a16="http://schemas.microsoft.com/office/drawing/2014/main" id="{76A18305-3B0B-E0BD-C6E5-294BC41EABBA}"/>
              </a:ext>
            </a:extLst>
          </p:cNvPr>
          <p:cNvCxnSpPr>
            <a:cxnSpLocks/>
            <a:stCxn id="17" idx="2"/>
            <a:endCxn id="18" idx="0"/>
          </p:cNvCxnSpPr>
          <p:nvPr/>
        </p:nvCxnSpPr>
        <p:spPr>
          <a:xfrm>
            <a:off x="5910989" y="5579899"/>
            <a:ext cx="0" cy="411729"/>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0" name="直線矢印コネクタ 49">
            <a:extLst>
              <a:ext uri="{FF2B5EF4-FFF2-40B4-BE49-F238E27FC236}">
                <a16:creationId xmlns:a16="http://schemas.microsoft.com/office/drawing/2014/main" id="{FDE15D0F-6C1D-ECAE-9A55-2A5E2C4FDA8C}"/>
              </a:ext>
            </a:extLst>
          </p:cNvPr>
          <p:cNvCxnSpPr>
            <a:cxnSpLocks/>
            <a:stCxn id="18" idx="3"/>
            <a:endCxn id="19" idx="2"/>
          </p:cNvCxnSpPr>
          <p:nvPr/>
        </p:nvCxnSpPr>
        <p:spPr>
          <a:xfrm>
            <a:off x="6890703" y="6278006"/>
            <a:ext cx="542612"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3" name="直線矢印コネクタ 52">
            <a:extLst>
              <a:ext uri="{FF2B5EF4-FFF2-40B4-BE49-F238E27FC236}">
                <a16:creationId xmlns:a16="http://schemas.microsoft.com/office/drawing/2014/main" id="{8174E2AB-06DD-2F76-EA24-13149A0B34F9}"/>
              </a:ext>
            </a:extLst>
          </p:cNvPr>
          <p:cNvCxnSpPr>
            <a:cxnSpLocks/>
            <a:endCxn id="21" idx="1"/>
          </p:cNvCxnSpPr>
          <p:nvPr/>
        </p:nvCxnSpPr>
        <p:spPr>
          <a:xfrm>
            <a:off x="6885284" y="5282297"/>
            <a:ext cx="286774"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6" name="直線矢印コネクタ 55">
            <a:extLst>
              <a:ext uri="{FF2B5EF4-FFF2-40B4-BE49-F238E27FC236}">
                <a16:creationId xmlns:a16="http://schemas.microsoft.com/office/drawing/2014/main" id="{858E2D04-DF01-6A8D-D63E-B7AB4E21F3A2}"/>
              </a:ext>
            </a:extLst>
          </p:cNvPr>
          <p:cNvCxnSpPr>
            <a:cxnSpLocks/>
            <a:stCxn id="21" idx="3"/>
            <a:endCxn id="22" idx="1"/>
          </p:cNvCxnSpPr>
          <p:nvPr/>
        </p:nvCxnSpPr>
        <p:spPr>
          <a:xfrm>
            <a:off x="9131486" y="5282297"/>
            <a:ext cx="341731" cy="1122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直線矢印コネクタ 58">
            <a:extLst>
              <a:ext uri="{FF2B5EF4-FFF2-40B4-BE49-F238E27FC236}">
                <a16:creationId xmlns:a16="http://schemas.microsoft.com/office/drawing/2014/main" id="{D8BE0C08-2CC5-4F97-9629-FA8F7315612B}"/>
              </a:ext>
            </a:extLst>
          </p:cNvPr>
          <p:cNvCxnSpPr>
            <a:cxnSpLocks/>
            <a:stCxn id="22" idx="0"/>
            <a:endCxn id="23" idx="1"/>
          </p:cNvCxnSpPr>
          <p:nvPr/>
        </p:nvCxnSpPr>
        <p:spPr>
          <a:xfrm flipV="1">
            <a:off x="10452931" y="4572857"/>
            <a:ext cx="0" cy="43428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2" name="直線矢印コネクタ 61">
            <a:extLst>
              <a:ext uri="{FF2B5EF4-FFF2-40B4-BE49-F238E27FC236}">
                <a16:creationId xmlns:a16="http://schemas.microsoft.com/office/drawing/2014/main" id="{9A717F41-2A5C-BBAC-4A12-2ABDBF4D8F95}"/>
              </a:ext>
            </a:extLst>
          </p:cNvPr>
          <p:cNvCxnSpPr>
            <a:cxnSpLocks/>
            <a:stCxn id="19" idx="3"/>
            <a:endCxn id="21" idx="2"/>
          </p:cNvCxnSpPr>
          <p:nvPr/>
        </p:nvCxnSpPr>
        <p:spPr>
          <a:xfrm flipV="1">
            <a:off x="8151772" y="5568675"/>
            <a:ext cx="0" cy="4229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5" name="直線矢印コネクタ 64">
            <a:extLst>
              <a:ext uri="{FF2B5EF4-FFF2-40B4-BE49-F238E27FC236}">
                <a16:creationId xmlns:a16="http://schemas.microsoft.com/office/drawing/2014/main" id="{0E388F2E-51C3-969A-534F-36808A966EF5}"/>
              </a:ext>
            </a:extLst>
          </p:cNvPr>
          <p:cNvCxnSpPr>
            <a:cxnSpLocks/>
            <a:stCxn id="23" idx="3"/>
            <a:endCxn id="27" idx="2"/>
          </p:cNvCxnSpPr>
          <p:nvPr/>
        </p:nvCxnSpPr>
        <p:spPr>
          <a:xfrm flipV="1">
            <a:off x="10452931" y="3735130"/>
            <a:ext cx="1557" cy="26497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8" name="正方形/長方形 67">
            <a:extLst>
              <a:ext uri="{FF2B5EF4-FFF2-40B4-BE49-F238E27FC236}">
                <a16:creationId xmlns:a16="http://schemas.microsoft.com/office/drawing/2014/main" id="{2891950E-9C3D-C0A0-4C53-4E0D7B2FAB13}"/>
              </a:ext>
            </a:extLst>
          </p:cNvPr>
          <p:cNvSpPr/>
          <p:nvPr/>
        </p:nvSpPr>
        <p:spPr>
          <a:xfrm>
            <a:off x="429263" y="4022317"/>
            <a:ext cx="1238762" cy="5727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SD</a:t>
            </a:r>
            <a:r>
              <a:rPr kumimoji="1" lang="ja-JP" altLang="en-US" dirty="0">
                <a:solidFill>
                  <a:schemeClr val="tx1"/>
                </a:solidFill>
              </a:rPr>
              <a:t>カード</a:t>
            </a:r>
          </a:p>
        </p:txBody>
      </p:sp>
      <p:sp>
        <p:nvSpPr>
          <p:cNvPr id="69" name="正方形/長方形 68">
            <a:extLst>
              <a:ext uri="{FF2B5EF4-FFF2-40B4-BE49-F238E27FC236}">
                <a16:creationId xmlns:a16="http://schemas.microsoft.com/office/drawing/2014/main" id="{D4620DB9-60A3-71F8-3292-F06C2F5B5C6D}"/>
              </a:ext>
            </a:extLst>
          </p:cNvPr>
          <p:cNvSpPr/>
          <p:nvPr/>
        </p:nvSpPr>
        <p:spPr>
          <a:xfrm>
            <a:off x="421556" y="4995919"/>
            <a:ext cx="1238762" cy="5727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CPU</a:t>
            </a:r>
            <a:endParaRPr kumimoji="1" lang="ja-JP" altLang="en-US" dirty="0">
              <a:solidFill>
                <a:schemeClr val="tx1"/>
              </a:solidFill>
            </a:endParaRPr>
          </a:p>
        </p:txBody>
      </p:sp>
      <p:sp>
        <p:nvSpPr>
          <p:cNvPr id="70" name="正方形/長方形 69">
            <a:extLst>
              <a:ext uri="{FF2B5EF4-FFF2-40B4-BE49-F238E27FC236}">
                <a16:creationId xmlns:a16="http://schemas.microsoft.com/office/drawing/2014/main" id="{4D508C34-296B-AB5A-C508-06B12DB50764}"/>
              </a:ext>
            </a:extLst>
          </p:cNvPr>
          <p:cNvSpPr/>
          <p:nvPr/>
        </p:nvSpPr>
        <p:spPr>
          <a:xfrm>
            <a:off x="421556" y="5991628"/>
            <a:ext cx="1238762" cy="5727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FPGA</a:t>
            </a:r>
            <a:endParaRPr kumimoji="1" lang="ja-JP" altLang="en-US" dirty="0">
              <a:solidFill>
                <a:schemeClr val="tx1"/>
              </a:solidFill>
            </a:endParaRPr>
          </a:p>
        </p:txBody>
      </p:sp>
      <p:sp>
        <p:nvSpPr>
          <p:cNvPr id="81" name="矢印: 上カーブ 80">
            <a:extLst>
              <a:ext uri="{FF2B5EF4-FFF2-40B4-BE49-F238E27FC236}">
                <a16:creationId xmlns:a16="http://schemas.microsoft.com/office/drawing/2014/main" id="{571CEA08-C9CB-C5E3-EFEA-5F8675884E43}"/>
              </a:ext>
            </a:extLst>
          </p:cNvPr>
          <p:cNvSpPr/>
          <p:nvPr/>
        </p:nvSpPr>
        <p:spPr>
          <a:xfrm rot="10800000">
            <a:off x="6343062" y="4470939"/>
            <a:ext cx="1389231" cy="499653"/>
          </a:xfrm>
          <a:prstGeom prst="curvedUpArrow">
            <a:avLst>
              <a:gd name="adj1" fmla="val 7173"/>
              <a:gd name="adj2" fmla="val 17622"/>
              <a:gd name="adj3" fmla="val 19281"/>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66347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22BF4-A752-364D-3F7E-469BA5F2D37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689F898-7EC2-2457-3A1A-365FA5C849C0}"/>
              </a:ext>
            </a:extLst>
          </p:cNvPr>
          <p:cNvSpPr>
            <a:spLocks noGrp="1"/>
          </p:cNvSpPr>
          <p:nvPr>
            <p:ph type="title"/>
          </p:nvPr>
        </p:nvSpPr>
        <p:spPr>
          <a:xfrm>
            <a:off x="1" y="1"/>
            <a:ext cx="12192000" cy="866274"/>
          </a:xfrm>
          <a:solidFill>
            <a:srgbClr val="0086CD"/>
          </a:solidFill>
        </p:spPr>
        <p:txBody>
          <a:bodyPr>
            <a:normAutofit/>
          </a:bodyPr>
          <a:lstStyle/>
          <a:p>
            <a:r>
              <a:rPr kumimoji="1" lang="en-US" altLang="ja-JP" sz="4000" b="1" dirty="0">
                <a:solidFill>
                  <a:schemeClr val="bg1"/>
                </a:solidFill>
                <a:latin typeface="BIZ UDゴシック" panose="020B0400000000000000" pitchFamily="49" charset="-128"/>
                <a:ea typeface="BIZ UDゴシック" panose="020B0400000000000000" pitchFamily="49" charset="-128"/>
              </a:rPr>
              <a:t>	</a:t>
            </a:r>
            <a:r>
              <a:rPr kumimoji="1" lang="ja-JP" altLang="en-US" sz="4000" b="1" dirty="0">
                <a:solidFill>
                  <a:schemeClr val="bg1"/>
                </a:solidFill>
                <a:latin typeface="BIZ UDゴシック" panose="020B0400000000000000" pitchFamily="49" charset="-128"/>
                <a:ea typeface="BIZ UDゴシック" panose="020B0400000000000000" pitchFamily="49" charset="-128"/>
              </a:rPr>
              <a:t>実験方法</a:t>
            </a:r>
          </a:p>
        </p:txBody>
      </p:sp>
      <p:pic>
        <p:nvPicPr>
          <p:cNvPr id="5" name="コンテンツ プレースホルダー 4" descr="高速道路を走っている&#10;&#10;AI によって生成されたコンテンツは間違っている可能性があります。">
            <a:extLst>
              <a:ext uri="{FF2B5EF4-FFF2-40B4-BE49-F238E27FC236}">
                <a16:creationId xmlns:a16="http://schemas.microsoft.com/office/drawing/2014/main" id="{48B0081C-9D29-5C8C-9D1B-FBC3B7BD02B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9437" y="1569528"/>
            <a:ext cx="1649828" cy="1649828"/>
          </a:xfrm>
        </p:spPr>
      </p:pic>
      <p:pic>
        <p:nvPicPr>
          <p:cNvPr id="7" name="図 6" descr="高速道路を走っている&#10;&#10;AI によって生成されたコンテンツは間違っている可能性があります。">
            <a:extLst>
              <a:ext uri="{FF2B5EF4-FFF2-40B4-BE49-F238E27FC236}">
                <a16:creationId xmlns:a16="http://schemas.microsoft.com/office/drawing/2014/main" id="{590A5641-E48F-C1FE-195C-D6A770A36C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596" y="3295019"/>
            <a:ext cx="1649828" cy="1649828"/>
          </a:xfrm>
          <a:prstGeom prst="rect">
            <a:avLst/>
          </a:prstGeom>
        </p:spPr>
      </p:pic>
      <p:pic>
        <p:nvPicPr>
          <p:cNvPr id="9" name="図 8" descr="高速道路を走っている&#10;&#10;AI によって生成されたコンテンツは間違っている可能性があります。">
            <a:extLst>
              <a:ext uri="{FF2B5EF4-FFF2-40B4-BE49-F238E27FC236}">
                <a16:creationId xmlns:a16="http://schemas.microsoft.com/office/drawing/2014/main" id="{5999B0BC-F94C-52DA-41AC-0587E5A222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877" y="5034715"/>
            <a:ext cx="1644547" cy="1644547"/>
          </a:xfrm>
          <a:prstGeom prst="rect">
            <a:avLst/>
          </a:prstGeom>
        </p:spPr>
      </p:pic>
      <p:sp>
        <p:nvSpPr>
          <p:cNvPr id="10" name="四角形: 角を丸くする 9">
            <a:extLst>
              <a:ext uri="{FF2B5EF4-FFF2-40B4-BE49-F238E27FC236}">
                <a16:creationId xmlns:a16="http://schemas.microsoft.com/office/drawing/2014/main" id="{6B164DF0-24AD-F60B-1D07-2FCB62D1DD79}"/>
              </a:ext>
            </a:extLst>
          </p:cNvPr>
          <p:cNvSpPr/>
          <p:nvPr/>
        </p:nvSpPr>
        <p:spPr>
          <a:xfrm>
            <a:off x="2376098" y="1961705"/>
            <a:ext cx="641567" cy="43824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kumimoji="1" lang="ja-JP" altLang="en-US" dirty="0"/>
              <a:t>グレースケール</a:t>
            </a:r>
          </a:p>
        </p:txBody>
      </p:sp>
      <p:sp>
        <p:nvSpPr>
          <p:cNvPr id="11" name="四角形: 角を丸くする 10">
            <a:extLst>
              <a:ext uri="{FF2B5EF4-FFF2-40B4-BE49-F238E27FC236}">
                <a16:creationId xmlns:a16="http://schemas.microsoft.com/office/drawing/2014/main" id="{28D07A85-1E84-2788-A53E-DDC90FE82FD4}"/>
              </a:ext>
            </a:extLst>
          </p:cNvPr>
          <p:cNvSpPr/>
          <p:nvPr/>
        </p:nvSpPr>
        <p:spPr>
          <a:xfrm>
            <a:off x="4851485" y="1961705"/>
            <a:ext cx="714607" cy="43824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altLang="ja-JP" dirty="0"/>
              <a:t>SoC</a:t>
            </a:r>
            <a:r>
              <a:rPr lang="ja-JP" altLang="en-US" dirty="0"/>
              <a:t> </a:t>
            </a:r>
            <a:r>
              <a:rPr lang="en-US" altLang="ja-JP" dirty="0"/>
              <a:t>FPGA</a:t>
            </a:r>
            <a:r>
              <a:rPr lang="ja-JP" altLang="en-US" dirty="0"/>
              <a:t>と</a:t>
            </a:r>
            <a:r>
              <a:rPr lang="en-US" altLang="ja-JP" dirty="0"/>
              <a:t>MATLAB</a:t>
            </a:r>
          </a:p>
          <a:p>
            <a:pPr algn="ctr"/>
            <a:r>
              <a:rPr kumimoji="1" lang="ja-JP" altLang="en-US" dirty="0"/>
              <a:t>で処理実行</a:t>
            </a:r>
          </a:p>
        </p:txBody>
      </p:sp>
      <p:sp>
        <p:nvSpPr>
          <p:cNvPr id="12" name="四角形: 角を丸くする 11">
            <a:extLst>
              <a:ext uri="{FF2B5EF4-FFF2-40B4-BE49-F238E27FC236}">
                <a16:creationId xmlns:a16="http://schemas.microsoft.com/office/drawing/2014/main" id="{FD76B55E-4B4E-0D7D-4C18-958221D13BD0}"/>
              </a:ext>
            </a:extLst>
          </p:cNvPr>
          <p:cNvSpPr/>
          <p:nvPr/>
        </p:nvSpPr>
        <p:spPr>
          <a:xfrm>
            <a:off x="8478044" y="1928718"/>
            <a:ext cx="714607" cy="43824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kumimoji="1" lang="ja-JP" altLang="en-US" dirty="0"/>
              <a:t>出力として</a:t>
            </a:r>
            <a:endParaRPr kumimoji="1" lang="en-US" altLang="ja-JP" dirty="0"/>
          </a:p>
          <a:p>
            <a:pPr algn="ctr"/>
            <a:r>
              <a:rPr lang="en-US" altLang="ja-JP" dirty="0"/>
              <a:t>PSNR</a:t>
            </a:r>
            <a:r>
              <a:rPr lang="ja-JP" altLang="en-US" dirty="0"/>
              <a:t>を保存</a:t>
            </a:r>
            <a:endParaRPr kumimoji="1" lang="ja-JP" altLang="en-US" dirty="0"/>
          </a:p>
        </p:txBody>
      </p:sp>
      <p:pic>
        <p:nvPicPr>
          <p:cNvPr id="8" name="図 7" descr="道路を走っている列車の白黒写真&#10;&#10;AI によって生成されたコンテンツは間違っている可能性があります。">
            <a:extLst>
              <a:ext uri="{FF2B5EF4-FFF2-40B4-BE49-F238E27FC236}">
                <a16:creationId xmlns:a16="http://schemas.microsoft.com/office/drawing/2014/main" id="{FCD3EF19-8F16-E4A2-793A-677BCE821D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99983" y="5081203"/>
            <a:ext cx="1649828" cy="1649828"/>
          </a:xfrm>
          <a:prstGeom prst="rect">
            <a:avLst/>
          </a:prstGeom>
        </p:spPr>
      </p:pic>
      <p:pic>
        <p:nvPicPr>
          <p:cNvPr id="14" name="図 13" descr="雲と道路の白黒写真&#10;&#10;AI によって生成されたコンテンツは間違っている可能性があります。">
            <a:extLst>
              <a:ext uri="{FF2B5EF4-FFF2-40B4-BE49-F238E27FC236}">
                <a16:creationId xmlns:a16="http://schemas.microsoft.com/office/drawing/2014/main" id="{E480193F-72C6-6579-97CF-92313B65B03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09661" y="1555591"/>
            <a:ext cx="1649828" cy="1649828"/>
          </a:xfrm>
          <a:prstGeom prst="rect">
            <a:avLst/>
          </a:prstGeom>
        </p:spPr>
      </p:pic>
      <p:pic>
        <p:nvPicPr>
          <p:cNvPr id="16" name="図 15" descr="道路を走っている列車の白黒写真&#10;&#10;AI によって生成されたコンテンツは間違っている可能性があります。">
            <a:extLst>
              <a:ext uri="{FF2B5EF4-FFF2-40B4-BE49-F238E27FC236}">
                <a16:creationId xmlns:a16="http://schemas.microsoft.com/office/drawing/2014/main" id="{68C63F37-A3FA-63F9-14CA-F65CECE15D8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99983" y="3295019"/>
            <a:ext cx="1649828" cy="1649828"/>
          </a:xfrm>
          <a:prstGeom prst="rect">
            <a:avLst/>
          </a:prstGeom>
        </p:spPr>
      </p:pic>
      <p:sp>
        <p:nvSpPr>
          <p:cNvPr id="17" name="正方形/長方形 16">
            <a:extLst>
              <a:ext uri="{FF2B5EF4-FFF2-40B4-BE49-F238E27FC236}">
                <a16:creationId xmlns:a16="http://schemas.microsoft.com/office/drawing/2014/main" id="{9774AB5A-AD02-4BD9-2E1F-CFFB5889CA10}"/>
              </a:ext>
            </a:extLst>
          </p:cNvPr>
          <p:cNvSpPr/>
          <p:nvPr/>
        </p:nvSpPr>
        <p:spPr>
          <a:xfrm>
            <a:off x="5682017" y="3184165"/>
            <a:ext cx="2682240" cy="187341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dirty="0"/>
          </a:p>
          <a:p>
            <a:pPr algn="ctr"/>
            <a:r>
              <a:rPr kumimoji="1" lang="ja-JP" altLang="en-US" dirty="0">
                <a:solidFill>
                  <a:schemeClr val="tx1"/>
                </a:solidFill>
              </a:rPr>
              <a:t>元画像と出力画像を</a:t>
            </a:r>
            <a:endParaRPr kumimoji="1" lang="en-US" altLang="ja-JP" dirty="0">
              <a:solidFill>
                <a:schemeClr val="tx1"/>
              </a:solidFill>
            </a:endParaRPr>
          </a:p>
          <a:p>
            <a:pPr algn="ctr"/>
            <a:r>
              <a:rPr lang="ja-JP" altLang="en-US" dirty="0">
                <a:solidFill>
                  <a:schemeClr val="tx1"/>
                </a:solidFill>
              </a:rPr>
              <a:t>比較する</a:t>
            </a:r>
            <a:br>
              <a:rPr lang="en-US" altLang="ja-JP" dirty="0">
                <a:solidFill>
                  <a:schemeClr val="tx1"/>
                </a:solidFill>
              </a:rPr>
            </a:br>
            <a:br>
              <a:rPr lang="en-US" altLang="ja-JP" dirty="0">
                <a:solidFill>
                  <a:schemeClr val="tx1"/>
                </a:solidFill>
              </a:rPr>
            </a:br>
            <a:r>
              <a:rPr lang="ja-JP" altLang="en-US" dirty="0">
                <a:solidFill>
                  <a:schemeClr val="tx1"/>
                </a:solidFill>
              </a:rPr>
              <a:t>比較の方法として</a:t>
            </a:r>
            <a:endParaRPr lang="en-US" altLang="ja-JP" dirty="0">
              <a:solidFill>
                <a:schemeClr val="tx1"/>
              </a:solidFill>
            </a:endParaRPr>
          </a:p>
          <a:p>
            <a:pPr algn="ctr"/>
            <a:r>
              <a:rPr kumimoji="1" lang="en-US" altLang="ja-JP" dirty="0">
                <a:solidFill>
                  <a:schemeClr val="tx1"/>
                </a:solidFill>
              </a:rPr>
              <a:t>PSNR</a:t>
            </a:r>
            <a:r>
              <a:rPr kumimoji="1" lang="ja-JP" altLang="en-US" dirty="0">
                <a:solidFill>
                  <a:schemeClr val="tx1"/>
                </a:solidFill>
              </a:rPr>
              <a:t>を利用</a:t>
            </a:r>
          </a:p>
        </p:txBody>
      </p:sp>
      <p:sp>
        <p:nvSpPr>
          <p:cNvPr id="18" name="コンテンツ プレースホルダー 2">
            <a:extLst>
              <a:ext uri="{FF2B5EF4-FFF2-40B4-BE49-F238E27FC236}">
                <a16:creationId xmlns:a16="http://schemas.microsoft.com/office/drawing/2014/main" id="{3086BCE0-C1C4-F0DC-C8C2-A0563067BA8F}"/>
              </a:ext>
            </a:extLst>
          </p:cNvPr>
          <p:cNvSpPr txBox="1">
            <a:spLocks/>
          </p:cNvSpPr>
          <p:nvPr/>
        </p:nvSpPr>
        <p:spPr>
          <a:xfrm>
            <a:off x="304799" y="1138988"/>
            <a:ext cx="11678653" cy="55024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500" dirty="0"/>
              <a:t>MATLAB</a:t>
            </a:r>
            <a:r>
              <a:rPr lang="ja-JP" altLang="en-US" sz="2500" dirty="0"/>
              <a:t>と</a:t>
            </a:r>
            <a:r>
              <a:rPr lang="en-US" altLang="ja-JP" sz="2500" dirty="0"/>
              <a:t>FPGA</a:t>
            </a:r>
            <a:r>
              <a:rPr lang="ja-JP" altLang="en-US" sz="2500" dirty="0"/>
              <a:t>を用いて，出力結果を比較する</a:t>
            </a:r>
            <a:endParaRPr lang="en-US" altLang="ja-JP" sz="2500" dirty="0"/>
          </a:p>
        </p:txBody>
      </p:sp>
      <p:sp>
        <p:nvSpPr>
          <p:cNvPr id="19" name="正方形/長方形 18">
            <a:extLst>
              <a:ext uri="{FF2B5EF4-FFF2-40B4-BE49-F238E27FC236}">
                <a16:creationId xmlns:a16="http://schemas.microsoft.com/office/drawing/2014/main" id="{6DAA421A-8C42-B10A-62FE-D214E7BE5CA8}"/>
              </a:ext>
            </a:extLst>
          </p:cNvPr>
          <p:cNvSpPr/>
          <p:nvPr/>
        </p:nvSpPr>
        <p:spPr>
          <a:xfrm>
            <a:off x="9284647" y="3092454"/>
            <a:ext cx="2682240" cy="212093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kumimoji="1" lang="en-US" altLang="ja-JP" dirty="0">
              <a:solidFill>
                <a:schemeClr val="tx1"/>
              </a:solidFill>
            </a:endParaRPr>
          </a:p>
          <a:p>
            <a:pPr algn="ctr"/>
            <a:r>
              <a:rPr lang="ja-JP" altLang="en-US" dirty="0">
                <a:solidFill>
                  <a:schemeClr val="tx1"/>
                </a:solidFill>
              </a:rPr>
              <a:t>ブロック毎の</a:t>
            </a:r>
            <a:r>
              <a:rPr lang="en-US" altLang="ja-JP" dirty="0">
                <a:solidFill>
                  <a:schemeClr val="tx1"/>
                </a:solidFill>
              </a:rPr>
              <a:t>PSNR</a:t>
            </a:r>
            <a:r>
              <a:rPr lang="ja-JP" altLang="en-US" dirty="0">
                <a:solidFill>
                  <a:schemeClr val="tx1"/>
                </a:solidFill>
              </a:rPr>
              <a:t>を</a:t>
            </a:r>
            <a:endParaRPr lang="en-US" altLang="ja-JP" dirty="0">
              <a:solidFill>
                <a:schemeClr val="tx1"/>
              </a:solidFill>
            </a:endParaRPr>
          </a:p>
          <a:p>
            <a:pPr algn="ctr"/>
            <a:r>
              <a:rPr kumimoji="1" lang="ja-JP" altLang="en-US" dirty="0">
                <a:solidFill>
                  <a:schemeClr val="tx1"/>
                </a:solidFill>
              </a:rPr>
              <a:t>出力</a:t>
            </a:r>
            <a:endParaRPr kumimoji="1" lang="en-US" altLang="ja-JP" dirty="0">
              <a:solidFill>
                <a:schemeClr val="tx1"/>
              </a:solidFill>
            </a:endParaRPr>
          </a:p>
          <a:p>
            <a:pPr algn="ctr"/>
            <a:endParaRPr lang="en-US" altLang="ja-JP" dirty="0">
              <a:solidFill>
                <a:schemeClr val="tx1"/>
              </a:solidFill>
            </a:endParaRPr>
          </a:p>
          <a:p>
            <a:pPr algn="ctr"/>
            <a:r>
              <a:rPr kumimoji="1" lang="en-US" altLang="ja-JP" dirty="0">
                <a:solidFill>
                  <a:schemeClr val="tx1"/>
                </a:solidFill>
              </a:rPr>
              <a:t>MATLAB</a:t>
            </a:r>
            <a:r>
              <a:rPr kumimoji="1" lang="ja-JP" altLang="en-US" dirty="0">
                <a:solidFill>
                  <a:schemeClr val="tx1"/>
                </a:solidFill>
              </a:rPr>
              <a:t>と</a:t>
            </a:r>
            <a:r>
              <a:rPr kumimoji="1" lang="en-US" altLang="ja-JP" dirty="0">
                <a:solidFill>
                  <a:schemeClr val="tx1"/>
                </a:solidFill>
              </a:rPr>
              <a:t>FPGA</a:t>
            </a:r>
            <a:r>
              <a:rPr kumimoji="1" lang="ja-JP" altLang="en-US" dirty="0">
                <a:solidFill>
                  <a:schemeClr val="tx1"/>
                </a:solidFill>
              </a:rPr>
              <a:t>で</a:t>
            </a:r>
            <a:endParaRPr kumimoji="1" lang="en-US" altLang="ja-JP" dirty="0">
              <a:solidFill>
                <a:schemeClr val="tx1"/>
              </a:solidFill>
            </a:endParaRPr>
          </a:p>
          <a:p>
            <a:pPr algn="ctr"/>
            <a:r>
              <a:rPr lang="ja-JP" altLang="en-US" dirty="0">
                <a:solidFill>
                  <a:schemeClr val="tx1"/>
                </a:solidFill>
              </a:rPr>
              <a:t>出力がどのように</a:t>
            </a:r>
            <a:endParaRPr lang="en-US" altLang="ja-JP" dirty="0">
              <a:solidFill>
                <a:schemeClr val="tx1"/>
              </a:solidFill>
            </a:endParaRPr>
          </a:p>
          <a:p>
            <a:pPr algn="ctr"/>
            <a:r>
              <a:rPr kumimoji="1" lang="ja-JP" altLang="en-US" dirty="0">
                <a:solidFill>
                  <a:schemeClr val="tx1"/>
                </a:solidFill>
              </a:rPr>
              <a:t>異なるかの比較をする</a:t>
            </a:r>
            <a:endParaRPr kumimoji="1" lang="en-US" altLang="ja-JP" dirty="0">
              <a:solidFill>
                <a:schemeClr val="tx1"/>
              </a:solidFill>
            </a:endParaRPr>
          </a:p>
        </p:txBody>
      </p:sp>
    </p:spTree>
    <p:extLst>
      <p:ext uri="{BB962C8B-B14F-4D97-AF65-F5344CB8AC3E}">
        <p14:creationId xmlns:p14="http://schemas.microsoft.com/office/powerpoint/2010/main" val="3252776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9540F-9BD9-3C1D-20F9-382BD504324B}"/>
            </a:ext>
          </a:extLst>
        </p:cNvPr>
        <p:cNvGrpSpPr/>
        <p:nvPr/>
      </p:nvGrpSpPr>
      <p:grpSpPr>
        <a:xfrm>
          <a:off x="0" y="0"/>
          <a:ext cx="0" cy="0"/>
          <a:chOff x="0" y="0"/>
          <a:chExt cx="0" cy="0"/>
        </a:xfrm>
      </p:grpSpPr>
      <p:graphicFrame>
        <p:nvGraphicFramePr>
          <p:cNvPr id="23" name="表 22">
            <a:extLst>
              <a:ext uri="{FF2B5EF4-FFF2-40B4-BE49-F238E27FC236}">
                <a16:creationId xmlns:a16="http://schemas.microsoft.com/office/drawing/2014/main" id="{E8A64598-6BFD-7AC2-47F3-EAB6B3741306}"/>
              </a:ext>
            </a:extLst>
          </p:cNvPr>
          <p:cNvGraphicFramePr>
            <a:graphicFrameLocks noGrp="1"/>
          </p:cNvGraphicFramePr>
          <p:nvPr>
            <p:extLst>
              <p:ext uri="{D42A27DB-BD31-4B8C-83A1-F6EECF244321}">
                <p14:modId xmlns:p14="http://schemas.microsoft.com/office/powerpoint/2010/main" val="1610546325"/>
              </p:ext>
            </p:extLst>
          </p:nvPr>
        </p:nvGraphicFramePr>
        <p:xfrm>
          <a:off x="421139" y="2161477"/>
          <a:ext cx="10157460" cy="4473573"/>
        </p:xfrm>
        <a:graphic>
          <a:graphicData uri="http://schemas.openxmlformats.org/drawingml/2006/table">
            <a:tbl>
              <a:tblPr firstRow="1" bandRow="1">
                <a:tableStyleId>{5C22544A-7EE6-4342-B048-85BDC9FD1C3A}</a:tableStyleId>
              </a:tblPr>
              <a:tblGrid>
                <a:gridCol w="2539365">
                  <a:extLst>
                    <a:ext uri="{9D8B030D-6E8A-4147-A177-3AD203B41FA5}">
                      <a16:colId xmlns:a16="http://schemas.microsoft.com/office/drawing/2014/main" val="2338829638"/>
                    </a:ext>
                  </a:extLst>
                </a:gridCol>
                <a:gridCol w="2539365">
                  <a:extLst>
                    <a:ext uri="{9D8B030D-6E8A-4147-A177-3AD203B41FA5}">
                      <a16:colId xmlns:a16="http://schemas.microsoft.com/office/drawing/2014/main" val="1204897061"/>
                    </a:ext>
                  </a:extLst>
                </a:gridCol>
                <a:gridCol w="2539365">
                  <a:extLst>
                    <a:ext uri="{9D8B030D-6E8A-4147-A177-3AD203B41FA5}">
                      <a16:colId xmlns:a16="http://schemas.microsoft.com/office/drawing/2014/main" val="210402719"/>
                    </a:ext>
                  </a:extLst>
                </a:gridCol>
                <a:gridCol w="2539365">
                  <a:extLst>
                    <a:ext uri="{9D8B030D-6E8A-4147-A177-3AD203B41FA5}">
                      <a16:colId xmlns:a16="http://schemas.microsoft.com/office/drawing/2014/main" val="1319352949"/>
                    </a:ext>
                  </a:extLst>
                </a:gridCol>
              </a:tblGrid>
              <a:tr h="1491191">
                <a:tc>
                  <a:txBody>
                    <a:bodyPr/>
                    <a:lstStyle/>
                    <a:p>
                      <a:pPr algn="ctr"/>
                      <a:r>
                        <a:rPr kumimoji="1" lang="ja-JP" altLang="en-US" sz="2400" dirty="0"/>
                        <a:t>入力画像</a:t>
                      </a:r>
                    </a:p>
                  </a:txBody>
                  <a:tcPr anchor="ct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913881040"/>
                  </a:ext>
                </a:extLst>
              </a:tr>
              <a:tr h="1491191">
                <a:tc>
                  <a:txBody>
                    <a:bodyPr/>
                    <a:lstStyle/>
                    <a:p>
                      <a:pPr algn="ctr"/>
                      <a:r>
                        <a:rPr kumimoji="1" lang="en-US" altLang="ja-JP" sz="2400" dirty="0"/>
                        <a:t>MATLA</a:t>
                      </a:r>
                      <a:r>
                        <a:rPr kumimoji="1" lang="ja-JP" altLang="en-US" sz="2400" dirty="0"/>
                        <a:t>での</a:t>
                      </a:r>
                      <a:endParaRPr kumimoji="1" lang="en-US" altLang="ja-JP" sz="2400" dirty="0"/>
                    </a:p>
                    <a:p>
                      <a:pPr algn="ctr"/>
                      <a:r>
                        <a:rPr kumimoji="1" lang="ja-JP" altLang="en-US" sz="2400" dirty="0"/>
                        <a:t>シミュレーション結果</a:t>
                      </a:r>
                    </a:p>
                  </a:txBody>
                  <a:tcPr anchor="ct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96311222"/>
                  </a:ext>
                </a:extLst>
              </a:tr>
              <a:tr h="1491191">
                <a:tc>
                  <a:txBody>
                    <a:bodyPr/>
                    <a:lstStyle/>
                    <a:p>
                      <a:pPr algn="ctr"/>
                      <a:r>
                        <a:rPr kumimoji="1" lang="en-US" altLang="ja-JP" sz="2400" dirty="0"/>
                        <a:t>FPGA</a:t>
                      </a:r>
                      <a:r>
                        <a:rPr kumimoji="1" lang="ja-JP" altLang="en-US" sz="2400" dirty="0"/>
                        <a:t>を用いた</a:t>
                      </a:r>
                      <a:endParaRPr kumimoji="1" lang="en-US" altLang="ja-JP" sz="2400" dirty="0"/>
                    </a:p>
                    <a:p>
                      <a:pPr algn="ctr"/>
                      <a:r>
                        <a:rPr kumimoji="1" lang="ja-JP" altLang="en-US" sz="2400" dirty="0"/>
                        <a:t>出力結果</a:t>
                      </a:r>
                    </a:p>
                  </a:txBody>
                  <a:tcPr anchor="ct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823278885"/>
                  </a:ext>
                </a:extLst>
              </a:tr>
            </a:tbl>
          </a:graphicData>
        </a:graphic>
      </p:graphicFrame>
      <p:sp>
        <p:nvSpPr>
          <p:cNvPr id="2" name="タイトル 1">
            <a:extLst>
              <a:ext uri="{FF2B5EF4-FFF2-40B4-BE49-F238E27FC236}">
                <a16:creationId xmlns:a16="http://schemas.microsoft.com/office/drawing/2014/main" id="{5D13423B-6A3A-9BB5-5E57-AB1A13EE9D25}"/>
              </a:ext>
            </a:extLst>
          </p:cNvPr>
          <p:cNvSpPr>
            <a:spLocks noGrp="1"/>
          </p:cNvSpPr>
          <p:nvPr>
            <p:ph type="title"/>
          </p:nvPr>
        </p:nvSpPr>
        <p:spPr>
          <a:xfrm>
            <a:off x="1" y="1"/>
            <a:ext cx="12192000" cy="866274"/>
          </a:xfrm>
          <a:solidFill>
            <a:srgbClr val="0086CD"/>
          </a:solidFill>
        </p:spPr>
        <p:txBody>
          <a:bodyPr>
            <a:normAutofit/>
          </a:bodyPr>
          <a:lstStyle/>
          <a:p>
            <a:r>
              <a:rPr kumimoji="1" lang="en-US" altLang="ja-JP" sz="4000" b="1" dirty="0">
                <a:solidFill>
                  <a:schemeClr val="bg1"/>
                </a:solidFill>
                <a:latin typeface="BIZ UDゴシック" panose="020B0400000000000000" pitchFamily="49" charset="-128"/>
                <a:ea typeface="BIZ UDゴシック" panose="020B0400000000000000" pitchFamily="49" charset="-128"/>
              </a:rPr>
              <a:t>	</a:t>
            </a:r>
            <a:r>
              <a:rPr kumimoji="1" lang="ja-JP" altLang="en-US" sz="4000" b="1" dirty="0">
                <a:solidFill>
                  <a:schemeClr val="bg1"/>
                </a:solidFill>
                <a:latin typeface="BIZ UDゴシック" panose="020B0400000000000000" pitchFamily="49" charset="-128"/>
                <a:ea typeface="BIZ UDゴシック" panose="020B0400000000000000" pitchFamily="49" charset="-128"/>
              </a:rPr>
              <a:t>実験結果と考察</a:t>
            </a:r>
          </a:p>
        </p:txBody>
      </p:sp>
      <p:pic>
        <p:nvPicPr>
          <p:cNvPr id="15" name="図 14" descr="高速道路を走る車&#10;&#10;AI によって生成されたコンテンツは間違っている可能性があります。">
            <a:extLst>
              <a:ext uri="{FF2B5EF4-FFF2-40B4-BE49-F238E27FC236}">
                <a16:creationId xmlns:a16="http://schemas.microsoft.com/office/drawing/2014/main" id="{C75ECA44-7F06-5427-614D-E8CB1FA3B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0830" y="2347684"/>
            <a:ext cx="1074284" cy="1074284"/>
          </a:xfrm>
          <a:prstGeom prst="rect">
            <a:avLst/>
          </a:prstGeom>
        </p:spPr>
      </p:pic>
      <p:pic>
        <p:nvPicPr>
          <p:cNvPr id="17" name="図 16" descr="高速道路を走っている&#10;&#10;AI によって生成されたコンテンツは間違っている可能性があります。">
            <a:extLst>
              <a:ext uri="{FF2B5EF4-FFF2-40B4-BE49-F238E27FC236}">
                <a16:creationId xmlns:a16="http://schemas.microsoft.com/office/drawing/2014/main" id="{A43BAEDB-8DE9-3A74-9FB5-036BA7E51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4648" y="2340025"/>
            <a:ext cx="1074284" cy="1074284"/>
          </a:xfrm>
          <a:prstGeom prst="rect">
            <a:avLst/>
          </a:prstGeom>
        </p:spPr>
      </p:pic>
      <p:pic>
        <p:nvPicPr>
          <p:cNvPr id="19" name="図 18" descr="高速道路を走っている&#10;&#10;AI によって生成されたコンテンツは間違っている可能性があります。">
            <a:extLst>
              <a:ext uri="{FF2B5EF4-FFF2-40B4-BE49-F238E27FC236}">
                <a16:creationId xmlns:a16="http://schemas.microsoft.com/office/drawing/2014/main" id="{A6462BD6-4CFF-D709-058D-809B1503CA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8035" y="2347684"/>
            <a:ext cx="1074284" cy="1074284"/>
          </a:xfrm>
          <a:prstGeom prst="rect">
            <a:avLst/>
          </a:prstGeom>
        </p:spPr>
      </p:pic>
      <p:pic>
        <p:nvPicPr>
          <p:cNvPr id="21" name="図 20" descr="グラフ, ツリーマップ図&#10;&#10;AI によって生成されたコンテンツは間違っている可能性があります。">
            <a:extLst>
              <a:ext uri="{FF2B5EF4-FFF2-40B4-BE49-F238E27FC236}">
                <a16:creationId xmlns:a16="http://schemas.microsoft.com/office/drawing/2014/main" id="{390292C9-AD77-701E-802B-ACC44ED6C0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8598" y="3741381"/>
            <a:ext cx="1638747" cy="1313763"/>
          </a:xfrm>
          <a:prstGeom prst="rect">
            <a:avLst/>
          </a:prstGeom>
        </p:spPr>
      </p:pic>
      <p:pic>
        <p:nvPicPr>
          <p:cNvPr id="25" name="図 24" descr="グラフ&#10;&#10;AI によって生成されたコンテンツは間違っている可能性があります。">
            <a:extLst>
              <a:ext uri="{FF2B5EF4-FFF2-40B4-BE49-F238E27FC236}">
                <a16:creationId xmlns:a16="http://schemas.microsoft.com/office/drawing/2014/main" id="{56F59DB8-9030-E389-476D-A9F1927F6D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78598" y="5230206"/>
            <a:ext cx="1638748" cy="1313764"/>
          </a:xfrm>
          <a:prstGeom prst="rect">
            <a:avLst/>
          </a:prstGeom>
        </p:spPr>
      </p:pic>
      <p:pic>
        <p:nvPicPr>
          <p:cNvPr id="27" name="図 26" descr="グラフ, ツリーマップ図&#10;&#10;AI によって生成されたコンテンツは間違っている可能性があります。">
            <a:extLst>
              <a:ext uri="{FF2B5EF4-FFF2-40B4-BE49-F238E27FC236}">
                <a16:creationId xmlns:a16="http://schemas.microsoft.com/office/drawing/2014/main" id="{012A7B0F-E656-8E81-25EC-0AB1BB002A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12416" y="3741381"/>
            <a:ext cx="1638747" cy="1313764"/>
          </a:xfrm>
          <a:prstGeom prst="rect">
            <a:avLst/>
          </a:prstGeom>
        </p:spPr>
      </p:pic>
      <p:pic>
        <p:nvPicPr>
          <p:cNvPr id="29" name="図 28" descr="グラフ&#10;&#10;AI によって生成されたコンテンツは間違っている可能性があります。">
            <a:extLst>
              <a:ext uri="{FF2B5EF4-FFF2-40B4-BE49-F238E27FC236}">
                <a16:creationId xmlns:a16="http://schemas.microsoft.com/office/drawing/2014/main" id="{8A9C752F-CA84-FC16-C616-71310D3FD63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2415" y="5230206"/>
            <a:ext cx="1638748" cy="1313765"/>
          </a:xfrm>
          <a:prstGeom prst="rect">
            <a:avLst/>
          </a:prstGeom>
        </p:spPr>
      </p:pic>
      <p:pic>
        <p:nvPicPr>
          <p:cNvPr id="31" name="図 30" descr="グラフ, ツリーマップ図&#10;&#10;AI によって生成されたコンテンツは間違っている可能性があります。">
            <a:extLst>
              <a:ext uri="{FF2B5EF4-FFF2-40B4-BE49-F238E27FC236}">
                <a16:creationId xmlns:a16="http://schemas.microsoft.com/office/drawing/2014/main" id="{FEE3ED0E-8D1E-2FA2-ED5C-2F988B0C47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05803" y="3741381"/>
            <a:ext cx="1638747" cy="1313764"/>
          </a:xfrm>
          <a:prstGeom prst="rect">
            <a:avLst/>
          </a:prstGeom>
        </p:spPr>
      </p:pic>
      <p:pic>
        <p:nvPicPr>
          <p:cNvPr id="33" name="図 32" descr="グラフ&#10;&#10;AI によって生成されたコンテンツは間違っている可能性があります。">
            <a:extLst>
              <a:ext uri="{FF2B5EF4-FFF2-40B4-BE49-F238E27FC236}">
                <a16:creationId xmlns:a16="http://schemas.microsoft.com/office/drawing/2014/main" id="{8C06696B-ACB0-CFFA-DC8F-71688266705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05801" y="5230205"/>
            <a:ext cx="1638749" cy="1313765"/>
          </a:xfrm>
          <a:prstGeom prst="rect">
            <a:avLst/>
          </a:prstGeom>
        </p:spPr>
      </p:pic>
      <p:sp>
        <p:nvSpPr>
          <p:cNvPr id="5" name="コンテンツ プレースホルダー 2">
            <a:extLst>
              <a:ext uri="{FF2B5EF4-FFF2-40B4-BE49-F238E27FC236}">
                <a16:creationId xmlns:a16="http://schemas.microsoft.com/office/drawing/2014/main" id="{4BB4678E-F263-EDD2-BEF4-9DDE4E5DDFA0}"/>
              </a:ext>
            </a:extLst>
          </p:cNvPr>
          <p:cNvSpPr txBox="1">
            <a:spLocks/>
          </p:cNvSpPr>
          <p:nvPr/>
        </p:nvSpPr>
        <p:spPr>
          <a:xfrm>
            <a:off x="304799" y="1138988"/>
            <a:ext cx="11678653" cy="55024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500" dirty="0"/>
              <a:t>FPGA</a:t>
            </a:r>
            <a:r>
              <a:rPr lang="ja-JP" altLang="en-US" sz="2500" dirty="0"/>
              <a:t>の出力は</a:t>
            </a:r>
            <a:r>
              <a:rPr lang="en-US" altLang="ja-JP" sz="2500" dirty="0"/>
              <a:t>MATLAB</a:t>
            </a:r>
            <a:r>
              <a:rPr lang="ja-JP" altLang="en-US" sz="2500" dirty="0"/>
              <a:t>よりも</a:t>
            </a:r>
            <a:r>
              <a:rPr lang="en-US" altLang="ja-JP" sz="2500" dirty="0"/>
              <a:t>PSNR</a:t>
            </a:r>
            <a:r>
              <a:rPr lang="ja-JP" altLang="en-US" sz="2500" dirty="0"/>
              <a:t>が悪化している</a:t>
            </a:r>
            <a:endParaRPr lang="en-US" altLang="ja-JP" sz="2500" dirty="0"/>
          </a:p>
          <a:p>
            <a:r>
              <a:rPr lang="ja-JP" altLang="en-US" sz="2500" dirty="0"/>
              <a:t>色によって</a:t>
            </a:r>
            <a:r>
              <a:rPr lang="en-US" altLang="ja-JP" sz="2500" dirty="0"/>
              <a:t>PSNR</a:t>
            </a:r>
            <a:r>
              <a:rPr lang="ja-JP" altLang="en-US" sz="2500" dirty="0"/>
              <a:t>が変化している</a:t>
            </a:r>
            <a:endParaRPr lang="en-US" altLang="ja-JP" sz="2500" dirty="0"/>
          </a:p>
        </p:txBody>
      </p:sp>
      <p:sp>
        <p:nvSpPr>
          <p:cNvPr id="6" name="楕円 5">
            <a:extLst>
              <a:ext uri="{FF2B5EF4-FFF2-40B4-BE49-F238E27FC236}">
                <a16:creationId xmlns:a16="http://schemas.microsoft.com/office/drawing/2014/main" id="{5AA4024F-377E-6D74-7FC8-5B08FEAACE58}"/>
              </a:ext>
            </a:extLst>
          </p:cNvPr>
          <p:cNvSpPr/>
          <p:nvPr/>
        </p:nvSpPr>
        <p:spPr>
          <a:xfrm>
            <a:off x="3754123" y="4588210"/>
            <a:ext cx="1049571" cy="41366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
        <p:nvSpPr>
          <p:cNvPr id="7" name="楕円 6">
            <a:extLst>
              <a:ext uri="{FF2B5EF4-FFF2-40B4-BE49-F238E27FC236}">
                <a16:creationId xmlns:a16="http://schemas.microsoft.com/office/drawing/2014/main" id="{8CC26C01-E3DB-A44B-FF06-60944124B870}"/>
              </a:ext>
            </a:extLst>
          </p:cNvPr>
          <p:cNvSpPr/>
          <p:nvPr/>
        </p:nvSpPr>
        <p:spPr>
          <a:xfrm>
            <a:off x="3368441" y="3935004"/>
            <a:ext cx="1638747" cy="41366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
        <p:nvSpPr>
          <p:cNvPr id="8" name="楕円 7">
            <a:extLst>
              <a:ext uri="{FF2B5EF4-FFF2-40B4-BE49-F238E27FC236}">
                <a16:creationId xmlns:a16="http://schemas.microsoft.com/office/drawing/2014/main" id="{3E8F27CB-ECD7-B576-894A-9D8AA1C26A6B}"/>
              </a:ext>
            </a:extLst>
          </p:cNvPr>
          <p:cNvSpPr/>
          <p:nvPr/>
        </p:nvSpPr>
        <p:spPr>
          <a:xfrm>
            <a:off x="3368441" y="5486311"/>
            <a:ext cx="1638747" cy="41366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
        <p:nvSpPr>
          <p:cNvPr id="9" name="楕円 8">
            <a:extLst>
              <a:ext uri="{FF2B5EF4-FFF2-40B4-BE49-F238E27FC236}">
                <a16:creationId xmlns:a16="http://schemas.microsoft.com/office/drawing/2014/main" id="{FC062EA6-167B-93F5-8554-15106AAED86A}"/>
              </a:ext>
            </a:extLst>
          </p:cNvPr>
          <p:cNvSpPr/>
          <p:nvPr/>
        </p:nvSpPr>
        <p:spPr>
          <a:xfrm>
            <a:off x="3685543" y="6060097"/>
            <a:ext cx="1049571" cy="41366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
        <p:nvSpPr>
          <p:cNvPr id="10" name="楕円 9">
            <a:extLst>
              <a:ext uri="{FF2B5EF4-FFF2-40B4-BE49-F238E27FC236}">
                <a16:creationId xmlns:a16="http://schemas.microsoft.com/office/drawing/2014/main" id="{10BDE478-C505-5245-8C04-1493421F0F05}"/>
              </a:ext>
            </a:extLst>
          </p:cNvPr>
          <p:cNvSpPr/>
          <p:nvPr/>
        </p:nvSpPr>
        <p:spPr>
          <a:xfrm>
            <a:off x="6436363" y="6060097"/>
            <a:ext cx="497837" cy="41366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
        <p:nvSpPr>
          <p:cNvPr id="11" name="楕円 10">
            <a:extLst>
              <a:ext uri="{FF2B5EF4-FFF2-40B4-BE49-F238E27FC236}">
                <a16:creationId xmlns:a16="http://schemas.microsoft.com/office/drawing/2014/main" id="{28E472A9-3613-8D9C-E1E5-CE624F8CA88D}"/>
              </a:ext>
            </a:extLst>
          </p:cNvPr>
          <p:cNvSpPr/>
          <p:nvPr/>
        </p:nvSpPr>
        <p:spPr>
          <a:xfrm>
            <a:off x="8943343" y="6077034"/>
            <a:ext cx="497837" cy="41366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
        <p:nvSpPr>
          <p:cNvPr id="12" name="楕円 11">
            <a:extLst>
              <a:ext uri="{FF2B5EF4-FFF2-40B4-BE49-F238E27FC236}">
                <a16:creationId xmlns:a16="http://schemas.microsoft.com/office/drawing/2014/main" id="{6DA3BFE9-F8CF-8FD6-3E23-BA8D9E77B595}"/>
              </a:ext>
            </a:extLst>
          </p:cNvPr>
          <p:cNvSpPr/>
          <p:nvPr/>
        </p:nvSpPr>
        <p:spPr>
          <a:xfrm>
            <a:off x="6462929" y="4576219"/>
            <a:ext cx="497837" cy="41366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
        <p:nvSpPr>
          <p:cNvPr id="13" name="楕円 12">
            <a:extLst>
              <a:ext uri="{FF2B5EF4-FFF2-40B4-BE49-F238E27FC236}">
                <a16:creationId xmlns:a16="http://schemas.microsoft.com/office/drawing/2014/main" id="{8AA97B68-B0FF-AC01-276B-523532126B2F}"/>
              </a:ext>
            </a:extLst>
          </p:cNvPr>
          <p:cNvSpPr/>
          <p:nvPr/>
        </p:nvSpPr>
        <p:spPr>
          <a:xfrm>
            <a:off x="8947049" y="4576219"/>
            <a:ext cx="497837" cy="41366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FF0000"/>
                </a:solidFill>
              </a:ln>
            </a:endParaRPr>
          </a:p>
        </p:txBody>
      </p:sp>
    </p:spTree>
    <p:extLst>
      <p:ext uri="{BB962C8B-B14F-4D97-AF65-F5344CB8AC3E}">
        <p14:creationId xmlns:p14="http://schemas.microsoft.com/office/powerpoint/2010/main" val="310901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E25A2-1456-00E5-C78C-E318E405569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46FC5B2-5F05-F9DD-EFA4-946A66C66D17}"/>
              </a:ext>
            </a:extLst>
          </p:cNvPr>
          <p:cNvSpPr>
            <a:spLocks noGrp="1"/>
          </p:cNvSpPr>
          <p:nvPr>
            <p:ph type="title"/>
          </p:nvPr>
        </p:nvSpPr>
        <p:spPr>
          <a:xfrm>
            <a:off x="1" y="1"/>
            <a:ext cx="12192000" cy="866274"/>
          </a:xfrm>
          <a:solidFill>
            <a:srgbClr val="0086CD"/>
          </a:solidFill>
        </p:spPr>
        <p:txBody>
          <a:bodyPr>
            <a:normAutofit/>
          </a:bodyPr>
          <a:lstStyle/>
          <a:p>
            <a:r>
              <a:rPr kumimoji="1" lang="en-US" altLang="ja-JP" sz="4000" b="1" dirty="0">
                <a:solidFill>
                  <a:schemeClr val="bg1"/>
                </a:solidFill>
                <a:latin typeface="BIZ UDゴシック" panose="020B0400000000000000" pitchFamily="49" charset="-128"/>
                <a:ea typeface="BIZ UDゴシック" panose="020B0400000000000000" pitchFamily="49" charset="-128"/>
              </a:rPr>
              <a:t>	</a:t>
            </a:r>
            <a:r>
              <a:rPr lang="ja-JP" altLang="en-US" sz="4000" b="1" dirty="0">
                <a:solidFill>
                  <a:schemeClr val="bg1"/>
                </a:solidFill>
                <a:latin typeface="BIZ UDゴシック" panose="020B0400000000000000" pitchFamily="49" charset="-128"/>
                <a:ea typeface="BIZ UDゴシック" panose="020B0400000000000000" pitchFamily="49" charset="-128"/>
              </a:rPr>
              <a:t>エッジコンピューティングとしての活用性</a:t>
            </a:r>
            <a:endParaRPr kumimoji="1" lang="ja-JP" altLang="en-US" sz="4000" b="1" dirty="0">
              <a:solidFill>
                <a:schemeClr val="bg1"/>
              </a:solidFill>
              <a:latin typeface="BIZ UDゴシック" panose="020B0400000000000000" pitchFamily="49" charset="-128"/>
              <a:ea typeface="BIZ UDゴシック" panose="020B0400000000000000" pitchFamily="49" charset="-128"/>
            </a:endParaRPr>
          </a:p>
        </p:txBody>
      </p:sp>
      <p:sp>
        <p:nvSpPr>
          <p:cNvPr id="38" name="コンテンツ プレースホルダー 2">
            <a:extLst>
              <a:ext uri="{FF2B5EF4-FFF2-40B4-BE49-F238E27FC236}">
                <a16:creationId xmlns:a16="http://schemas.microsoft.com/office/drawing/2014/main" id="{1F38CFC3-65A6-E933-463C-3C7D17DB6E9E}"/>
              </a:ext>
            </a:extLst>
          </p:cNvPr>
          <p:cNvSpPr>
            <a:spLocks noGrp="1"/>
          </p:cNvSpPr>
          <p:nvPr>
            <p:ph idx="1"/>
          </p:nvPr>
        </p:nvSpPr>
        <p:spPr>
          <a:xfrm>
            <a:off x="304799" y="1138988"/>
            <a:ext cx="5238751" cy="5502443"/>
          </a:xfrm>
        </p:spPr>
        <p:txBody>
          <a:bodyPr/>
          <a:lstStyle/>
          <a:p>
            <a:r>
              <a:rPr kumimoji="1" lang="ja-JP" altLang="en-US" dirty="0"/>
              <a:t>画像圧縮</a:t>
            </a:r>
            <a:endParaRPr kumimoji="1" lang="en-US" altLang="ja-JP" dirty="0"/>
          </a:p>
          <a:p>
            <a:pPr lvl="1"/>
            <a:r>
              <a:rPr lang="en-US" altLang="ja-JP" dirty="0"/>
              <a:t>PSNR</a:t>
            </a:r>
            <a:r>
              <a:rPr lang="ja-JP" altLang="en-US" dirty="0"/>
              <a:t>が高いブロックは潜在空間の情報のみ伝送</a:t>
            </a:r>
            <a:endParaRPr kumimoji="1" lang="en-US" altLang="ja-JP" dirty="0"/>
          </a:p>
          <a:p>
            <a:pPr lvl="1"/>
            <a:r>
              <a:rPr lang="ja-JP" altLang="en-US" dirty="0"/>
              <a:t>圧縮率</a:t>
            </a:r>
            <a:r>
              <a:rPr lang="en-US" altLang="ja-JP" dirty="0"/>
              <a:t>70%</a:t>
            </a:r>
            <a:r>
              <a:rPr lang="ja-JP" altLang="en-US" dirty="0"/>
              <a:t>近く出ている</a:t>
            </a:r>
            <a:endParaRPr lang="en-US" altLang="ja-JP" dirty="0"/>
          </a:p>
          <a:p>
            <a:r>
              <a:rPr lang="ja-JP" altLang="en-US" dirty="0"/>
              <a:t>異常検知</a:t>
            </a:r>
            <a:endParaRPr lang="en-US" altLang="ja-JP" dirty="0"/>
          </a:p>
          <a:p>
            <a:pPr lvl="1"/>
            <a:r>
              <a:rPr kumimoji="1" lang="ja-JP" altLang="en-US" dirty="0"/>
              <a:t>これから通過するであろう地点を判別させることで可能</a:t>
            </a:r>
            <a:endParaRPr kumimoji="1" lang="en-US" altLang="ja-JP" dirty="0"/>
          </a:p>
          <a:p>
            <a:pPr lvl="1"/>
            <a:r>
              <a:rPr kumimoji="1" lang="ja-JP" altLang="en-US" dirty="0"/>
              <a:t>落下物の色によって精度が下がる</a:t>
            </a:r>
            <a:endParaRPr kumimoji="1" lang="en-US" altLang="ja-JP" dirty="0"/>
          </a:p>
          <a:p>
            <a:r>
              <a:rPr lang="ja-JP" altLang="en-US" dirty="0"/>
              <a:t>リアルタイム性</a:t>
            </a:r>
            <a:endParaRPr lang="en-US" altLang="ja-JP" dirty="0"/>
          </a:p>
          <a:p>
            <a:pPr lvl="1"/>
            <a:r>
              <a:rPr lang="ja-JP" altLang="en-US" dirty="0"/>
              <a:t>画像すべてを判別するのに</a:t>
            </a:r>
            <a:r>
              <a:rPr lang="en-US" altLang="ja-JP" dirty="0"/>
              <a:t>4~5</a:t>
            </a:r>
            <a:r>
              <a:rPr lang="ja-JP" altLang="en-US" dirty="0"/>
              <a:t>秒程かかる</a:t>
            </a:r>
            <a:endParaRPr lang="en-US" altLang="ja-JP" dirty="0"/>
          </a:p>
          <a:p>
            <a:pPr lvl="1"/>
            <a:r>
              <a:rPr kumimoji="1" lang="ja-JP" altLang="en-US" dirty="0"/>
              <a:t>課題点</a:t>
            </a:r>
            <a:endParaRPr kumimoji="1" lang="en-US" altLang="ja-JP" dirty="0"/>
          </a:p>
        </p:txBody>
      </p:sp>
      <p:sp>
        <p:nvSpPr>
          <p:cNvPr id="3" name="矢印: 右 2">
            <a:extLst>
              <a:ext uri="{FF2B5EF4-FFF2-40B4-BE49-F238E27FC236}">
                <a16:creationId xmlns:a16="http://schemas.microsoft.com/office/drawing/2014/main" id="{8EE392B8-78E7-AC57-FB34-F394F6555513}"/>
              </a:ext>
            </a:extLst>
          </p:cNvPr>
          <p:cNvSpPr/>
          <p:nvPr/>
        </p:nvSpPr>
        <p:spPr>
          <a:xfrm>
            <a:off x="5543550" y="3124200"/>
            <a:ext cx="1394279" cy="866274"/>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solidFill>
                <a:schemeClr val="tx1"/>
              </a:solidFill>
            </a:endParaRPr>
          </a:p>
        </p:txBody>
      </p:sp>
      <p:sp>
        <p:nvSpPr>
          <p:cNvPr id="4" name="コンテンツ プレースホルダー 2">
            <a:extLst>
              <a:ext uri="{FF2B5EF4-FFF2-40B4-BE49-F238E27FC236}">
                <a16:creationId xmlns:a16="http://schemas.microsoft.com/office/drawing/2014/main" id="{B540041A-4CCC-E331-69F0-101D32A948FA}"/>
              </a:ext>
            </a:extLst>
          </p:cNvPr>
          <p:cNvSpPr txBox="1">
            <a:spLocks/>
          </p:cNvSpPr>
          <p:nvPr/>
        </p:nvSpPr>
        <p:spPr>
          <a:xfrm>
            <a:off x="8398329" y="1410701"/>
            <a:ext cx="4838701" cy="632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解決策として</a:t>
            </a:r>
            <a:endParaRPr lang="en-US" altLang="ja-JP" dirty="0"/>
          </a:p>
          <a:p>
            <a:pPr marL="0" indent="0">
              <a:buNone/>
            </a:pPr>
            <a:endParaRPr lang="en-US" altLang="ja-JP" dirty="0"/>
          </a:p>
        </p:txBody>
      </p:sp>
      <p:sp>
        <p:nvSpPr>
          <p:cNvPr id="5" name="コンテンツ プレースホルダー 2">
            <a:extLst>
              <a:ext uri="{FF2B5EF4-FFF2-40B4-BE49-F238E27FC236}">
                <a16:creationId xmlns:a16="http://schemas.microsoft.com/office/drawing/2014/main" id="{033F0B8E-E86C-2575-4E42-5896B34E9024}"/>
              </a:ext>
            </a:extLst>
          </p:cNvPr>
          <p:cNvSpPr txBox="1">
            <a:spLocks/>
          </p:cNvSpPr>
          <p:nvPr/>
        </p:nvSpPr>
        <p:spPr>
          <a:xfrm>
            <a:off x="7048500" y="2457450"/>
            <a:ext cx="4838701" cy="1533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カラーで認識できるように設計する</a:t>
            </a:r>
            <a:endParaRPr lang="en-US" altLang="ja-JP" dirty="0"/>
          </a:p>
          <a:p>
            <a:pPr marL="0" indent="0">
              <a:buNone/>
            </a:pPr>
            <a:endParaRPr lang="en-US" altLang="ja-JP" dirty="0"/>
          </a:p>
        </p:txBody>
      </p:sp>
      <p:sp>
        <p:nvSpPr>
          <p:cNvPr id="6" name="コンテンツ プレースホルダー 2">
            <a:extLst>
              <a:ext uri="{FF2B5EF4-FFF2-40B4-BE49-F238E27FC236}">
                <a16:creationId xmlns:a16="http://schemas.microsoft.com/office/drawing/2014/main" id="{497386B9-3F26-4616-1D36-B1870402BA04}"/>
              </a:ext>
            </a:extLst>
          </p:cNvPr>
          <p:cNvSpPr txBox="1">
            <a:spLocks/>
          </p:cNvSpPr>
          <p:nvPr/>
        </p:nvSpPr>
        <p:spPr>
          <a:xfrm>
            <a:off x="7048500" y="4537680"/>
            <a:ext cx="5143500" cy="1533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使用する</a:t>
            </a:r>
            <a:r>
              <a:rPr lang="en-US" altLang="ja-JP" dirty="0"/>
              <a:t>FPGA</a:t>
            </a:r>
            <a:r>
              <a:rPr lang="ja-JP" altLang="en-US" dirty="0"/>
              <a:t>を大きくする</a:t>
            </a:r>
            <a:endParaRPr lang="en-US" altLang="ja-JP" dirty="0"/>
          </a:p>
          <a:p>
            <a:r>
              <a:rPr lang="ja-JP" altLang="en-US" dirty="0"/>
              <a:t>高位合成を用いて効率よく</a:t>
            </a:r>
            <a:br>
              <a:rPr lang="en-US" altLang="ja-JP" dirty="0"/>
            </a:br>
            <a:r>
              <a:rPr lang="ja-JP" altLang="en-US" dirty="0"/>
              <a:t>設計する</a:t>
            </a:r>
            <a:endParaRPr lang="en-US" altLang="ja-JP" dirty="0"/>
          </a:p>
        </p:txBody>
      </p:sp>
    </p:spTree>
    <p:extLst>
      <p:ext uri="{BB962C8B-B14F-4D97-AF65-F5344CB8AC3E}">
        <p14:creationId xmlns:p14="http://schemas.microsoft.com/office/powerpoint/2010/main" val="1977140476"/>
      </p:ext>
    </p:extLst>
  </p:cSld>
  <p:clrMapOvr>
    <a:masterClrMapping/>
  </p:clrMapOvr>
  <mc:AlternateContent xmlns:mc="http://schemas.openxmlformats.org/markup-compatibility/2006">
    <mc:Choice xmlns:p14="http://schemas.microsoft.com/office/powerpoint/2010/main" Requires="p14">
      <p:transition spd="slow" p14:dur="2000" advTm="48190"/>
    </mc:Choice>
    <mc:Fallback>
      <p:transition spd="slow" advTm="4819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46.6|4|13.5"/>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3422</TotalTime>
  <Words>1425</Words>
  <Application>Microsoft Office PowerPoint</Application>
  <PresentationFormat>ワイド画面</PresentationFormat>
  <Paragraphs>184</Paragraphs>
  <Slides>14</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BIZ UDゴシック</vt:lpstr>
      <vt:lpstr>游ゴシック</vt:lpstr>
      <vt:lpstr>游ゴシック Light</vt:lpstr>
      <vt:lpstr>游明朝</vt:lpstr>
      <vt:lpstr>Arial</vt:lpstr>
      <vt:lpstr>Office テーマ</vt:lpstr>
      <vt:lpstr>VAEを用いた画像圧縮・異常検知を行う回路開発 及びエッジコンピューティングへの応用の検討</vt:lpstr>
      <vt:lpstr> 内容</vt:lpstr>
      <vt:lpstr> はじめに</vt:lpstr>
      <vt:lpstr> 手法 – VAEの構造と学習方法</vt:lpstr>
      <vt:lpstr> 手法 – FPGAの構造及び今回の使用方法</vt:lpstr>
      <vt:lpstr> 手法 – SoC FPGAの構造</vt:lpstr>
      <vt:lpstr> 実験方法</vt:lpstr>
      <vt:lpstr> 実験結果と考察</vt:lpstr>
      <vt:lpstr> エッジコンピューティングとしての活用性</vt:lpstr>
      <vt:lpstr> 結論と今後の展望</vt:lpstr>
      <vt:lpstr>補足資料 – VAEの学習状況</vt:lpstr>
      <vt:lpstr>補足資料 – VAEの中間層が16次元の理由</vt:lpstr>
      <vt:lpstr>補足資料 – 8bitで問題ないか</vt:lpstr>
      <vt:lpstr>補足資料 – 考察の詳細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優希 今村</dc:creator>
  <cp:lastModifiedBy>優希 今村</cp:lastModifiedBy>
  <cp:revision>13</cp:revision>
  <dcterms:created xsi:type="dcterms:W3CDTF">2025-02-25T14:52:04Z</dcterms:created>
  <dcterms:modified xsi:type="dcterms:W3CDTF">2025-03-04T05:47:14Z</dcterms:modified>
</cp:coreProperties>
</file>