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7"/>
  </p:notesMasterIdLst>
  <p:handoutMasterIdLst>
    <p:handoutMasterId r:id="rId38"/>
  </p:handoutMasterIdLst>
  <p:sldIdLst>
    <p:sldId id="303" r:id="rId2"/>
    <p:sldId id="26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80" autoAdjust="0"/>
    <p:restoredTop sz="88032" autoAdjust="0"/>
  </p:normalViewPr>
  <p:slideViewPr>
    <p:cSldViewPr>
      <p:cViewPr varScale="1">
        <p:scale>
          <a:sx n="68" d="100"/>
          <a:sy n="68" d="100"/>
        </p:scale>
        <p:origin x="1416" y="66"/>
      </p:cViewPr>
      <p:guideLst>
        <p:guide orient="horz" pos="2160"/>
        <p:guide pos="2880"/>
      </p:guideLst>
    </p:cSldViewPr>
  </p:slideViewPr>
  <p:outlineViewPr>
    <p:cViewPr>
      <p:scale>
        <a:sx n="33" d="100"/>
        <a:sy n="33" d="100"/>
      </p:scale>
      <p:origin x="0" y="18540"/>
    </p:cViewPr>
  </p:outlineViewPr>
  <p:notesTextViewPr>
    <p:cViewPr>
      <p:scale>
        <a:sx n="1" d="1"/>
        <a:sy n="1" d="1"/>
      </p:scale>
      <p:origin x="0" y="0"/>
    </p:cViewPr>
  </p:notesTextViewPr>
  <p:sorterViewPr>
    <p:cViewPr>
      <p:scale>
        <a:sx n="100" d="100"/>
        <a:sy n="100" d="100"/>
      </p:scale>
      <p:origin x="0" y="-3264"/>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4/25/2019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4/25/2019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If this slide</a:t>
            </a:r>
            <a:r>
              <a:rPr lang="en-US" baseline="0" dirty="0"/>
              <a:t> was not included in the original PPT, it should be added.</a:t>
            </a: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35</a:t>
            </a:fld>
            <a:endParaRPr lang="en-US"/>
          </a:p>
        </p:txBody>
      </p:sp>
    </p:spTree>
    <p:extLst>
      <p:ext uri="{BB962C8B-B14F-4D97-AF65-F5344CB8AC3E}">
        <p14:creationId xmlns:p14="http://schemas.microsoft.com/office/powerpoint/2010/main" val="3482400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44391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0609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4/25/2019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160487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481929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1491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76594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297142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3067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4068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04413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2513349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9919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404662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3143648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22338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2645746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2534692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220379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4/25/2019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4/25/2019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4/25/2019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4/25/2019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3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1860684290"/>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658" r:id="rId3"/>
    <p:sldLayoutId id="2147483660" r:id="rId4"/>
    <p:sldLayoutId id="2147483662" r:id="rId5"/>
    <p:sldLayoutId id="2147483663" r:id="rId6"/>
    <p:sldLayoutId id="2147483664" r:id="rId7"/>
    <p:sldLayoutId id="2147483665" r:id="rId8"/>
    <p:sldLayoutId id="2147483668" r:id="rId9"/>
    <p:sldLayoutId id="2147483670" r:id="rId10"/>
    <p:sldLayoutId id="2147483671" r:id="rId11"/>
    <p:sldLayoutId id="2147483672"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90" r:id="rId27"/>
    <p:sldLayoutId id="2147483691" r:id="rId2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3"/>
          <p:cNvSpPr>
            <a:spLocks noGrp="1"/>
          </p:cNvSpPr>
          <p:nvPr>
            <p:ph type="body" sz="quarter" idx="4294967295"/>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pic>
        <p:nvPicPr>
          <p:cNvPr id="12" name="Picture 11" descr="Engineering Software Products, First Edition by Ian Sommervil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44600"/>
            <a:ext cx="3784445" cy="4680000"/>
          </a:xfrm>
          <a:prstGeom prst="rect">
            <a:avLst/>
          </a:prstGeom>
        </p:spPr>
      </p:pic>
      <p:sp>
        <p:nvSpPr>
          <p:cNvPr id="10" name="Text Placeholder 9"/>
          <p:cNvSpPr>
            <a:spLocks noGrp="1"/>
          </p:cNvSpPr>
          <p:nvPr>
            <p:ph type="body" sz="quarter" idx="15"/>
          </p:nvPr>
        </p:nvSpPr>
        <p:spPr/>
        <p:txBody>
          <a:bodyPr/>
          <a:lstStyle/>
          <a:p>
            <a:pPr lvl="1" indent="-20638">
              <a:lnSpc>
                <a:spcPct val="90000"/>
              </a:lnSpc>
            </a:pPr>
            <a:r>
              <a:rPr lang="en-CA" altLang="en-US" sz="2000" dirty="0"/>
              <a:t>Software products</a:t>
            </a:r>
          </a:p>
        </p:txBody>
      </p:sp>
      <p:sp>
        <p:nvSpPr>
          <p:cNvPr id="9" name="Text Placeholder 8"/>
          <p:cNvSpPr>
            <a:spLocks noGrp="1"/>
          </p:cNvSpPr>
          <p:nvPr>
            <p:ph type="body" sz="quarter" idx="14"/>
          </p:nvPr>
        </p:nvSpPr>
        <p:spPr/>
        <p:txBody>
          <a:bodyPr/>
          <a:lstStyle/>
          <a:p>
            <a:r>
              <a:rPr lang="en-US" dirty="0"/>
              <a:t>Chapter 1</a:t>
            </a:r>
          </a:p>
        </p:txBody>
      </p:sp>
      <p:sp>
        <p:nvSpPr>
          <p:cNvPr id="8" name="Text Placeholder 7"/>
          <p:cNvSpPr>
            <a:spLocks noGrp="1"/>
          </p:cNvSpPr>
          <p:nvPr>
            <p:ph type="body" sz="quarter" idx="13"/>
          </p:nvPr>
        </p:nvSpPr>
        <p:spPr>
          <a:xfrm>
            <a:off x="381000" y="1156613"/>
            <a:ext cx="8229600" cy="478970"/>
          </a:xfrm>
        </p:spPr>
        <p:txBody>
          <a:bodyPr/>
          <a:lstStyle/>
          <a:p>
            <a:r>
              <a:rPr lang="en-US" dirty="0"/>
              <a:t>First Edition</a:t>
            </a:r>
          </a:p>
        </p:txBody>
      </p:sp>
      <p:sp>
        <p:nvSpPr>
          <p:cNvPr id="2" name="Title 1"/>
          <p:cNvSpPr>
            <a:spLocks noGrp="1"/>
          </p:cNvSpPr>
          <p:nvPr>
            <p:ph type="title"/>
          </p:nvPr>
        </p:nvSpPr>
        <p:spPr>
          <a:xfrm>
            <a:off x="381000" y="215372"/>
            <a:ext cx="8382000" cy="851428"/>
          </a:xfrm>
        </p:spPr>
        <p:txBody>
          <a:bodyPr/>
          <a:lstStyle/>
          <a:p>
            <a:r>
              <a:rPr lang="en-AU" dirty="0"/>
              <a:t>Engineering Software Products</a:t>
            </a:r>
          </a:p>
        </p:txBody>
      </p:sp>
    </p:spTree>
    <p:extLst>
      <p:ext uri="{BB962C8B-B14F-4D97-AF65-F5344CB8AC3E}">
        <p14:creationId xmlns:p14="http://schemas.microsoft.com/office/powerpoint/2010/main" val="2317905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A table lists and describes software product lines and platforms."/>
          <p:cNvGraphicFramePr>
            <a:graphicFrameLocks noGrp="1"/>
          </p:cNvGraphicFramePr>
          <p:nvPr>
            <p:ph idx="1"/>
            <p:extLst>
              <p:ext uri="{D42A27DB-BD31-4B8C-83A1-F6EECF244321}">
                <p14:modId xmlns:p14="http://schemas.microsoft.com/office/powerpoint/2010/main" val="4004191226"/>
              </p:ext>
            </p:extLst>
          </p:nvPr>
        </p:nvGraphicFramePr>
        <p:xfrm>
          <a:off x="457200" y="1600201"/>
          <a:ext cx="8077200" cy="2672963"/>
        </p:xfrm>
        <a:graphic>
          <a:graphicData uri="http://schemas.openxmlformats.org/drawingml/2006/table">
            <a:tbl>
              <a:tblPr firstRow="1" bandRow="1">
                <a:tableStyleId>{3B4B98B0-60AC-42C2-AFA5-B58CD77FA1E5}</a:tableStyleId>
              </a:tblPr>
              <a:tblGrid>
                <a:gridCol w="17526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14077">
                <a:tc>
                  <a:txBody>
                    <a:bodyPr/>
                    <a:lstStyle/>
                    <a:p>
                      <a:r>
                        <a:rPr lang="en-AU" sz="2000" dirty="0"/>
                        <a:t>Technology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2000"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76723">
                <a:tc>
                  <a:txBody>
                    <a:bodyPr/>
                    <a:lstStyle/>
                    <a:p>
                      <a:r>
                        <a:rPr lang="en-AU" sz="1800" dirty="0"/>
                        <a:t>Platform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A software (or software+hardware) product that includes functionality so that new applications can be built on it. An example of a platform that you probably use is Facebook. It provides an extensive set of product functionality but also provides support for creating “Facebook apps.” These add new features that may be used by a business or a Facebook interest group.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itle 3"/>
          <p:cNvSpPr>
            <a:spLocks noGrp="1"/>
          </p:cNvSpPr>
          <p:nvPr>
            <p:ph type="title"/>
          </p:nvPr>
        </p:nvSpPr>
        <p:spPr/>
        <p:txBody>
          <a:bodyPr/>
          <a:lstStyle/>
          <a:p>
            <a:r>
              <a:rPr lang="en-US" dirty="0"/>
              <a:t>Table 1.1 Software product lines and platforms</a:t>
            </a:r>
            <a:r>
              <a:rPr lang="en-US" sz="2000" dirty="0"/>
              <a:t> </a:t>
            </a:r>
            <a:r>
              <a:rPr lang="en-US" sz="2000" b="0" dirty="0"/>
              <a:t>(2 of 2)</a:t>
            </a:r>
            <a:endParaRPr lang="en-AU" sz="2000" b="0" dirty="0"/>
          </a:p>
        </p:txBody>
      </p:sp>
    </p:spTree>
    <p:extLst>
      <p:ext uri="{BB962C8B-B14F-4D97-AF65-F5344CB8AC3E}">
        <p14:creationId xmlns:p14="http://schemas.microsoft.com/office/powerpoint/2010/main" val="2787809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r>
              <a:rPr lang="en-US" b="1" dirty="0"/>
              <a:t>Stand-alone</a:t>
            </a:r>
            <a:r>
              <a:rPr lang="en-US" dirty="0"/>
              <a:t>  The software executes entirely on the customer’s computers.</a:t>
            </a:r>
          </a:p>
          <a:p>
            <a:r>
              <a:rPr lang="en-US" b="1" dirty="0"/>
              <a:t>Hybrid</a:t>
            </a:r>
            <a:r>
              <a:rPr lang="en-US" dirty="0"/>
              <a:t> Part of the software’s functionality is implemented on the customer’s computer but some features are implemented on the product developer’s servers.</a:t>
            </a:r>
          </a:p>
          <a:p>
            <a:r>
              <a:rPr lang="en-US" b="1" dirty="0"/>
              <a:t>Software service </a:t>
            </a:r>
            <a:r>
              <a:rPr lang="en-US" dirty="0"/>
              <a:t>All of the product’s features are implemented on the developer’s servers and the customer accesses these through a browser or a mobile app.</a:t>
            </a:r>
          </a:p>
        </p:txBody>
      </p:sp>
      <p:sp>
        <p:nvSpPr>
          <p:cNvPr id="2" name="Title 1"/>
          <p:cNvSpPr>
            <a:spLocks noGrp="1"/>
          </p:cNvSpPr>
          <p:nvPr>
            <p:ph type="title"/>
          </p:nvPr>
        </p:nvSpPr>
        <p:spPr/>
        <p:txBody>
          <a:bodyPr/>
          <a:lstStyle/>
          <a:p>
            <a:r>
              <a:rPr lang="en-AU" dirty="0"/>
              <a:t>Software execution models</a:t>
            </a:r>
          </a:p>
        </p:txBody>
      </p:sp>
    </p:spTree>
    <p:extLst>
      <p:ext uri="{BB962C8B-B14F-4D97-AF65-F5344CB8AC3E}">
        <p14:creationId xmlns:p14="http://schemas.microsoft.com/office/powerpoint/2010/main" val="131006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dirty="0"/>
              <a:t>Software execution models</a:t>
            </a:r>
          </a:p>
        </p:txBody>
      </p:sp>
      <p:pic>
        <p:nvPicPr>
          <p:cNvPr id="6" name="Picture 5" descr="Three diagrams represent three models of software execution.">
            <a:extLst>
              <a:ext uri="{FF2B5EF4-FFF2-40B4-BE49-F238E27FC236}">
                <a16:creationId xmlns:a16="http://schemas.microsoft.com/office/drawing/2014/main" id="{BA9CE7B2-E808-244E-B47C-5F6BE10797D2}"/>
              </a:ext>
            </a:extLst>
          </p:cNvPr>
          <p:cNvPicPr>
            <a:picLocks noChangeAspect="1"/>
          </p:cNvPicPr>
          <p:nvPr/>
        </p:nvPicPr>
        <p:blipFill rotWithShape="1">
          <a:blip r:embed="rId2">
            <a:extLst>
              <a:ext uri="{28A0092B-C50C-407E-A947-70E740481C1C}">
                <a14:useLocalDpi xmlns:a14="http://schemas.microsoft.com/office/drawing/2010/main" val="0"/>
              </a:ext>
            </a:extLst>
          </a:blip>
          <a:srcRect t="18181" b="42410"/>
          <a:stretch/>
        </p:blipFill>
        <p:spPr>
          <a:xfrm>
            <a:off x="1052008" y="1219200"/>
            <a:ext cx="7039984" cy="3962400"/>
          </a:xfrm>
          <a:prstGeom prst="rect">
            <a:avLst/>
          </a:prstGeom>
        </p:spPr>
      </p:pic>
      <p:sp>
        <p:nvSpPr>
          <p:cNvPr id="4" name="Title 3"/>
          <p:cNvSpPr>
            <a:spLocks noGrp="1"/>
          </p:cNvSpPr>
          <p:nvPr>
            <p:ph type="title"/>
          </p:nvPr>
        </p:nvSpPr>
        <p:spPr/>
        <p:txBody>
          <a:bodyPr/>
          <a:lstStyle/>
          <a:p>
            <a:r>
              <a:rPr lang="en-US" dirty="0"/>
              <a:t>Figure 1.3</a:t>
            </a:r>
            <a:endParaRPr lang="en-AU" dirty="0"/>
          </a:p>
        </p:txBody>
      </p:sp>
    </p:spTree>
    <p:extLst>
      <p:ext uri="{BB962C8B-B14F-4D97-AF65-F5344CB8AC3E}">
        <p14:creationId xmlns:p14="http://schemas.microsoft.com/office/powerpoint/2010/main" val="206369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200" dirty="0"/>
              <a:t>The key feature of product development is that there is no external customer that generates requirements and pays for the software. This is also true for other types of software development:</a:t>
            </a:r>
          </a:p>
          <a:p>
            <a:pPr lvl="1"/>
            <a:r>
              <a:rPr lang="en-US" sz="2200" b="1" i="1" dirty="0"/>
              <a:t>Student projects </a:t>
            </a:r>
            <a:r>
              <a:rPr lang="en-US" sz="2200" dirty="0"/>
              <a:t>Individuals or student groups develop software as part of their course. Given an assignment, they decide what features to include in the software.</a:t>
            </a:r>
          </a:p>
          <a:p>
            <a:pPr lvl="1"/>
            <a:r>
              <a:rPr lang="en-US" sz="2200" dirty="0"/>
              <a:t> </a:t>
            </a:r>
            <a:r>
              <a:rPr lang="en-US" sz="2200" b="1" i="1" dirty="0"/>
              <a:t>Research software </a:t>
            </a:r>
            <a:r>
              <a:rPr lang="en-US" sz="2200" dirty="0"/>
              <a:t>Researchers develop software to help them answer questions that are relevant to their research.</a:t>
            </a:r>
          </a:p>
          <a:p>
            <a:pPr lvl="1"/>
            <a:r>
              <a:rPr lang="en-US" sz="2200" b="1" i="1" dirty="0"/>
              <a:t>Internal tool development </a:t>
            </a:r>
            <a:r>
              <a:rPr lang="en-US" sz="2200" dirty="0"/>
              <a:t>Software developers may develop tools to support their work - in essence, these are internal products that are not intended for customer release.</a:t>
            </a:r>
          </a:p>
        </p:txBody>
      </p:sp>
      <p:sp>
        <p:nvSpPr>
          <p:cNvPr id="4" name="Title 3"/>
          <p:cNvSpPr>
            <a:spLocks noGrp="1"/>
          </p:cNvSpPr>
          <p:nvPr>
            <p:ph type="title"/>
          </p:nvPr>
        </p:nvSpPr>
        <p:spPr/>
        <p:txBody>
          <a:bodyPr/>
          <a:lstStyle/>
          <a:p>
            <a:r>
              <a:rPr lang="en-AU" dirty="0"/>
              <a:t>Comparable software development</a:t>
            </a:r>
          </a:p>
        </p:txBody>
      </p:sp>
    </p:spTree>
    <p:extLst>
      <p:ext uri="{BB962C8B-B14F-4D97-AF65-F5344CB8AC3E}">
        <p14:creationId xmlns:p14="http://schemas.microsoft.com/office/powerpoint/2010/main" val="342848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starting point for software product development is a ‘product vision’.</a:t>
            </a:r>
          </a:p>
          <a:p>
            <a:r>
              <a:rPr lang="en-US" dirty="0"/>
              <a:t>Product visions are simple statements that define the essence of the product to be developed.</a:t>
            </a:r>
          </a:p>
          <a:p>
            <a:r>
              <a:rPr lang="en-US" dirty="0"/>
              <a:t>The product vision should answer three fundamental questions:</a:t>
            </a:r>
          </a:p>
          <a:p>
            <a:pPr lvl="1"/>
            <a:r>
              <a:rPr lang="en-US" dirty="0"/>
              <a:t>What is the product to be developed?</a:t>
            </a:r>
          </a:p>
          <a:p>
            <a:pPr lvl="1"/>
            <a:r>
              <a:rPr lang="en-US" dirty="0"/>
              <a:t>Who are the target customers and users?</a:t>
            </a:r>
          </a:p>
          <a:p>
            <a:pPr lvl="1"/>
            <a:r>
              <a:rPr lang="en-US" dirty="0"/>
              <a:t>Why should customers buy this product?</a:t>
            </a:r>
          </a:p>
        </p:txBody>
      </p:sp>
      <p:sp>
        <p:nvSpPr>
          <p:cNvPr id="2" name="Title 1"/>
          <p:cNvSpPr>
            <a:spLocks noGrp="1"/>
          </p:cNvSpPr>
          <p:nvPr>
            <p:ph type="title"/>
          </p:nvPr>
        </p:nvSpPr>
        <p:spPr/>
        <p:txBody>
          <a:bodyPr/>
          <a:lstStyle/>
          <a:p>
            <a:r>
              <a:rPr lang="en-AU" dirty="0"/>
              <a:t>The product vision</a:t>
            </a:r>
          </a:p>
        </p:txBody>
      </p:sp>
    </p:spTree>
    <p:extLst>
      <p:ext uri="{BB962C8B-B14F-4D97-AF65-F5344CB8AC3E}">
        <p14:creationId xmlns:p14="http://schemas.microsoft.com/office/powerpoint/2010/main" val="2035259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FOR (target customer)</a:t>
            </a:r>
          </a:p>
          <a:p>
            <a:r>
              <a:rPr lang="en-US" dirty="0"/>
              <a:t>WHO (statement of the need or opportunity)</a:t>
            </a:r>
          </a:p>
          <a:p>
            <a:r>
              <a:rPr lang="en-US" dirty="0"/>
              <a:t>The (PRODUCT NAME) is a (product category)</a:t>
            </a:r>
          </a:p>
          <a:p>
            <a:r>
              <a:rPr lang="en-US" dirty="0"/>
              <a:t>THAT (key benefit, compelling reason to buy)</a:t>
            </a:r>
          </a:p>
          <a:p>
            <a:r>
              <a:rPr lang="en-US" dirty="0"/>
              <a:t>UNLIKE (primary competitive alternative)</a:t>
            </a:r>
          </a:p>
          <a:p>
            <a:r>
              <a:rPr lang="en-US" dirty="0"/>
              <a:t>OUR PRODUCT  (statement of primary differentiation)</a:t>
            </a:r>
          </a:p>
        </p:txBody>
      </p:sp>
      <p:sp>
        <p:nvSpPr>
          <p:cNvPr id="2" name="Title 1"/>
          <p:cNvSpPr>
            <a:spLocks noGrp="1"/>
          </p:cNvSpPr>
          <p:nvPr>
            <p:ph type="title"/>
          </p:nvPr>
        </p:nvSpPr>
        <p:spPr/>
        <p:txBody>
          <a:bodyPr/>
          <a:lstStyle/>
          <a:p>
            <a:r>
              <a:rPr lang="en-AU" dirty="0"/>
              <a:t>Moore’s vision template</a:t>
            </a:r>
          </a:p>
        </p:txBody>
      </p:sp>
    </p:spTree>
    <p:extLst>
      <p:ext uri="{BB962C8B-B14F-4D97-AF65-F5344CB8AC3E}">
        <p14:creationId xmlns:p14="http://schemas.microsoft.com/office/powerpoint/2010/main" val="4255163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“FOR a mid-sized </a:t>
            </a:r>
            <a:r>
              <a:rPr lang="en-US" dirty="0" err="1"/>
              <a:t>company”s</a:t>
            </a:r>
            <a:r>
              <a:rPr lang="en-US" dirty="0"/>
              <a:t> marketing and sales departments WHO need basic CRM functionality, THE CRM-Innovator is a Web-based service THAT provides sales tracking, lead generation, and sales representative support features that improve customer relationships at critical touch points. UNLIKE other services or package software products, OUR product provides very capable services at a moderate cost.”</a:t>
            </a:r>
          </a:p>
        </p:txBody>
      </p:sp>
      <p:sp>
        <p:nvSpPr>
          <p:cNvPr id="2" name="Title 1"/>
          <p:cNvSpPr>
            <a:spLocks noGrp="1"/>
          </p:cNvSpPr>
          <p:nvPr>
            <p:ph type="title"/>
          </p:nvPr>
        </p:nvSpPr>
        <p:spPr/>
        <p:txBody>
          <a:bodyPr/>
          <a:lstStyle/>
          <a:p>
            <a:r>
              <a:rPr lang="en-AU" dirty="0"/>
              <a:t>Vision template example</a:t>
            </a:r>
          </a:p>
        </p:txBody>
      </p:sp>
    </p:spTree>
    <p:extLst>
      <p:ext uri="{BB962C8B-B14F-4D97-AF65-F5344CB8AC3E}">
        <p14:creationId xmlns:p14="http://schemas.microsoft.com/office/powerpoint/2010/main" val="220804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A table lists and explains different information sources for developing a product vision."/>
          <p:cNvGraphicFramePr>
            <a:graphicFrameLocks noGrp="1"/>
          </p:cNvGraphicFramePr>
          <p:nvPr>
            <p:ph idx="1"/>
            <p:extLst>
              <p:ext uri="{D42A27DB-BD31-4B8C-83A1-F6EECF244321}">
                <p14:modId xmlns:p14="http://schemas.microsoft.com/office/powerpoint/2010/main" val="4166149597"/>
              </p:ext>
            </p:extLst>
          </p:nvPr>
        </p:nvGraphicFramePr>
        <p:xfrm>
          <a:off x="457200" y="1600200"/>
          <a:ext cx="8229600" cy="3596640"/>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r>
                        <a:rPr lang="en-AU" sz="2000" dirty="0"/>
                        <a:t>Information source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2000"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sz="1800" dirty="0"/>
                        <a:t>Domain experience</a:t>
                      </a:r>
                    </a:p>
                  </a:txBody>
                  <a:tcPr>
                    <a:lnT w="12700" cap="flat" cmpd="sng" algn="ctr">
                      <a:solidFill>
                        <a:schemeClr val="tx1"/>
                      </a:solidFill>
                      <a:prstDash val="solid"/>
                      <a:round/>
                      <a:headEnd type="none" w="med" len="med"/>
                      <a:tailEnd type="none" w="med" len="med"/>
                    </a:lnT>
                    <a:noFill/>
                  </a:tcPr>
                </a:tc>
                <a:tc>
                  <a:txBody>
                    <a:bodyPr/>
                    <a:lstStyle/>
                    <a:p>
                      <a:r>
                        <a:rPr lang="en-US" sz="1800" dirty="0"/>
                        <a:t>The product developers may work in a particular area (say,marketing and sales) and understand the software support that they need. They may be frustrated by the deficiencies in the software they use and see opportunities for an improved system.</a:t>
                      </a:r>
                      <a:endParaRPr lang="en-AU" sz="18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sz="1800" dirty="0"/>
                        <a:t>Product experience</a:t>
                      </a:r>
                    </a:p>
                  </a:txBody>
                  <a:tcPr>
                    <a:lnB w="12700" cap="flat" cmpd="sng" algn="ctr">
                      <a:solidFill>
                        <a:schemeClr val="tx1"/>
                      </a:solidFill>
                      <a:prstDash val="solid"/>
                      <a:round/>
                      <a:headEnd type="none" w="med" len="med"/>
                      <a:tailEnd type="none" w="med" len="med"/>
                    </a:lnB>
                  </a:tcPr>
                </a:tc>
                <a:tc>
                  <a:txBody>
                    <a:bodyPr/>
                    <a:lstStyle/>
                    <a:p>
                      <a:r>
                        <a:rPr lang="en-US" sz="1800" dirty="0"/>
                        <a:t>Users of existing software (such as word processing software) may see simpler and better ways of providing comparable functionality and propose a new system that implements this. New products can take advantage of recent technological developments such as speech interfaces.</a:t>
                      </a:r>
                      <a:endParaRPr lang="en-AU" sz="1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Table 1.2 Information sources for developing a product vision</a:t>
            </a:r>
            <a:r>
              <a:rPr lang="en-US" sz="2000" dirty="0"/>
              <a:t> </a:t>
            </a:r>
            <a:r>
              <a:rPr lang="en-US" sz="2000" b="0" dirty="0"/>
              <a:t>(1 of 2)</a:t>
            </a:r>
            <a:endParaRPr lang="en-AU" sz="2000" b="0" dirty="0"/>
          </a:p>
        </p:txBody>
      </p:sp>
    </p:spTree>
    <p:extLst>
      <p:ext uri="{BB962C8B-B14F-4D97-AF65-F5344CB8AC3E}">
        <p14:creationId xmlns:p14="http://schemas.microsoft.com/office/powerpoint/2010/main" val="972986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A table lists and explains different information sources for developing a product vision."/>
          <p:cNvGraphicFramePr>
            <a:graphicFrameLocks noGrp="1"/>
          </p:cNvGraphicFramePr>
          <p:nvPr>
            <p:ph idx="1"/>
            <p:extLst>
              <p:ext uri="{D42A27DB-BD31-4B8C-83A1-F6EECF244321}">
                <p14:modId xmlns:p14="http://schemas.microsoft.com/office/powerpoint/2010/main" val="3172118376"/>
              </p:ext>
            </p:extLst>
          </p:nvPr>
        </p:nvGraphicFramePr>
        <p:xfrm>
          <a:off x="457200" y="1600200"/>
          <a:ext cx="8418830" cy="3870960"/>
        </p:xfrm>
        <a:graphic>
          <a:graphicData uri="http://schemas.openxmlformats.org/drawingml/2006/table">
            <a:tbl>
              <a:tblPr firstRow="1" bandRow="1">
                <a:tableStyleId>{3B4B98B0-60AC-42C2-AFA5-B58CD77FA1E5}</a:tableStyleId>
              </a:tblPr>
              <a:tblGrid>
                <a:gridCol w="255143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40">
                <a:tc>
                  <a:txBody>
                    <a:bodyPr/>
                    <a:lstStyle/>
                    <a:p>
                      <a:r>
                        <a:rPr lang="en-AU" sz="2000" dirty="0"/>
                        <a:t>Information source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2000"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sz="1800" dirty="0"/>
                        <a:t>Customer experience</a:t>
                      </a:r>
                    </a:p>
                  </a:txBody>
                  <a:tcPr>
                    <a:lnT w="12700" cap="flat" cmpd="sng" algn="ctr">
                      <a:solidFill>
                        <a:schemeClr val="tx1"/>
                      </a:solidFill>
                      <a:prstDash val="solid"/>
                      <a:round/>
                      <a:headEnd type="none" w="med" len="med"/>
                      <a:tailEnd type="none" w="med" len="med"/>
                    </a:lnT>
                    <a:noFill/>
                  </a:tcPr>
                </a:tc>
                <a:tc>
                  <a:txBody>
                    <a:bodyPr/>
                    <a:lstStyle/>
                    <a:p>
                      <a:r>
                        <a:rPr lang="en-US" sz="1800" dirty="0"/>
                        <a:t>The software developers may have extensive discussions with prospective customers of the product to understand the problems that they face; constraints, such as interoperability, that limit their flexibility to buy new software; and critical attributes of the software that they need.</a:t>
                      </a:r>
                      <a:endParaRPr lang="en-AU" sz="18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sz="1800" dirty="0"/>
                        <a:t>Prototyping and</a:t>
                      </a:r>
                    </a:p>
                    <a:p>
                      <a:r>
                        <a:rPr lang="en-AU" sz="1800" dirty="0"/>
                        <a:t>“playing around”</a:t>
                      </a:r>
                    </a:p>
                  </a:txBody>
                  <a:tcPr>
                    <a:lnB w="12700" cap="flat" cmpd="sng" algn="ctr">
                      <a:solidFill>
                        <a:schemeClr val="tx1"/>
                      </a:solidFill>
                      <a:prstDash val="solid"/>
                      <a:round/>
                      <a:headEnd type="none" w="med" len="med"/>
                      <a:tailEnd type="none" w="med" len="med"/>
                    </a:lnB>
                  </a:tcPr>
                </a:tc>
                <a:tc>
                  <a:txBody>
                    <a:bodyPr/>
                    <a:lstStyle/>
                    <a:p>
                      <a:r>
                        <a:rPr lang="en-US" sz="1800" dirty="0"/>
                        <a:t>Developers may have an idea for software but need to develop a better understanding of that idea and what might be involved in developing it into a product. They may develop a prototype system as an experiment and “play around” with ideas and variations using that prototype system as a platform.</a:t>
                      </a:r>
                      <a:endParaRPr lang="en-AU" sz="1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Table 1.2 Information sources for developing a product vision</a:t>
            </a:r>
            <a:r>
              <a:rPr lang="en-US" sz="2000" dirty="0"/>
              <a:t> </a:t>
            </a:r>
            <a:r>
              <a:rPr lang="en-US" sz="2000" b="0" dirty="0"/>
              <a:t>(2 of 2)</a:t>
            </a:r>
            <a:endParaRPr lang="en-AU" sz="2000" dirty="0"/>
          </a:p>
        </p:txBody>
      </p:sp>
    </p:spTree>
    <p:extLst>
      <p:ext uri="{BB962C8B-B14F-4D97-AF65-F5344CB8AC3E}">
        <p14:creationId xmlns:p14="http://schemas.microsoft.com/office/powerpoint/2010/main" val="254602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Software product management is a business activity that focuses on the software products developed and sold by the business.</a:t>
            </a:r>
          </a:p>
          <a:p>
            <a:r>
              <a:rPr lang="en-US" dirty="0"/>
              <a:t>Product managers (PMs) take overall responsibility for the product and are involved in planning, development and product marketing. </a:t>
            </a:r>
          </a:p>
        </p:txBody>
      </p:sp>
      <p:sp>
        <p:nvSpPr>
          <p:cNvPr id="2" name="Title 1"/>
          <p:cNvSpPr>
            <a:spLocks noGrp="1"/>
          </p:cNvSpPr>
          <p:nvPr>
            <p:ph type="title"/>
          </p:nvPr>
        </p:nvSpPr>
        <p:spPr/>
        <p:txBody>
          <a:bodyPr/>
          <a:lstStyle/>
          <a:p>
            <a:r>
              <a:rPr lang="en-AU" dirty="0"/>
              <a:t>Software product management</a:t>
            </a:r>
            <a:r>
              <a:rPr lang="en-AU" sz="2000" dirty="0"/>
              <a:t> </a:t>
            </a:r>
            <a:r>
              <a:rPr lang="en-AU" sz="2000" b="0" dirty="0"/>
              <a:t>(1 of 2)</a:t>
            </a:r>
          </a:p>
        </p:txBody>
      </p:sp>
    </p:spTree>
    <p:extLst>
      <p:ext uri="{BB962C8B-B14F-4D97-AF65-F5344CB8AC3E}">
        <p14:creationId xmlns:p14="http://schemas.microsoft.com/office/powerpoint/2010/main" val="356269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600"/>
              </a:spcBef>
            </a:pPr>
            <a:r>
              <a:rPr lang="en-US" sz="2300" dirty="0"/>
              <a:t>Software products are generic software systems that provide functionality that is useful to a range of customers.</a:t>
            </a:r>
          </a:p>
          <a:p>
            <a:pPr>
              <a:spcBef>
                <a:spcPts val="600"/>
              </a:spcBef>
            </a:pPr>
            <a:r>
              <a:rPr lang="en-US" sz="2300" dirty="0"/>
              <a:t>Many different types of products are available from large-scale business systems (e.g. MS Excel) through personal products (e.g. Evernote) to simple mobile phone apps and games (e.g.  </a:t>
            </a:r>
            <a:r>
              <a:rPr lang="en-US" sz="2300" dirty="0" err="1"/>
              <a:t>Suduko</a:t>
            </a:r>
            <a:r>
              <a:rPr lang="en-US" sz="2300" dirty="0"/>
              <a:t>).</a:t>
            </a:r>
          </a:p>
          <a:p>
            <a:pPr>
              <a:spcBef>
                <a:spcPts val="600"/>
              </a:spcBef>
            </a:pPr>
            <a:r>
              <a:rPr lang="en-US" sz="2300" dirty="0"/>
              <a:t>Software product engineering methods and techniques have evolved from software engineering techniques that support the development of one-off, custom software systems.</a:t>
            </a:r>
          </a:p>
          <a:p>
            <a:pPr>
              <a:spcBef>
                <a:spcPts val="600"/>
              </a:spcBef>
            </a:pPr>
            <a:r>
              <a:rPr lang="en-US" sz="2300" dirty="0"/>
              <a:t>Custom software systems are still important for large businesses, government and public bodies. They are developed in dedicated software projects.</a:t>
            </a:r>
          </a:p>
        </p:txBody>
      </p:sp>
      <p:sp>
        <p:nvSpPr>
          <p:cNvPr id="2" name="Title 1"/>
          <p:cNvSpPr>
            <a:spLocks noGrp="1"/>
          </p:cNvSpPr>
          <p:nvPr>
            <p:ph type="title"/>
          </p:nvPr>
        </p:nvSpPr>
        <p:spPr/>
        <p:txBody>
          <a:bodyPr/>
          <a:lstStyle/>
          <a:p>
            <a:r>
              <a:rPr lang="en-AU" dirty="0"/>
              <a:t>Software products</a:t>
            </a:r>
            <a:endParaRPr lang="en-US" sz="2000" b="0" dirty="0"/>
          </a:p>
        </p:txBody>
      </p:sp>
    </p:spTree>
    <p:extLst>
      <p:ext uri="{BB962C8B-B14F-4D97-AF65-F5344CB8AC3E}">
        <p14:creationId xmlns:p14="http://schemas.microsoft.com/office/powerpoint/2010/main" val="3684697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Product managers are the interface between the organization, its customers and the software development team. They are involved at all stages of a product’s lifetime from initial conception through to withdrawal of the product from the market.</a:t>
            </a:r>
          </a:p>
          <a:p>
            <a:r>
              <a:rPr lang="en-US" dirty="0"/>
              <a:t>Product managers must look outward to customers and potential customers rather than focus on the software being developed.</a:t>
            </a:r>
          </a:p>
        </p:txBody>
      </p:sp>
      <p:sp>
        <p:nvSpPr>
          <p:cNvPr id="2" name="Title 1"/>
          <p:cNvSpPr>
            <a:spLocks noGrp="1"/>
          </p:cNvSpPr>
          <p:nvPr>
            <p:ph type="title"/>
          </p:nvPr>
        </p:nvSpPr>
        <p:spPr/>
        <p:txBody>
          <a:bodyPr/>
          <a:lstStyle/>
          <a:p>
            <a:r>
              <a:rPr lang="en-AU" dirty="0"/>
              <a:t>Software product management</a:t>
            </a:r>
            <a:r>
              <a:rPr lang="en-AU" sz="2000" dirty="0"/>
              <a:t> </a:t>
            </a:r>
            <a:r>
              <a:rPr lang="en-AU" sz="2000" b="0" dirty="0"/>
              <a:t>(2 of 2)</a:t>
            </a:r>
            <a:endParaRPr lang="en-AU" sz="2000" dirty="0"/>
          </a:p>
        </p:txBody>
      </p:sp>
    </p:spTree>
    <p:extLst>
      <p:ext uri="{BB962C8B-B14F-4D97-AF65-F5344CB8AC3E}">
        <p14:creationId xmlns:p14="http://schemas.microsoft.com/office/powerpoint/2010/main" val="2282957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p:txBody>
          <a:bodyPr/>
          <a:lstStyle/>
          <a:p>
            <a:r>
              <a:rPr lang="en-AU" dirty="0"/>
              <a:t>Product management concerns Business</a:t>
            </a:r>
          </a:p>
        </p:txBody>
      </p:sp>
      <p:pic>
        <p:nvPicPr>
          <p:cNvPr id="11" name="Picture 10" descr="A diagram represents four interrelated product management concerns. ">
            <a:extLst>
              <a:ext uri="{FF2B5EF4-FFF2-40B4-BE49-F238E27FC236}">
                <a16:creationId xmlns:a16="http://schemas.microsoft.com/office/drawing/2014/main" id="{D9B667F7-340F-C645-8E07-E3C650793A3B}"/>
              </a:ext>
            </a:extLst>
          </p:cNvPr>
          <p:cNvPicPr>
            <a:picLocks noChangeAspect="1"/>
          </p:cNvPicPr>
          <p:nvPr/>
        </p:nvPicPr>
        <p:blipFill rotWithShape="1">
          <a:blip r:embed="rId2">
            <a:extLst>
              <a:ext uri="{28A0092B-C50C-407E-A947-70E740481C1C}">
                <a14:useLocalDpi xmlns:a14="http://schemas.microsoft.com/office/drawing/2010/main" val="0"/>
              </a:ext>
            </a:extLst>
          </a:blip>
          <a:srcRect l="21406" t="10737" r="15118" b="60582"/>
          <a:stretch/>
        </p:blipFill>
        <p:spPr>
          <a:xfrm>
            <a:off x="1676400" y="1524000"/>
            <a:ext cx="5867400" cy="3786351"/>
          </a:xfrm>
          <a:prstGeom prst="rect">
            <a:avLst/>
          </a:prstGeom>
        </p:spPr>
      </p:pic>
      <p:sp>
        <p:nvSpPr>
          <p:cNvPr id="9" name="Title 8"/>
          <p:cNvSpPr>
            <a:spLocks noGrp="1"/>
          </p:cNvSpPr>
          <p:nvPr>
            <p:ph type="title"/>
          </p:nvPr>
        </p:nvSpPr>
        <p:spPr/>
        <p:txBody>
          <a:bodyPr/>
          <a:lstStyle/>
          <a:p>
            <a:r>
              <a:rPr lang="en-AU" dirty="0"/>
              <a:t>Figure 1.4</a:t>
            </a:r>
          </a:p>
        </p:txBody>
      </p:sp>
    </p:spTree>
    <p:extLst>
      <p:ext uri="{BB962C8B-B14F-4D97-AF65-F5344CB8AC3E}">
        <p14:creationId xmlns:p14="http://schemas.microsoft.com/office/powerpoint/2010/main" val="1866687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648200"/>
          </a:xfrm>
        </p:spPr>
        <p:txBody>
          <a:bodyPr/>
          <a:lstStyle/>
          <a:p>
            <a:r>
              <a:rPr lang="en-US" sz="2500" b="1" i="1" dirty="0"/>
              <a:t>Business needs  </a:t>
            </a:r>
            <a:r>
              <a:rPr lang="en-US" sz="2500" dirty="0"/>
              <a:t>PMs have to ensure that the software being developed meets the business goals of the software development company.</a:t>
            </a:r>
          </a:p>
          <a:p>
            <a:r>
              <a:rPr lang="en-US" sz="2500" b="1" i="1" dirty="0"/>
              <a:t>Technology constraints </a:t>
            </a:r>
            <a:r>
              <a:rPr lang="en-US" sz="2500" dirty="0"/>
              <a:t>PMs must make developers aware of technology issues that are important to customers.</a:t>
            </a:r>
          </a:p>
          <a:p>
            <a:r>
              <a:rPr lang="en-US" sz="2500" b="1" i="1" dirty="0"/>
              <a:t>Customer experience </a:t>
            </a:r>
            <a:r>
              <a:rPr lang="en-US" sz="2500" dirty="0"/>
              <a:t>PMs should be in regular contact with customers and potential customers to understand what they are looking for in a product, the types of users and their backgrounds and the ways that the product may be used.</a:t>
            </a:r>
          </a:p>
        </p:txBody>
      </p:sp>
      <p:sp>
        <p:nvSpPr>
          <p:cNvPr id="4" name="Title 3"/>
          <p:cNvSpPr>
            <a:spLocks noGrp="1"/>
          </p:cNvSpPr>
          <p:nvPr>
            <p:ph type="title"/>
          </p:nvPr>
        </p:nvSpPr>
        <p:spPr/>
        <p:txBody>
          <a:bodyPr/>
          <a:lstStyle/>
          <a:p>
            <a:r>
              <a:rPr lang="en-AU" dirty="0"/>
              <a:t>Product management concerns</a:t>
            </a:r>
          </a:p>
        </p:txBody>
      </p:sp>
    </p:spTree>
    <p:extLst>
      <p:ext uri="{BB962C8B-B14F-4D97-AF65-F5344CB8AC3E}">
        <p14:creationId xmlns:p14="http://schemas.microsoft.com/office/powerpoint/2010/main" val="1053666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Technical interactions of product managers</a:t>
            </a:r>
            <a:endParaRPr lang="en-AU" dirty="0"/>
          </a:p>
        </p:txBody>
      </p:sp>
      <p:pic>
        <p:nvPicPr>
          <p:cNvPr id="6" name="Picture 5" descr="Product managers deal with the following.&#10;• Product vision management.&#10;• User story and scenario development.&#10;• User interface design.&#10;• Customer testing.&#10;• Acceptance testing.&#10;• Product roadmap development.&#10;• Product backlog management.&#10;&#10;">
            <a:extLst>
              <a:ext uri="{FF2B5EF4-FFF2-40B4-BE49-F238E27FC236}">
                <a16:creationId xmlns:a16="http://schemas.microsoft.com/office/drawing/2014/main" id="{FAB215F4-305D-7645-8F87-6E92EA9C785B}"/>
              </a:ext>
            </a:extLst>
          </p:cNvPr>
          <p:cNvPicPr>
            <a:picLocks noChangeAspect="1"/>
          </p:cNvPicPr>
          <p:nvPr/>
        </p:nvPicPr>
        <p:blipFill rotWithShape="1">
          <a:blip r:embed="rId2">
            <a:extLst>
              <a:ext uri="{28A0092B-C50C-407E-A947-70E740481C1C}">
                <a14:useLocalDpi xmlns:a14="http://schemas.microsoft.com/office/drawing/2010/main" val="0"/>
              </a:ext>
            </a:extLst>
          </a:blip>
          <a:srcRect t="10956" b="48978"/>
          <a:stretch/>
        </p:blipFill>
        <p:spPr>
          <a:xfrm>
            <a:off x="1092090" y="1447800"/>
            <a:ext cx="6959820" cy="3982568"/>
          </a:xfrm>
          <a:prstGeom prst="rect">
            <a:avLst/>
          </a:prstGeom>
        </p:spPr>
      </p:pic>
      <p:sp>
        <p:nvSpPr>
          <p:cNvPr id="4" name="Title 3"/>
          <p:cNvSpPr>
            <a:spLocks noGrp="1"/>
          </p:cNvSpPr>
          <p:nvPr>
            <p:ph type="title"/>
          </p:nvPr>
        </p:nvSpPr>
        <p:spPr/>
        <p:txBody>
          <a:bodyPr/>
          <a:lstStyle/>
          <a:p>
            <a:r>
              <a:rPr lang="en-US" dirty="0"/>
              <a:t>Figure 1.5</a:t>
            </a:r>
            <a:endParaRPr lang="en-AU" dirty="0"/>
          </a:p>
        </p:txBody>
      </p:sp>
    </p:spTree>
    <p:extLst>
      <p:ext uri="{BB962C8B-B14F-4D97-AF65-F5344CB8AC3E}">
        <p14:creationId xmlns:p14="http://schemas.microsoft.com/office/powerpoint/2010/main" val="1191382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200" dirty="0"/>
              <a:t>Product vision management</a:t>
            </a:r>
          </a:p>
          <a:p>
            <a:pPr lvl="1"/>
            <a:r>
              <a:rPr lang="en-US" sz="2200" dirty="0"/>
              <a:t>The product manager may be responsible for helping with the development of the product vision. The should always be responsible for managing the vision, which involves assessing and evaluating proposed changes against the product vision. They should ensure that there is no ‘vision drift’</a:t>
            </a:r>
          </a:p>
          <a:p>
            <a:r>
              <a:rPr lang="en-US" sz="2200" dirty="0"/>
              <a:t>Product roadmap development</a:t>
            </a:r>
          </a:p>
          <a:p>
            <a:pPr lvl="1"/>
            <a:r>
              <a:rPr lang="en-US" sz="2200" dirty="0"/>
              <a:t>A product roadmap is a plan for the development, release and marketing of the software. The PM should lead roadmap development and should be the ultimate authority in deciding if changes to the roadmap should be made.</a:t>
            </a:r>
          </a:p>
        </p:txBody>
      </p:sp>
      <p:sp>
        <p:nvSpPr>
          <p:cNvPr id="4" name="Title 3"/>
          <p:cNvSpPr>
            <a:spLocks noGrp="1"/>
          </p:cNvSpPr>
          <p:nvPr>
            <p:ph type="title"/>
          </p:nvPr>
        </p:nvSpPr>
        <p:spPr/>
        <p:txBody>
          <a:bodyPr/>
          <a:lstStyle/>
          <a:p>
            <a:r>
              <a:rPr lang="en-US" dirty="0"/>
              <a:t>Technical interactions of product managers</a:t>
            </a:r>
            <a:r>
              <a:rPr lang="en-US" sz="2000" dirty="0"/>
              <a:t> </a:t>
            </a:r>
            <a:r>
              <a:rPr lang="en-US" sz="2000" b="0" dirty="0"/>
              <a:t>(1 of 4)</a:t>
            </a:r>
            <a:endParaRPr lang="en-AU" sz="2000" b="0" dirty="0"/>
          </a:p>
        </p:txBody>
      </p:sp>
    </p:spTree>
    <p:extLst>
      <p:ext uri="{BB962C8B-B14F-4D97-AF65-F5344CB8AC3E}">
        <p14:creationId xmlns:p14="http://schemas.microsoft.com/office/powerpoint/2010/main" val="519967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500" dirty="0"/>
              <a:t>User story and scenario development</a:t>
            </a:r>
          </a:p>
          <a:p>
            <a:pPr lvl="1"/>
            <a:r>
              <a:rPr lang="en-US" sz="2100" dirty="0"/>
              <a:t>User stories and scenarios are used to refine a product vision and identify product features. Based on his or her knowledge of customers, the PM should lead the development of stories and scenarios.</a:t>
            </a:r>
          </a:p>
          <a:p>
            <a:r>
              <a:rPr lang="en-US" sz="2500" dirty="0"/>
              <a:t>Product backlog creation and management</a:t>
            </a:r>
          </a:p>
          <a:p>
            <a:pPr lvl="1"/>
            <a:r>
              <a:rPr lang="en-US" sz="2100" dirty="0"/>
              <a:t>The product backlog is a prioritized ‘to-do’ list of what has to be developed. PMs should be involved in creating and refining the backlog and deciding on the priority of product features to be developed.</a:t>
            </a:r>
          </a:p>
          <a:p>
            <a:endParaRPr lang="en-US" sz="2500" dirty="0"/>
          </a:p>
        </p:txBody>
      </p:sp>
      <p:sp>
        <p:nvSpPr>
          <p:cNvPr id="4" name="Title 3"/>
          <p:cNvSpPr>
            <a:spLocks noGrp="1"/>
          </p:cNvSpPr>
          <p:nvPr>
            <p:ph type="title"/>
          </p:nvPr>
        </p:nvSpPr>
        <p:spPr/>
        <p:txBody>
          <a:bodyPr/>
          <a:lstStyle/>
          <a:p>
            <a:r>
              <a:rPr lang="en-US" dirty="0"/>
              <a:t>Technical interactions of product managers</a:t>
            </a:r>
            <a:r>
              <a:rPr lang="en-US" sz="2000" dirty="0"/>
              <a:t> </a:t>
            </a:r>
            <a:r>
              <a:rPr lang="en-US" sz="2000" b="0" dirty="0"/>
              <a:t>(2 of 4)</a:t>
            </a:r>
            <a:endParaRPr lang="en-AU" sz="2000" dirty="0"/>
          </a:p>
        </p:txBody>
      </p:sp>
    </p:spTree>
    <p:extLst>
      <p:ext uri="{BB962C8B-B14F-4D97-AF65-F5344CB8AC3E}">
        <p14:creationId xmlns:p14="http://schemas.microsoft.com/office/powerpoint/2010/main" val="2444331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500" dirty="0"/>
              <a:t>Acceptance testing</a:t>
            </a:r>
          </a:p>
          <a:p>
            <a:pPr lvl="1"/>
            <a:r>
              <a:rPr lang="en-US" sz="2100" dirty="0"/>
              <a:t>Acceptance testing is the process of verifying that a software release meets the goals set out in the product roadmap and that the product is efficient and reliable.  The PM should be involved in developing tests of the product features that reflect how customers use the product. </a:t>
            </a:r>
          </a:p>
          <a:p>
            <a:r>
              <a:rPr lang="en-US" sz="2500" dirty="0"/>
              <a:t>Customer testing</a:t>
            </a:r>
          </a:p>
          <a:p>
            <a:pPr lvl="1"/>
            <a:r>
              <a:rPr lang="en-US" sz="2100" dirty="0"/>
              <a:t>Customer testing involves taking a release of a product to customers and getting feedback on the product’s features, usability and business. PMs are involved in selecting customers to be involved in the customer testing process and working with them during that process. </a:t>
            </a:r>
          </a:p>
        </p:txBody>
      </p:sp>
      <p:sp>
        <p:nvSpPr>
          <p:cNvPr id="4" name="Title 3"/>
          <p:cNvSpPr>
            <a:spLocks noGrp="1"/>
          </p:cNvSpPr>
          <p:nvPr>
            <p:ph type="title"/>
          </p:nvPr>
        </p:nvSpPr>
        <p:spPr/>
        <p:txBody>
          <a:bodyPr/>
          <a:lstStyle/>
          <a:p>
            <a:r>
              <a:rPr lang="en-US" dirty="0"/>
              <a:t>Technical interactions of product managers</a:t>
            </a:r>
            <a:r>
              <a:rPr lang="en-US" sz="2000" dirty="0"/>
              <a:t> </a:t>
            </a:r>
            <a:r>
              <a:rPr lang="en-US" sz="2000" b="0" dirty="0"/>
              <a:t>(3 of 4)</a:t>
            </a:r>
            <a:endParaRPr lang="en-AU" sz="2000" b="0" dirty="0"/>
          </a:p>
        </p:txBody>
      </p:sp>
    </p:spTree>
    <p:extLst>
      <p:ext uri="{BB962C8B-B14F-4D97-AF65-F5344CB8AC3E}">
        <p14:creationId xmlns:p14="http://schemas.microsoft.com/office/powerpoint/2010/main" val="4290202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500" dirty="0"/>
              <a:t>User interface design</a:t>
            </a:r>
          </a:p>
          <a:p>
            <a:pPr lvl="1"/>
            <a:r>
              <a:rPr lang="en-US" sz="2100" dirty="0"/>
              <a:t>Product managers should understand user limitations and act as surrogate users in their interactions with the development team.  They should evaluate user interface features as they are developed to check that these features are not unnecessarily complex or force users to work in an unnatural way. </a:t>
            </a:r>
          </a:p>
        </p:txBody>
      </p:sp>
      <p:sp>
        <p:nvSpPr>
          <p:cNvPr id="4" name="Title 3"/>
          <p:cNvSpPr>
            <a:spLocks noGrp="1"/>
          </p:cNvSpPr>
          <p:nvPr>
            <p:ph type="title"/>
          </p:nvPr>
        </p:nvSpPr>
        <p:spPr/>
        <p:txBody>
          <a:bodyPr/>
          <a:lstStyle/>
          <a:p>
            <a:r>
              <a:rPr lang="en-US" dirty="0"/>
              <a:t>Technical interactions of product managers</a:t>
            </a:r>
            <a:r>
              <a:rPr lang="en-US" sz="2000" dirty="0"/>
              <a:t> </a:t>
            </a:r>
            <a:r>
              <a:rPr lang="en-US" sz="2000" b="0" dirty="0"/>
              <a:t>(4 of 4)</a:t>
            </a:r>
            <a:endParaRPr lang="en-AU" sz="2000" dirty="0"/>
          </a:p>
        </p:txBody>
      </p:sp>
    </p:spTree>
    <p:extLst>
      <p:ext uri="{BB962C8B-B14F-4D97-AF65-F5344CB8AC3E}">
        <p14:creationId xmlns:p14="http://schemas.microsoft.com/office/powerpoint/2010/main" val="3906636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95400"/>
            <a:ext cx="8229600" cy="4800600"/>
          </a:xfrm>
        </p:spPr>
        <p:txBody>
          <a:bodyPr/>
          <a:lstStyle/>
          <a:p>
            <a:r>
              <a:rPr lang="en-US" dirty="0"/>
              <a:t>Product prototyping is the process of developing an early version of a product to test your ideas and to convince yourself and company funders that your product has real market potential.</a:t>
            </a:r>
          </a:p>
          <a:p>
            <a:pPr lvl="1"/>
            <a:r>
              <a:rPr lang="en-US" dirty="0"/>
              <a:t>You may be able to write an inspiring product vision, but your potential users can only really relate to your product when they see a working version of your software. They can point out what they like and don’t like about it and make suggestions for new features.</a:t>
            </a:r>
          </a:p>
          <a:p>
            <a:pPr lvl="1"/>
            <a:r>
              <a:rPr lang="en-US" dirty="0"/>
              <a:t>A prototype may be also used to help identify fundamental software components or services and to test technology. </a:t>
            </a:r>
          </a:p>
        </p:txBody>
      </p:sp>
      <p:sp>
        <p:nvSpPr>
          <p:cNvPr id="4" name="Title 3"/>
          <p:cNvSpPr>
            <a:spLocks noGrp="1"/>
          </p:cNvSpPr>
          <p:nvPr>
            <p:ph type="title"/>
          </p:nvPr>
        </p:nvSpPr>
        <p:spPr>
          <a:xfrm>
            <a:off x="457200" y="304800"/>
            <a:ext cx="8229600" cy="626852"/>
          </a:xfrm>
        </p:spPr>
        <p:txBody>
          <a:bodyPr/>
          <a:lstStyle/>
          <a:p>
            <a:r>
              <a:rPr lang="en-AU" dirty="0"/>
              <a:t>Product prototyping</a:t>
            </a:r>
            <a:r>
              <a:rPr lang="en-AU" sz="2000" dirty="0"/>
              <a:t> </a:t>
            </a:r>
            <a:r>
              <a:rPr lang="en-AU" sz="2000" b="0" dirty="0"/>
              <a:t>(1 of 2)</a:t>
            </a:r>
          </a:p>
        </p:txBody>
      </p:sp>
    </p:spTree>
    <p:extLst>
      <p:ext uri="{BB962C8B-B14F-4D97-AF65-F5344CB8AC3E}">
        <p14:creationId xmlns:p14="http://schemas.microsoft.com/office/powerpoint/2010/main" val="2251151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00600"/>
          </a:xfrm>
        </p:spPr>
        <p:txBody>
          <a:bodyPr/>
          <a:lstStyle/>
          <a:p>
            <a:r>
              <a:rPr lang="en-US"/>
              <a:t>Building a prototype should be the first thing that you do when developing a software product. Your aim should be to have a working version of your software that can be used to demonstrate its key features.  </a:t>
            </a:r>
          </a:p>
          <a:p>
            <a:r>
              <a:rPr lang="en-US"/>
              <a:t>You should always plan to throw-away the prototype after development and to re-implement the software, taking account of issues such as security and reliability.</a:t>
            </a:r>
          </a:p>
        </p:txBody>
      </p:sp>
      <p:sp>
        <p:nvSpPr>
          <p:cNvPr id="4" name="Title 3"/>
          <p:cNvSpPr>
            <a:spLocks noGrp="1"/>
          </p:cNvSpPr>
          <p:nvPr>
            <p:ph type="title"/>
          </p:nvPr>
        </p:nvSpPr>
        <p:spPr/>
        <p:txBody>
          <a:bodyPr/>
          <a:lstStyle/>
          <a:p>
            <a:r>
              <a:rPr lang="en-AU" dirty="0"/>
              <a:t>Product prototyping</a:t>
            </a:r>
            <a:r>
              <a:rPr lang="en-AU" sz="2000" dirty="0"/>
              <a:t> </a:t>
            </a:r>
            <a:r>
              <a:rPr lang="en-AU" sz="2000" b="0" dirty="0"/>
              <a:t>(2 of 2)</a:t>
            </a:r>
            <a:endParaRPr lang="en-AU" sz="2000" dirty="0"/>
          </a:p>
        </p:txBody>
      </p:sp>
    </p:spTree>
    <p:extLst>
      <p:ext uri="{BB962C8B-B14F-4D97-AF65-F5344CB8AC3E}">
        <p14:creationId xmlns:p14="http://schemas.microsoft.com/office/powerpoint/2010/main" val="889823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lvl="1"/>
            <a:r>
              <a:rPr lang="en-US" sz="1200" dirty="0"/>
              <a:t>Project-based software engineering</a:t>
            </a:r>
          </a:p>
        </p:txBody>
      </p:sp>
      <p:pic>
        <p:nvPicPr>
          <p:cNvPr id="4" name="Picture 3" descr="The data from the diagram are summarized as follows.&#10;• Customer’s problem generates requirements.&#10;• Developer collaborates with the customer to implement requirements in the software.&#10;• Developer develops a software that helps with the customer’s problem.&#10;">
            <a:extLst>
              <a:ext uri="{FF2B5EF4-FFF2-40B4-BE49-F238E27FC236}">
                <a16:creationId xmlns:a16="http://schemas.microsoft.com/office/drawing/2014/main" id="{BC88F7C1-1130-CC48-B51B-2E7E9C030665}"/>
              </a:ext>
            </a:extLst>
          </p:cNvPr>
          <p:cNvPicPr>
            <a:picLocks noChangeAspect="1"/>
          </p:cNvPicPr>
          <p:nvPr/>
        </p:nvPicPr>
        <p:blipFill rotWithShape="1">
          <a:blip r:embed="rId2">
            <a:extLst>
              <a:ext uri="{28A0092B-C50C-407E-A947-70E740481C1C}">
                <a14:useLocalDpi xmlns:a14="http://schemas.microsoft.com/office/drawing/2010/main" val="0"/>
              </a:ext>
            </a:extLst>
          </a:blip>
          <a:srcRect l="18592" t="18076" r="12304" b="51112"/>
          <a:stretch/>
        </p:blipFill>
        <p:spPr>
          <a:xfrm>
            <a:off x="1447800" y="1295400"/>
            <a:ext cx="6248400" cy="3979206"/>
          </a:xfrm>
          <a:prstGeom prst="rect">
            <a:avLst/>
          </a:prstGeom>
        </p:spPr>
      </p:pic>
      <p:sp>
        <p:nvSpPr>
          <p:cNvPr id="2" name="Title 1"/>
          <p:cNvSpPr>
            <a:spLocks noGrp="1"/>
          </p:cNvSpPr>
          <p:nvPr>
            <p:ph type="title"/>
          </p:nvPr>
        </p:nvSpPr>
        <p:spPr/>
        <p:txBody>
          <a:bodyPr/>
          <a:lstStyle/>
          <a:p>
            <a:r>
              <a:rPr lang="en-US" dirty="0"/>
              <a:t>Figure 1.1</a:t>
            </a:r>
            <a:endParaRPr lang="en-US" sz="2000" b="0" dirty="0"/>
          </a:p>
        </p:txBody>
      </p:sp>
    </p:spTree>
    <p:extLst>
      <p:ext uri="{BB962C8B-B14F-4D97-AF65-F5344CB8AC3E}">
        <p14:creationId xmlns:p14="http://schemas.microsoft.com/office/powerpoint/2010/main" val="1834344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300" b="1" i="1" dirty="0"/>
              <a:t>Feasibility demonstration </a:t>
            </a:r>
            <a:r>
              <a:rPr lang="en-US" sz="2300" dirty="0"/>
              <a:t>You create an executable system that demonstrates the new ideas in your product. The aims at this stage are to see if your ideas actually work and to show funders and/or company management the original product features that are better than those in competing products.</a:t>
            </a:r>
          </a:p>
          <a:p>
            <a:r>
              <a:rPr lang="en-US" sz="2300" b="1" i="1" dirty="0"/>
              <a:t>Customer demonstration </a:t>
            </a:r>
            <a:r>
              <a:rPr lang="en-US" sz="2300" dirty="0"/>
              <a:t>You take an existing prototype created to demonstrate feasibility and extend this with your ideas for specific customer features and how these can be realized. Before you develop this type of prototype, you need to do some user studies and have a clearer idea of your potential users and scenarios of use.</a:t>
            </a:r>
          </a:p>
        </p:txBody>
      </p:sp>
      <p:sp>
        <p:nvSpPr>
          <p:cNvPr id="4" name="Title 3"/>
          <p:cNvSpPr>
            <a:spLocks noGrp="1"/>
          </p:cNvSpPr>
          <p:nvPr>
            <p:ph type="title"/>
          </p:nvPr>
        </p:nvSpPr>
        <p:spPr/>
        <p:txBody>
          <a:bodyPr/>
          <a:lstStyle/>
          <a:p>
            <a:r>
              <a:rPr lang="en-AU"/>
              <a:t>Two-stage prototyping</a:t>
            </a:r>
          </a:p>
        </p:txBody>
      </p:sp>
    </p:spTree>
    <p:extLst>
      <p:ext uri="{BB962C8B-B14F-4D97-AF65-F5344CB8AC3E}">
        <p14:creationId xmlns:p14="http://schemas.microsoft.com/office/powerpoint/2010/main" val="2005193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700" dirty="0"/>
              <a:t>Software products are software systems that include general functionality that is likely to be useful to a wide range of customers. </a:t>
            </a:r>
          </a:p>
          <a:p>
            <a:r>
              <a:rPr lang="en-US" sz="2700" dirty="0"/>
              <a:t>In product software engineering, the same company is responsible for deciding on the features that should be part of the product and the implementation of these features.</a:t>
            </a:r>
          </a:p>
        </p:txBody>
      </p:sp>
      <p:sp>
        <p:nvSpPr>
          <p:cNvPr id="4" name="Title 3"/>
          <p:cNvSpPr>
            <a:spLocks noGrp="1"/>
          </p:cNvSpPr>
          <p:nvPr>
            <p:ph type="title"/>
          </p:nvPr>
        </p:nvSpPr>
        <p:spPr/>
        <p:txBody>
          <a:bodyPr/>
          <a:lstStyle/>
          <a:p>
            <a:r>
              <a:rPr lang="en-AU" dirty="0"/>
              <a:t>Key points 1</a:t>
            </a:r>
            <a:r>
              <a:rPr lang="en-AU" sz="2000" dirty="0"/>
              <a:t> </a:t>
            </a:r>
            <a:r>
              <a:rPr lang="en-AU" sz="2000" b="0" dirty="0"/>
              <a:t>(1 of 3)</a:t>
            </a:r>
          </a:p>
        </p:txBody>
      </p:sp>
    </p:spTree>
    <p:extLst>
      <p:ext uri="{BB962C8B-B14F-4D97-AF65-F5344CB8AC3E}">
        <p14:creationId xmlns:p14="http://schemas.microsoft.com/office/powerpoint/2010/main" val="1916053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sz="2700" dirty="0"/>
              <a:t>Software products may be delivered as stand-alone systems running on the customer’s computers, hybrid systems or service-based systems. In hybrid systems, some features are implemented locally and others are accessed over the Internet.  All product features are remotely accessed in service-based products.</a:t>
            </a:r>
          </a:p>
          <a:p>
            <a:r>
              <a:rPr lang="en-US" sz="2700" dirty="0"/>
              <a:t>A product vision should succinctly describe what is to be developed, who are the target customers for the product and why they should buy the product that you are developing.</a:t>
            </a:r>
          </a:p>
        </p:txBody>
      </p:sp>
      <p:sp>
        <p:nvSpPr>
          <p:cNvPr id="4" name="Title 3"/>
          <p:cNvSpPr>
            <a:spLocks noGrp="1"/>
          </p:cNvSpPr>
          <p:nvPr>
            <p:ph type="title"/>
          </p:nvPr>
        </p:nvSpPr>
        <p:spPr/>
        <p:txBody>
          <a:bodyPr/>
          <a:lstStyle/>
          <a:p>
            <a:r>
              <a:rPr lang="en-AU" dirty="0"/>
              <a:t>Key points 1</a:t>
            </a:r>
            <a:r>
              <a:rPr lang="en-AU" sz="2000" dirty="0"/>
              <a:t> </a:t>
            </a:r>
            <a:r>
              <a:rPr lang="en-AU" sz="2000" b="0" dirty="0"/>
              <a:t>(2 of 3)</a:t>
            </a:r>
            <a:endParaRPr lang="en-AU" sz="2000" dirty="0"/>
          </a:p>
        </p:txBody>
      </p:sp>
    </p:spTree>
    <p:extLst>
      <p:ext uri="{BB962C8B-B14F-4D97-AF65-F5344CB8AC3E}">
        <p14:creationId xmlns:p14="http://schemas.microsoft.com/office/powerpoint/2010/main" val="1831683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700" dirty="0"/>
              <a:t>Domain experience, product experience, customer experience and an experimental software prototype may all contribute to the development of the product vision.</a:t>
            </a:r>
          </a:p>
        </p:txBody>
      </p:sp>
      <p:sp>
        <p:nvSpPr>
          <p:cNvPr id="4" name="Title 3"/>
          <p:cNvSpPr>
            <a:spLocks noGrp="1"/>
          </p:cNvSpPr>
          <p:nvPr>
            <p:ph type="title"/>
          </p:nvPr>
        </p:nvSpPr>
        <p:spPr/>
        <p:txBody>
          <a:bodyPr/>
          <a:lstStyle/>
          <a:p>
            <a:r>
              <a:rPr lang="en-AU" dirty="0"/>
              <a:t>Key points 1</a:t>
            </a:r>
            <a:r>
              <a:rPr lang="en-AU" sz="2000" dirty="0"/>
              <a:t> </a:t>
            </a:r>
            <a:r>
              <a:rPr lang="en-AU" sz="2000" b="0" dirty="0"/>
              <a:t>(3 of 3)</a:t>
            </a:r>
            <a:endParaRPr lang="en-AU" sz="2000" dirty="0"/>
          </a:p>
        </p:txBody>
      </p:sp>
    </p:spTree>
    <p:extLst>
      <p:ext uri="{BB962C8B-B14F-4D97-AF65-F5344CB8AC3E}">
        <p14:creationId xmlns:p14="http://schemas.microsoft.com/office/powerpoint/2010/main" val="2023056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500" dirty="0"/>
              <a:t>Key responsibilities of product managers are product vision ownership, product roadmap development, creating user stories and the product backlog, customer and acceptance testing and user interface design.</a:t>
            </a:r>
          </a:p>
          <a:p>
            <a:r>
              <a:rPr lang="en-US" sz="2500" dirty="0"/>
              <a:t>Product managers work at the interface between the business, the software development team and the product customers. They facilitate communications between these groups.</a:t>
            </a:r>
          </a:p>
          <a:p>
            <a:r>
              <a:rPr lang="en-US" sz="2500" dirty="0"/>
              <a:t>You should always develop a product prototype to refine your own ideas and to demonstrate the planned product features to potential customers</a:t>
            </a:r>
          </a:p>
        </p:txBody>
      </p:sp>
      <p:sp>
        <p:nvSpPr>
          <p:cNvPr id="4" name="Title 3"/>
          <p:cNvSpPr>
            <a:spLocks noGrp="1"/>
          </p:cNvSpPr>
          <p:nvPr>
            <p:ph type="title"/>
          </p:nvPr>
        </p:nvSpPr>
        <p:spPr/>
        <p:txBody>
          <a:bodyPr/>
          <a:lstStyle/>
          <a:p>
            <a:r>
              <a:rPr lang="en-AU" dirty="0"/>
              <a:t>Key points 2</a:t>
            </a:r>
            <a:endParaRPr lang="en-AU" sz="2000" dirty="0"/>
          </a:p>
        </p:txBody>
      </p:sp>
    </p:spTree>
    <p:extLst>
      <p:ext uri="{BB962C8B-B14F-4D97-AF65-F5344CB8AC3E}">
        <p14:creationId xmlns:p14="http://schemas.microsoft.com/office/powerpoint/2010/main" val="1342707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9pPr>
          </a:lstStyle>
          <a:p>
            <a:pPr marL="101600" indent="0">
              <a:buFont typeface="Arial" panose="020B0604020202020204" pitchFamily="34" charse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spTree>
    <p:extLst>
      <p:ext uri="{BB962C8B-B14F-4D97-AF65-F5344CB8AC3E}">
        <p14:creationId xmlns:p14="http://schemas.microsoft.com/office/powerpoint/2010/main" val="387780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The starting point for the software development is a set of ‘software requirements’ that are owned by an external client and which set out what they want a software system to do to support their business processes.</a:t>
            </a:r>
          </a:p>
          <a:p>
            <a:r>
              <a:rPr lang="en-US" dirty="0"/>
              <a:t>The software is developed by a software company (the contractor) who design and implement a system that delivers functionality to meet the requirements.</a:t>
            </a:r>
          </a:p>
        </p:txBody>
      </p:sp>
      <p:sp>
        <p:nvSpPr>
          <p:cNvPr id="6" name="Title 5"/>
          <p:cNvSpPr>
            <a:spLocks noGrp="1"/>
          </p:cNvSpPr>
          <p:nvPr>
            <p:ph type="title"/>
          </p:nvPr>
        </p:nvSpPr>
        <p:spPr/>
        <p:txBody>
          <a:bodyPr/>
          <a:lstStyle/>
          <a:p>
            <a:r>
              <a:rPr lang="en-AU" dirty="0"/>
              <a:t>Project-based software engineering</a:t>
            </a:r>
            <a:r>
              <a:rPr lang="en-AU" sz="2000" dirty="0"/>
              <a:t> </a:t>
            </a:r>
            <a:r>
              <a:rPr lang="en-AU" sz="2000" b="0" dirty="0"/>
              <a:t>(1 of 2)</a:t>
            </a:r>
          </a:p>
        </p:txBody>
      </p:sp>
    </p:spTree>
    <p:extLst>
      <p:ext uri="{BB962C8B-B14F-4D97-AF65-F5344CB8AC3E}">
        <p14:creationId xmlns:p14="http://schemas.microsoft.com/office/powerpoint/2010/main" val="103890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The customer may change the requirements at any time in response to business changes (they usually do). The contractor must change the software to reflect these requirements changes.</a:t>
            </a:r>
          </a:p>
          <a:p>
            <a:r>
              <a:rPr lang="en-US" dirty="0"/>
              <a:t>Custom software usually has a long-lifetime (10 years or more) and it must be supported over that lifetime.</a:t>
            </a:r>
          </a:p>
        </p:txBody>
      </p:sp>
      <p:sp>
        <p:nvSpPr>
          <p:cNvPr id="6" name="Title 5"/>
          <p:cNvSpPr>
            <a:spLocks noGrp="1"/>
          </p:cNvSpPr>
          <p:nvPr>
            <p:ph type="title"/>
          </p:nvPr>
        </p:nvSpPr>
        <p:spPr/>
        <p:txBody>
          <a:bodyPr/>
          <a:lstStyle/>
          <a:p>
            <a:r>
              <a:rPr lang="en-AU" dirty="0"/>
              <a:t>Project-based software engineering</a:t>
            </a:r>
            <a:r>
              <a:rPr lang="en-AU" sz="2000" dirty="0"/>
              <a:t> </a:t>
            </a:r>
            <a:r>
              <a:rPr lang="en-AU" sz="2000" b="0" dirty="0"/>
              <a:t>(2 of 2)</a:t>
            </a:r>
            <a:endParaRPr lang="en-AU" sz="2000" dirty="0"/>
          </a:p>
        </p:txBody>
      </p:sp>
    </p:spTree>
    <p:extLst>
      <p:ext uri="{BB962C8B-B14F-4D97-AF65-F5344CB8AC3E}">
        <p14:creationId xmlns:p14="http://schemas.microsoft.com/office/powerpoint/2010/main" val="237198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lvl="1"/>
            <a:r>
              <a:rPr lang="en-US" sz="1200" dirty="0"/>
              <a:t>Product-based software engineering</a:t>
            </a:r>
          </a:p>
        </p:txBody>
      </p:sp>
      <p:pic>
        <p:nvPicPr>
          <p:cNvPr id="5" name="Picture 4" descr="The data from the diagram are summarized as follows.&#10;• Developer generates an opportunity that inspires product features.&#10;• Developer implements product features in the software.&#10;• Developer develops a software that realizes the developer’s opportunity.&#10;">
            <a:extLst>
              <a:ext uri="{FF2B5EF4-FFF2-40B4-BE49-F238E27FC236}">
                <a16:creationId xmlns:a16="http://schemas.microsoft.com/office/drawing/2014/main" id="{1AD7A53E-DB8D-C543-8BBC-1A3CE54F909B}"/>
              </a:ext>
            </a:extLst>
          </p:cNvPr>
          <p:cNvPicPr>
            <a:picLocks noChangeAspect="1"/>
          </p:cNvPicPr>
          <p:nvPr/>
        </p:nvPicPr>
        <p:blipFill rotWithShape="1">
          <a:blip r:embed="rId2">
            <a:extLst>
              <a:ext uri="{28A0092B-C50C-407E-A947-70E740481C1C}">
                <a14:useLocalDpi xmlns:a14="http://schemas.microsoft.com/office/drawing/2010/main" val="0"/>
              </a:ext>
            </a:extLst>
          </a:blip>
          <a:srcRect l="10777" t="13802" b="54452"/>
          <a:stretch/>
        </p:blipFill>
        <p:spPr>
          <a:xfrm>
            <a:off x="1123122" y="1905000"/>
            <a:ext cx="6897757" cy="3505200"/>
          </a:xfrm>
          <a:prstGeom prst="rect">
            <a:avLst/>
          </a:prstGeom>
        </p:spPr>
      </p:pic>
      <p:sp>
        <p:nvSpPr>
          <p:cNvPr id="2" name="Title 1"/>
          <p:cNvSpPr>
            <a:spLocks noGrp="1"/>
          </p:cNvSpPr>
          <p:nvPr>
            <p:ph type="title"/>
          </p:nvPr>
        </p:nvSpPr>
        <p:spPr/>
        <p:txBody>
          <a:bodyPr/>
          <a:lstStyle/>
          <a:p>
            <a:r>
              <a:rPr lang="en-US" dirty="0"/>
              <a:t>Figure 1.2</a:t>
            </a:r>
            <a:endParaRPr lang="en-US" sz="2000" b="0" dirty="0"/>
          </a:p>
        </p:txBody>
      </p:sp>
    </p:spTree>
    <p:extLst>
      <p:ext uri="{BB962C8B-B14F-4D97-AF65-F5344CB8AC3E}">
        <p14:creationId xmlns:p14="http://schemas.microsoft.com/office/powerpoint/2010/main" val="300297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starting point for product development is a business opportunity that is identified by individuals or a company. They develop a software product to take advantage of this opportunity and sell this to customers.</a:t>
            </a:r>
          </a:p>
          <a:p>
            <a:r>
              <a:rPr lang="en-US" dirty="0"/>
              <a:t>The company who identified the opportunity design and implement a set of software features that realize the opportunity and that will be useful to customers.</a:t>
            </a:r>
          </a:p>
        </p:txBody>
      </p:sp>
      <p:sp>
        <p:nvSpPr>
          <p:cNvPr id="4" name="Title 3"/>
          <p:cNvSpPr>
            <a:spLocks noGrp="1"/>
          </p:cNvSpPr>
          <p:nvPr>
            <p:ph type="title"/>
          </p:nvPr>
        </p:nvSpPr>
        <p:spPr/>
        <p:txBody>
          <a:bodyPr/>
          <a:lstStyle/>
          <a:p>
            <a:r>
              <a:rPr lang="en-AU" dirty="0"/>
              <a:t>Product software engineering</a:t>
            </a:r>
            <a:r>
              <a:rPr lang="en-AU" sz="2000" dirty="0"/>
              <a:t> </a:t>
            </a:r>
            <a:r>
              <a:rPr lang="en-AU" sz="2000" b="0" dirty="0"/>
              <a:t>(1 of 2)</a:t>
            </a:r>
          </a:p>
        </p:txBody>
      </p:sp>
    </p:spTree>
    <p:extLst>
      <p:ext uri="{BB962C8B-B14F-4D97-AF65-F5344CB8AC3E}">
        <p14:creationId xmlns:p14="http://schemas.microsoft.com/office/powerpoint/2010/main" val="3809524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software development company are responsible for deciding on the development timescale, what features to include and when the product should change. </a:t>
            </a:r>
          </a:p>
          <a:p>
            <a:r>
              <a:rPr lang="en-US" dirty="0"/>
              <a:t>Rapid delivery of software products is essential to capture the market for that type of product.</a:t>
            </a:r>
          </a:p>
        </p:txBody>
      </p:sp>
      <p:sp>
        <p:nvSpPr>
          <p:cNvPr id="4" name="Title 3"/>
          <p:cNvSpPr>
            <a:spLocks noGrp="1"/>
          </p:cNvSpPr>
          <p:nvPr>
            <p:ph type="title"/>
          </p:nvPr>
        </p:nvSpPr>
        <p:spPr/>
        <p:txBody>
          <a:bodyPr/>
          <a:lstStyle/>
          <a:p>
            <a:r>
              <a:rPr lang="en-AU" dirty="0"/>
              <a:t>Product software engineering</a:t>
            </a:r>
            <a:r>
              <a:rPr lang="en-AU" sz="2000" dirty="0"/>
              <a:t> </a:t>
            </a:r>
            <a:r>
              <a:rPr lang="en-AU" sz="2000" b="0" dirty="0"/>
              <a:t>(2 of 2)</a:t>
            </a:r>
          </a:p>
        </p:txBody>
      </p:sp>
    </p:spTree>
    <p:extLst>
      <p:ext uri="{BB962C8B-B14F-4D97-AF65-F5344CB8AC3E}">
        <p14:creationId xmlns:p14="http://schemas.microsoft.com/office/powerpoint/2010/main" val="3506849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A table lists and describes software product lines and platforms."/>
          <p:cNvGraphicFramePr>
            <a:graphicFrameLocks noGrp="1"/>
          </p:cNvGraphicFramePr>
          <p:nvPr>
            <p:ph idx="1"/>
            <p:extLst>
              <p:ext uri="{D42A27DB-BD31-4B8C-83A1-F6EECF244321}">
                <p14:modId xmlns:p14="http://schemas.microsoft.com/office/powerpoint/2010/main" val="297629539"/>
              </p:ext>
            </p:extLst>
          </p:nvPr>
        </p:nvGraphicFramePr>
        <p:xfrm>
          <a:off x="457200" y="1600200"/>
          <a:ext cx="8229600" cy="4602480"/>
        </p:xfrm>
        <a:graphic>
          <a:graphicData uri="http://schemas.openxmlformats.org/drawingml/2006/table">
            <a:tbl>
              <a:tblPr firstRow="1" bandRow="1">
                <a:tableStyleId>{3B4B98B0-60AC-42C2-AFA5-B58CD77FA1E5}</a:tableStyleId>
              </a:tblPr>
              <a:tblGrid>
                <a:gridCol w="1752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370840">
                <a:tc>
                  <a:txBody>
                    <a:bodyPr/>
                    <a:lstStyle/>
                    <a:p>
                      <a:r>
                        <a:rPr lang="en-AU" sz="2000" dirty="0"/>
                        <a:t>Technology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2000"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sz="1800" dirty="0"/>
                        <a:t>Software</a:t>
                      </a:r>
                    </a:p>
                    <a:p>
                      <a:r>
                        <a:rPr lang="en-AU" sz="1800" dirty="0"/>
                        <a:t>product line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Software product line A set of software products that share a common core. Each member of the product line includes customer-specific adaptations and additions. Software product lines may be used to implement a custom system for a customer with specific needs that can’t be met by a generic product. </a:t>
                      </a:r>
                    </a:p>
                    <a:p>
                      <a:r>
                        <a:rPr lang="en-US" sz="1800" dirty="0"/>
                        <a:t>For example, a company providing communication software to the emergency services may have a software product line where the core product includes basic communication services such as receive and log calls, initiate an emergency response, pass information to vehicles, and so on. However, each customer may use different radio equipment and their vehicles may be equipped in different ways. The core product has to be adapted for each customer to work with the equipment that they use.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itle 3"/>
          <p:cNvSpPr>
            <a:spLocks noGrp="1"/>
          </p:cNvSpPr>
          <p:nvPr>
            <p:ph type="title"/>
          </p:nvPr>
        </p:nvSpPr>
        <p:spPr/>
        <p:txBody>
          <a:bodyPr/>
          <a:lstStyle/>
          <a:p>
            <a:r>
              <a:rPr lang="en-US" dirty="0"/>
              <a:t>Table 1.1 Software product lines and platforms</a:t>
            </a:r>
            <a:r>
              <a:rPr lang="en-US" sz="2000" dirty="0"/>
              <a:t> </a:t>
            </a:r>
            <a:r>
              <a:rPr lang="en-US" sz="2000" b="0" dirty="0"/>
              <a:t>(1 of 2)</a:t>
            </a:r>
            <a:endParaRPr lang="en-AU" sz="2000" b="0" dirty="0"/>
          </a:p>
        </p:txBody>
      </p:sp>
    </p:spTree>
    <p:extLst>
      <p:ext uri="{BB962C8B-B14F-4D97-AF65-F5344CB8AC3E}">
        <p14:creationId xmlns:p14="http://schemas.microsoft.com/office/powerpoint/2010/main" val="4006059319"/>
      </p:ext>
    </p:extLst>
  </p:cSld>
  <p:clrMapOvr>
    <a:masterClrMapping/>
  </p:clrMapOvr>
</p:sld>
</file>

<file path=ppt/theme/theme1.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8897</TotalTime>
  <Words>2487</Words>
  <Application>Microsoft Office PowerPoint</Application>
  <PresentationFormat>On-screen Show (4:3)</PresentationFormat>
  <Paragraphs>138</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Noto Sans Symbols</vt:lpstr>
      <vt:lpstr>Times New Roman</vt:lpstr>
      <vt:lpstr>Verdana</vt:lpstr>
      <vt:lpstr>Wingdings</vt:lpstr>
      <vt:lpstr>1_508 Lecture</vt:lpstr>
      <vt:lpstr>Engineering Software Products</vt:lpstr>
      <vt:lpstr>Software products</vt:lpstr>
      <vt:lpstr>Figure 1.1</vt:lpstr>
      <vt:lpstr>Project-based software engineering (1 of 2)</vt:lpstr>
      <vt:lpstr>Project-based software engineering (2 of 2)</vt:lpstr>
      <vt:lpstr>Figure 1.2</vt:lpstr>
      <vt:lpstr>Product software engineering (1 of 2)</vt:lpstr>
      <vt:lpstr>Product software engineering (2 of 2)</vt:lpstr>
      <vt:lpstr>Table 1.1 Software product lines and platforms (1 of 2)</vt:lpstr>
      <vt:lpstr>Table 1.1 Software product lines and platforms (2 of 2)</vt:lpstr>
      <vt:lpstr>Software execution models</vt:lpstr>
      <vt:lpstr>Figure 1.3</vt:lpstr>
      <vt:lpstr>Comparable software development</vt:lpstr>
      <vt:lpstr>The product vision</vt:lpstr>
      <vt:lpstr>Moore’s vision template</vt:lpstr>
      <vt:lpstr>Vision template example</vt:lpstr>
      <vt:lpstr>Table 1.2 Information sources for developing a product vision (1 of 2)</vt:lpstr>
      <vt:lpstr>Table 1.2 Information sources for developing a product vision (2 of 2)</vt:lpstr>
      <vt:lpstr>Software product management (1 of 2)</vt:lpstr>
      <vt:lpstr>Software product management (2 of 2)</vt:lpstr>
      <vt:lpstr>Figure 1.4</vt:lpstr>
      <vt:lpstr>Product management concerns</vt:lpstr>
      <vt:lpstr>Figure 1.5</vt:lpstr>
      <vt:lpstr>Technical interactions of product managers (1 of 4)</vt:lpstr>
      <vt:lpstr>Technical interactions of product managers (2 of 4)</vt:lpstr>
      <vt:lpstr>Technical interactions of product managers (3 of 4)</vt:lpstr>
      <vt:lpstr>Technical interactions of product managers (4 of 4)</vt:lpstr>
      <vt:lpstr>Product prototyping (1 of 2)</vt:lpstr>
      <vt:lpstr>Product prototyping (2 of 2)</vt:lpstr>
      <vt:lpstr>Two-stage prototyping</vt:lpstr>
      <vt:lpstr>Key points 1 (1 of 3)</vt:lpstr>
      <vt:lpstr>Key points 1 (2 of 3)</vt:lpstr>
      <vt:lpstr>Key points 1 (3 of 3)</vt:lpstr>
      <vt:lpstr>Key points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Software Products: An Introduction to Modern Software, First Edition</dc:title>
  <dc:subject>Computer Science</dc:subject>
  <dc:creator>Sommerville, Ian</dc:creator>
  <cp:keywords>Computer Science</cp:keywords>
  <cp:lastModifiedBy>Jacoby, Meghan</cp:lastModifiedBy>
  <cp:revision>614</cp:revision>
  <dcterms:created xsi:type="dcterms:W3CDTF">2014-07-14T20:04:21Z</dcterms:created>
  <dcterms:modified xsi:type="dcterms:W3CDTF">2019-04-25T14:25:50Z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