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4"/>
  </p:notesMasterIdLst>
  <p:handoutMasterIdLst>
    <p:handoutMasterId r:id="rId75"/>
  </p:handoutMasterIdLst>
  <p:sldIdLst>
    <p:sldId id="303" r:id="rId2"/>
    <p:sldId id="263" r:id="rId3"/>
    <p:sldId id="304" r:id="rId4"/>
    <p:sldId id="305" r:id="rId5"/>
    <p:sldId id="365" r:id="rId6"/>
    <p:sldId id="366" r:id="rId7"/>
    <p:sldId id="367" r:id="rId8"/>
    <p:sldId id="368" r:id="rId9"/>
    <p:sldId id="369" r:id="rId10"/>
    <p:sldId id="370" r:id="rId11"/>
    <p:sldId id="371" r:id="rId12"/>
    <p:sldId id="372" r:id="rId13"/>
    <p:sldId id="373" r:id="rId14"/>
    <p:sldId id="374" r:id="rId15"/>
    <p:sldId id="375" r:id="rId16"/>
    <p:sldId id="433" r:id="rId17"/>
    <p:sldId id="376" r:id="rId18"/>
    <p:sldId id="377" r:id="rId19"/>
    <p:sldId id="378" r:id="rId20"/>
    <p:sldId id="379" r:id="rId21"/>
    <p:sldId id="382" r:id="rId22"/>
    <p:sldId id="383" r:id="rId23"/>
    <p:sldId id="431" r:id="rId24"/>
    <p:sldId id="384" r:id="rId25"/>
    <p:sldId id="385" r:id="rId26"/>
    <p:sldId id="386" r:id="rId27"/>
    <p:sldId id="387" r:id="rId28"/>
    <p:sldId id="388" r:id="rId29"/>
    <p:sldId id="432"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34" r:id="rId66"/>
    <p:sldId id="424" r:id="rId67"/>
    <p:sldId id="425" r:id="rId68"/>
    <p:sldId id="426" r:id="rId69"/>
    <p:sldId id="427" r:id="rId70"/>
    <p:sldId id="428" r:id="rId71"/>
    <p:sldId id="429" r:id="rId72"/>
    <p:sldId id="43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92290" autoAdjust="0"/>
  </p:normalViewPr>
  <p:slideViewPr>
    <p:cSldViewPr>
      <p:cViewPr varScale="1">
        <p:scale>
          <a:sx n="63" d="100"/>
          <a:sy n="63" d="100"/>
        </p:scale>
        <p:origin x="918" y="66"/>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72</a:t>
            </a:fld>
            <a:endParaRPr lang="en-US"/>
          </a:p>
        </p:txBody>
      </p:sp>
    </p:spTree>
    <p:extLst>
      <p:ext uri="{BB962C8B-B14F-4D97-AF65-F5344CB8AC3E}">
        <p14:creationId xmlns:p14="http://schemas.microsoft.com/office/powerpoint/2010/main" val="49008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
        <p:nvSpPr>
          <p:cNvPr id="9" name="Text Placeholder 8"/>
          <p:cNvSpPr>
            <a:spLocks noGrp="1"/>
          </p:cNvSpPr>
          <p:nvPr>
            <p:ph type="body" sz="quarter" idx="14"/>
          </p:nvPr>
        </p:nvSpPr>
        <p:spPr/>
        <p:txBody>
          <a:bodyPr/>
          <a:lstStyle/>
          <a:p>
            <a:r>
              <a:rPr lang="en-US" dirty="0"/>
              <a:t>Chapter 3</a:t>
            </a:r>
          </a:p>
        </p:txBody>
      </p:sp>
      <p:sp>
        <p:nvSpPr>
          <p:cNvPr id="10" name="Text Placeholder 9"/>
          <p:cNvSpPr>
            <a:spLocks noGrp="1"/>
          </p:cNvSpPr>
          <p:nvPr>
            <p:ph type="body" sz="quarter" idx="15"/>
          </p:nvPr>
        </p:nvSpPr>
        <p:spPr/>
        <p:txBody>
          <a:bodyPr/>
          <a:lstStyle/>
          <a:p>
            <a:pPr lvl="1" indent="-20638">
              <a:lnSpc>
                <a:spcPct val="90000"/>
              </a:lnSpc>
            </a:pPr>
            <a:r>
              <a:rPr lang="en-AU" sz="2000" dirty="0"/>
              <a:t>Features, Scenarios,</a:t>
            </a:r>
          </a:p>
          <a:p>
            <a:pPr lvl="1" indent="-20638">
              <a:lnSpc>
                <a:spcPct val="90000"/>
              </a:lnSpc>
            </a:pPr>
            <a:r>
              <a:rPr lang="en-AU" sz="2000" dirty="0"/>
              <a:t>and Stories</a:t>
            </a:r>
            <a:endParaRPr lang="en-CA" altLang="en-US" sz="2000" dirty="0"/>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Personas of different types of user help you imagine what these users may want to do with your software and how it might be used. They help you envisage difficulties that they might have in understanding and using product features.</a:t>
            </a:r>
          </a:p>
        </p:txBody>
      </p:sp>
      <p:sp>
        <p:nvSpPr>
          <p:cNvPr id="4" name="Title 3"/>
          <p:cNvSpPr>
            <a:spLocks noGrp="1"/>
          </p:cNvSpPr>
          <p:nvPr>
            <p:ph type="title"/>
          </p:nvPr>
        </p:nvSpPr>
        <p:spPr/>
        <p:txBody>
          <a:bodyPr/>
          <a:lstStyle/>
          <a:p>
            <a:r>
              <a:rPr lang="en-AU" dirty="0"/>
              <a:t>Personas</a:t>
            </a:r>
            <a:r>
              <a:rPr lang="en-AU" sz="2000" dirty="0"/>
              <a:t> </a:t>
            </a:r>
            <a:r>
              <a:rPr lang="en-AU" sz="2000" b="0" dirty="0"/>
              <a:t>(2 of 2)</a:t>
            </a:r>
            <a:endParaRPr lang="en-AU" sz="2000" dirty="0"/>
          </a:p>
        </p:txBody>
      </p:sp>
    </p:spTree>
    <p:extLst>
      <p:ext uri="{BB962C8B-B14F-4D97-AF65-F5344CB8AC3E}">
        <p14:creationId xmlns:p14="http://schemas.microsoft.com/office/powerpoint/2010/main" val="150733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The textbox reads as follows. Jack, a primary school teacher. Jack, age 32, is a primary school (elementary school) teacher in Ullapool, a large coastal village in the Scottish Highlands. He teaches children from ages 9 to 12. He was born in a fishing community north of Ullapool, where his father runs a marine fuels supply business and his mother is a community nurse. He has a degree in English from Glasgow University and retrained as a teacher after several years working as a web content author for a large leisure group. Jack’s experience as a web developer means that he is confident in all aspects of digital technology. He passionately believes that the effective use of digital technologies, blended with face to face teaching, can enhance the learning experience for children. He is particularly interested in using the i Learn system for project based teaching, where students work together across subject areas on a challenging topic."/>
          <p:cNvGraphicFramePr>
            <a:graphicFrameLocks noGrp="1"/>
          </p:cNvGraphicFramePr>
          <p:nvPr>
            <p:extLst>
              <p:ext uri="{D42A27DB-BD31-4B8C-83A1-F6EECF244321}">
                <p14:modId xmlns:p14="http://schemas.microsoft.com/office/powerpoint/2010/main" val="2502351586"/>
              </p:ext>
            </p:extLst>
          </p:nvPr>
        </p:nvGraphicFramePr>
        <p:xfrm>
          <a:off x="419100" y="1763222"/>
          <a:ext cx="8305800" cy="4028440"/>
        </p:xfrm>
        <a:graphic>
          <a:graphicData uri="http://schemas.openxmlformats.org/drawingml/2006/table">
            <a:tbl>
              <a:tblPr firstRow="1" bandRow="1">
                <a:tableStyleId>{3B4B98B0-60AC-42C2-AFA5-B58CD77FA1E5}</a:tableStyleId>
              </a:tblPr>
              <a:tblGrid>
                <a:gridCol w="8305800">
                  <a:extLst>
                    <a:ext uri="{9D8B030D-6E8A-4147-A177-3AD203B41FA5}">
                      <a16:colId xmlns:a16="http://schemas.microsoft.com/office/drawing/2014/main" val="20000"/>
                    </a:ext>
                  </a:extLst>
                </a:gridCol>
              </a:tblGrid>
              <a:tr h="370840">
                <a:tc>
                  <a:txBody>
                    <a:bodyPr/>
                    <a:lstStyle/>
                    <a:p>
                      <a:r>
                        <a:rPr lang="en-US" dirty="0"/>
                        <a:t>Jack, a primary school teacher</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Jack, age 32, is a primary school (elementary school) teacher in Ullapool, a large coastal village in the Scottish Highlands. He teaches children from ages 9 to 12. He was born in a fishing community north of Ullapool, where his father runs a marine fuels supply business and his mother is a community nurse. He has a degree in English from Glasgow University and retrained as a teacher after several years working as a web content author for a large leisure group.</a:t>
                      </a:r>
                    </a:p>
                    <a:p>
                      <a:endParaRPr lang="en-US" dirty="0"/>
                    </a:p>
                    <a:p>
                      <a:r>
                        <a:rPr lang="en-US" dirty="0"/>
                        <a:t>Jack’s experience as a web developer means that he is confident in all aspects of digital technology. He passionately believes that the effective use of digital technologies, blended with face-to-face teaching, can enhance the learning experience for children. He is particularly interested in using the iLearn system for project-based teaching, where students work together across subject areas on a challenging topic.</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3.1 A persona for a primary school teacher</a:t>
            </a:r>
            <a:endParaRPr lang="en-AU" dirty="0"/>
          </a:p>
        </p:txBody>
      </p:sp>
    </p:spTree>
    <p:extLst>
      <p:ext uri="{BB962C8B-B14F-4D97-AF65-F5344CB8AC3E}">
        <p14:creationId xmlns:p14="http://schemas.microsoft.com/office/powerpoint/2010/main" val="178810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4876800"/>
          </a:xfrm>
        </p:spPr>
        <p:txBody>
          <a:bodyPr/>
          <a:lstStyle/>
          <a:p>
            <a:r>
              <a:rPr lang="en-US" sz="2700" dirty="0"/>
              <a:t>A persona should ‘paint a picture’ of a type of product user. They should be relatively short and easy-to-read.</a:t>
            </a:r>
          </a:p>
          <a:p>
            <a:r>
              <a:rPr lang="en-US" sz="2700" dirty="0"/>
              <a:t>You should describe their background and why they might want to use your product. </a:t>
            </a:r>
          </a:p>
          <a:p>
            <a:r>
              <a:rPr lang="en-US" sz="2700" dirty="0"/>
              <a:t>You should also say something about their educational background and technical skills. </a:t>
            </a:r>
          </a:p>
          <a:p>
            <a:r>
              <a:rPr lang="en-US" sz="2700" dirty="0"/>
              <a:t>These help you assess whether or not a software feature is likely to be useful, understandable and usable by typical product users.</a:t>
            </a:r>
          </a:p>
        </p:txBody>
      </p:sp>
      <p:sp>
        <p:nvSpPr>
          <p:cNvPr id="2" name="Title 1"/>
          <p:cNvSpPr>
            <a:spLocks noGrp="1"/>
          </p:cNvSpPr>
          <p:nvPr>
            <p:ph type="title"/>
          </p:nvPr>
        </p:nvSpPr>
        <p:spPr>
          <a:xfrm>
            <a:off x="457200" y="381000"/>
            <a:ext cx="8229600" cy="626852"/>
          </a:xfrm>
        </p:spPr>
        <p:txBody>
          <a:bodyPr/>
          <a:lstStyle/>
          <a:p>
            <a:r>
              <a:rPr lang="en-AU" dirty="0"/>
              <a:t>Persona descriptions</a:t>
            </a:r>
          </a:p>
        </p:txBody>
      </p:sp>
    </p:spTree>
    <p:extLst>
      <p:ext uri="{BB962C8B-B14F-4D97-AF65-F5344CB8AC3E}">
        <p14:creationId xmlns:p14="http://schemas.microsoft.com/office/powerpoint/2010/main" val="7036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Persona descriptions</a:t>
            </a:r>
          </a:p>
        </p:txBody>
      </p:sp>
      <p:pic>
        <p:nvPicPr>
          <p:cNvPr id="4" name="Picture 3" descr="The descriptions are as follows.&#10;• Personalization. Include personal information about the individual.&#10;• Job-related. Include details of the individual’s job.&#10;• Relevance. Include details of their interest in the product.&#10;• Education. Include details of their education and experience.&#10;">
            <a:extLst>
              <a:ext uri="{FF2B5EF4-FFF2-40B4-BE49-F238E27FC236}">
                <a16:creationId xmlns:a16="http://schemas.microsoft.com/office/drawing/2014/main" id="{270B7934-2836-9445-81DF-A6FF973A7E04}"/>
              </a:ext>
            </a:extLst>
          </p:cNvPr>
          <p:cNvPicPr>
            <a:picLocks noChangeAspect="1"/>
          </p:cNvPicPr>
          <p:nvPr/>
        </p:nvPicPr>
        <p:blipFill rotWithShape="1">
          <a:blip r:embed="rId2">
            <a:extLst>
              <a:ext uri="{28A0092B-C50C-407E-A947-70E740481C1C}">
                <a14:useLocalDpi xmlns:a14="http://schemas.microsoft.com/office/drawing/2010/main" val="0"/>
              </a:ext>
            </a:extLst>
          </a:blip>
          <a:srcRect l="12288" t="8515" r="18058" b="56838"/>
          <a:stretch/>
        </p:blipFill>
        <p:spPr>
          <a:xfrm>
            <a:off x="1409700" y="875058"/>
            <a:ext cx="6324600" cy="4493102"/>
          </a:xfrm>
          <a:prstGeom prst="rect">
            <a:avLst/>
          </a:prstGeom>
        </p:spPr>
      </p:pic>
      <p:sp>
        <p:nvSpPr>
          <p:cNvPr id="2" name="Title 1"/>
          <p:cNvSpPr>
            <a:spLocks noGrp="1"/>
          </p:cNvSpPr>
          <p:nvPr>
            <p:ph type="title"/>
          </p:nvPr>
        </p:nvSpPr>
        <p:spPr/>
        <p:txBody>
          <a:bodyPr/>
          <a:lstStyle/>
          <a:p>
            <a:r>
              <a:rPr lang="en-AU" dirty="0"/>
              <a:t>Figure 3.4</a:t>
            </a:r>
          </a:p>
        </p:txBody>
      </p:sp>
    </p:spTree>
    <p:extLst>
      <p:ext uri="{BB962C8B-B14F-4D97-AF65-F5344CB8AC3E}">
        <p14:creationId xmlns:p14="http://schemas.microsoft.com/office/powerpoint/2010/main" val="50653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A table lists and describes different aspects of persona."/>
          <p:cNvGraphicFramePr>
            <a:graphicFrameLocks noGrp="1"/>
          </p:cNvGraphicFramePr>
          <p:nvPr>
            <p:extLst>
              <p:ext uri="{D42A27DB-BD31-4B8C-83A1-F6EECF244321}">
                <p14:modId xmlns:p14="http://schemas.microsoft.com/office/powerpoint/2010/main" val="3898228236"/>
              </p:ext>
            </p:extLst>
          </p:nvPr>
        </p:nvGraphicFramePr>
        <p:xfrm>
          <a:off x="609600" y="1600201"/>
          <a:ext cx="8001000" cy="4698185"/>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85757">
                <a:tc>
                  <a:txBody>
                    <a:bodyPr/>
                    <a:lstStyle/>
                    <a:p>
                      <a:r>
                        <a:rPr lang="en-AU" dirty="0"/>
                        <a:t>Aspect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61211">
                <a:tc>
                  <a:txBody>
                    <a:bodyPr/>
                    <a:lstStyle/>
                    <a:p>
                      <a:r>
                        <a:rPr lang="en-AU" sz="1700" dirty="0"/>
                        <a:t>Personalization</a:t>
                      </a:r>
                    </a:p>
                  </a:txBody>
                  <a:tcPr>
                    <a:lnT w="12700" cap="flat" cmpd="sng" algn="ctr">
                      <a:solidFill>
                        <a:schemeClr val="tx1"/>
                      </a:solidFill>
                      <a:prstDash val="solid"/>
                      <a:round/>
                      <a:headEnd type="none" w="med" len="med"/>
                      <a:tailEnd type="none" w="med" len="med"/>
                    </a:lnT>
                    <a:noFill/>
                  </a:tcPr>
                </a:tc>
                <a:tc>
                  <a:txBody>
                    <a:bodyPr/>
                    <a:lstStyle/>
                    <a:p>
                      <a:r>
                        <a:rPr lang="en-US" sz="1700" dirty="0"/>
                        <a:t>You should give them a name and say something about their personal circumstances. It is sometimes helpful to use an appropriate stock photograph to represent the person in the persona. Some studies suggest that this helps project teams use personas more effectively.</a:t>
                      </a:r>
                      <a:endParaRPr lang="en-AU" sz="17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193575">
                <a:tc>
                  <a:txBody>
                    <a:bodyPr/>
                    <a:lstStyle/>
                    <a:p>
                      <a:r>
                        <a:rPr lang="en-AU" sz="1700" dirty="0"/>
                        <a:t>Job-related</a:t>
                      </a:r>
                    </a:p>
                  </a:txBody>
                  <a:tcPr/>
                </a:tc>
                <a:tc>
                  <a:txBody>
                    <a:bodyPr/>
                    <a:lstStyle/>
                    <a:p>
                      <a:r>
                        <a:rPr lang="en-US" sz="1700" dirty="0"/>
                        <a:t>If your product is targeted at business, you should say something about their job and (if necessary) what that job involves. For some jobs, such as a teacher where readers are likely to be familiar with the job, this may not be necessary.</a:t>
                      </a:r>
                      <a:endParaRPr lang="en-AU" sz="1700" dirty="0"/>
                    </a:p>
                  </a:txBody>
                  <a:tcPr/>
                </a:tc>
                <a:extLst>
                  <a:ext uri="{0D108BD9-81ED-4DB2-BD59-A6C34878D82A}">
                    <a16:rowId xmlns:a16="http://schemas.microsoft.com/office/drawing/2014/main" val="10002"/>
                  </a:ext>
                </a:extLst>
              </a:tr>
              <a:tr h="791923">
                <a:tc>
                  <a:txBody>
                    <a:bodyPr/>
                    <a:lstStyle/>
                    <a:p>
                      <a:r>
                        <a:rPr lang="en-AU" sz="1700" dirty="0"/>
                        <a:t>Education</a:t>
                      </a:r>
                    </a:p>
                  </a:txBody>
                  <a:tcPr>
                    <a:noFill/>
                  </a:tcPr>
                </a:tc>
                <a:tc>
                  <a:txBody>
                    <a:bodyPr/>
                    <a:lstStyle/>
                    <a:p>
                      <a:r>
                        <a:rPr lang="en-US" sz="1700" dirty="0"/>
                        <a:t>You should describe their educational background and their level</a:t>
                      </a:r>
                      <a:r>
                        <a:rPr lang="en-US" sz="1700" baseline="0" dirty="0"/>
                        <a:t> </a:t>
                      </a:r>
                      <a:r>
                        <a:rPr lang="en-US" sz="1700" dirty="0"/>
                        <a:t>of technical skills and experience. This is important, especially for interface design.</a:t>
                      </a:r>
                      <a:endParaRPr lang="en-AU" sz="1700" dirty="0"/>
                    </a:p>
                  </a:txBody>
                  <a:tcPr>
                    <a:noFill/>
                  </a:tcPr>
                </a:tc>
                <a:extLst>
                  <a:ext uri="{0D108BD9-81ED-4DB2-BD59-A6C34878D82A}">
                    <a16:rowId xmlns:a16="http://schemas.microsoft.com/office/drawing/2014/main" val="10003"/>
                  </a:ext>
                </a:extLst>
              </a:tr>
              <a:tr h="763333">
                <a:tc>
                  <a:txBody>
                    <a:bodyPr/>
                    <a:lstStyle/>
                    <a:p>
                      <a:r>
                        <a:rPr lang="en-AU" sz="1700" dirty="0"/>
                        <a:t>Relevance</a:t>
                      </a:r>
                    </a:p>
                  </a:txBody>
                  <a:tcPr>
                    <a:lnB w="12700" cap="flat" cmpd="sng" algn="ctr">
                      <a:solidFill>
                        <a:schemeClr val="tx1"/>
                      </a:solidFill>
                      <a:prstDash val="solid"/>
                      <a:round/>
                      <a:headEnd type="none" w="med" len="med"/>
                      <a:tailEnd type="none" w="med" len="med"/>
                    </a:lnB>
                  </a:tcPr>
                </a:tc>
                <a:tc>
                  <a:txBody>
                    <a:bodyPr/>
                    <a:lstStyle/>
                    <a:p>
                      <a:r>
                        <a:rPr lang="en-US" sz="1700" dirty="0"/>
                        <a:t>If you can, you should say why they might be interested in using the product and what they might want to do with it.</a:t>
                      </a:r>
                      <a:endParaRPr lang="en-AU" sz="17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Table 3.2 Aspects of persona descriptions</a:t>
            </a:r>
            <a:endParaRPr lang="en-AU" dirty="0"/>
          </a:p>
        </p:txBody>
      </p:sp>
    </p:spTree>
    <p:extLst>
      <p:ext uri="{BB962C8B-B14F-4D97-AF65-F5344CB8AC3E}">
        <p14:creationId xmlns:p14="http://schemas.microsoft.com/office/powerpoint/2010/main" val="68781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extbox reads as follows. Emma, age 41, is a history teacher in a secondary school (high school) in Edinburgh. She teaches students from ages 12 to 18. She was born in Cardiff in Wales, where both her father and her mother were teachers. After completing a degree in history from Newcastle University, she moved to Edinburgh to be with her partner and trained as a teacher. She has two children, aged 6 and 8, who both attend the local primary school. She likes to get home as early as she can to see her children, so often does lesson preparation, administration, and marking from home. Emma uses social media and the usual productivity applications to prepare her lessons, but is not particularly interested in digital technologies. She hates the virtual learning environment that is currently used in her school and avoids using it if she can. She believes that face to face teaching is most effective. She might use the i Learn system for administration and access to historical films and documents. However, she is not interested in a blended digital/face to face approach to teaching."/>
          <p:cNvGraphicFramePr>
            <a:graphicFrameLocks noGrp="1"/>
          </p:cNvGraphicFramePr>
          <p:nvPr>
            <p:extLst>
              <p:ext uri="{D42A27DB-BD31-4B8C-83A1-F6EECF244321}">
                <p14:modId xmlns:p14="http://schemas.microsoft.com/office/powerpoint/2010/main" val="3453998319"/>
              </p:ext>
            </p:extLst>
          </p:nvPr>
        </p:nvGraphicFramePr>
        <p:xfrm>
          <a:off x="457200" y="1397000"/>
          <a:ext cx="8077200" cy="485140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70840">
                <a:tc>
                  <a:txBody>
                    <a:bodyPr/>
                    <a:lstStyle/>
                    <a:p>
                      <a:r>
                        <a:rPr lang="en-AU" dirty="0"/>
                        <a:t>Emma, a history teacher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Emma, age 41, is a history teacher in a secondary school (high school) in Edinburgh. She teaches students from ages 12 to 18. She was born in Cardiff in Wales, where both her father and her mother were teachers. After completing a degree in history from Newcastle University, she moved to Edinburgh to be with her partner and trained as a teacher. She has two children, aged 6 and 8, who both attend the local primary school. She likes</a:t>
                      </a:r>
                    </a:p>
                    <a:p>
                      <a:r>
                        <a:rPr lang="en-US" dirty="0"/>
                        <a:t>to get home as early as she can to see her children, so often does lesson preparation, administration, and marking from home.</a:t>
                      </a:r>
                    </a:p>
                    <a:p>
                      <a:endParaRPr lang="en-US" dirty="0"/>
                    </a:p>
                    <a:p>
                      <a:r>
                        <a:rPr lang="en-US" dirty="0"/>
                        <a:t>Emma uses social media and the usual productivity applications to prepare her lessons, but is not particularly interested in digital technologies. She hates the virtual learning environment that is currently used in her school and avoids using it if she can. She believes that face-to-face teaching is most effective. She might use the iLearn system for administration and access to historical films and documents. However, she is not interested in a blended digital/face-to-face approach to teaching.</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a:t>Table 3.3 A persona for a history teacher</a:t>
            </a:r>
            <a:endParaRPr lang="en-AU" dirty="0"/>
          </a:p>
        </p:txBody>
      </p:sp>
    </p:spTree>
    <p:extLst>
      <p:ext uri="{BB962C8B-B14F-4D97-AF65-F5344CB8AC3E}">
        <p14:creationId xmlns:p14="http://schemas.microsoft.com/office/powerpoint/2010/main" val="34864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lena, age 28, is a senior IT technician in a large secondary school (high school) in Glasgow with over 2000 students. Originally from Poland, she has a diploma in electronics from Potsdam University. She moved to Scotland in 2011 after being unemployed for a year after graduation. She has a Scottish partner, no children, and hopes to develop her career in Scotland. She was originally appointed as a junior technician but was promoted, in 2014, to a senior post responsible for all the school computers. Although not involved directly in teaching, Elena is often called on to help in computer science classes. She is a competent Python programmer and is a power user of digital technologies. She has a long term career goal of becoming a technical expert in digital learning technologies and being involved in their development. She wants to become an expert in the i Learn system and sees it as an experimental platform for supporting new uses for digital learning.&#10;&#10;"/>
          <p:cNvGraphicFramePr>
            <a:graphicFrameLocks noGrp="1"/>
          </p:cNvGraphicFramePr>
          <p:nvPr>
            <p:extLst>
              <p:ext uri="{D42A27DB-BD31-4B8C-83A1-F6EECF244321}">
                <p14:modId xmlns:p14="http://schemas.microsoft.com/office/powerpoint/2010/main" val="517316304"/>
              </p:ext>
            </p:extLst>
          </p:nvPr>
        </p:nvGraphicFramePr>
        <p:xfrm>
          <a:off x="609600" y="1524000"/>
          <a:ext cx="8077200" cy="457708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70840">
                <a:tc>
                  <a:txBody>
                    <a:bodyPr/>
                    <a:lstStyle/>
                    <a:p>
                      <a:r>
                        <a:rPr lang="en-US" dirty="0"/>
                        <a:t>Elena, a school IT technician</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Elena, age 28, is a senior IT technician in a large secondary school (high school) in Glasgow with over 2000 students. Originally from Poland, she has a diploma in electronics from Potsdam University. She moved to Scotland in 2011 after being unemployed for a year after graduation. She has a Scottish partner, no children, and hopes to develop her career in Scotland. She was originally appointed as a junior technician but was promoted, in 2014, to a senior post responsible for all the school computers.</a:t>
                      </a:r>
                    </a:p>
                    <a:p>
                      <a:endParaRPr lang="en-US" dirty="0"/>
                    </a:p>
                    <a:p>
                      <a:r>
                        <a:rPr lang="en-US" dirty="0"/>
                        <a:t>Although not involved directly in teaching, Elena is often called on to help in computer science classes. She is a competent Python programmer and is a “power user” of digital technologies. She has a long-term career goal of becoming a technical expert in digital learning technologies and being involved in their development. She wants to become an expert in the iLearn system and sees it as an experimental platform for supporting new</a:t>
                      </a:r>
                    </a:p>
                    <a:p>
                      <a:r>
                        <a:rPr lang="en-US" dirty="0"/>
                        <a:t>uses for digital learning.</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3.4 A persona for an IT technician</a:t>
            </a:r>
            <a:endParaRPr lang="en-AU" dirty="0"/>
          </a:p>
        </p:txBody>
      </p:sp>
    </p:spTree>
    <p:extLst>
      <p:ext uri="{BB962C8B-B14F-4D97-AF65-F5344CB8AC3E}">
        <p14:creationId xmlns:p14="http://schemas.microsoft.com/office/powerpoint/2010/main" val="135805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main benefit of personas is that they help you and other development team members empathize with potential users of the software. </a:t>
            </a:r>
          </a:p>
          <a:p>
            <a:r>
              <a:rPr lang="en-US" dirty="0"/>
              <a:t>Personas help because they are a tool that allows developers to ‘step into the user’s shoes’. </a:t>
            </a:r>
          </a:p>
          <a:p>
            <a:pPr lvl="1"/>
            <a:r>
              <a:rPr lang="en-US" dirty="0"/>
              <a:t>Instead of thinking about what you would do in a particular situation, you can imagine how a persona would behave and react.</a:t>
            </a:r>
          </a:p>
        </p:txBody>
      </p:sp>
      <p:sp>
        <p:nvSpPr>
          <p:cNvPr id="4" name="Title 3"/>
          <p:cNvSpPr>
            <a:spLocks noGrp="1"/>
          </p:cNvSpPr>
          <p:nvPr>
            <p:ph type="title"/>
          </p:nvPr>
        </p:nvSpPr>
        <p:spPr/>
        <p:txBody>
          <a:bodyPr/>
          <a:lstStyle/>
          <a:p>
            <a:r>
              <a:rPr lang="en-AU" dirty="0"/>
              <a:t>Persona benefits</a:t>
            </a:r>
            <a:r>
              <a:rPr lang="en-AU" sz="2000" dirty="0"/>
              <a:t> </a:t>
            </a:r>
            <a:r>
              <a:rPr lang="en-AU" sz="2000" b="0" dirty="0"/>
              <a:t>(1 of 2)</a:t>
            </a:r>
            <a:endParaRPr lang="en-AU" sz="2000" dirty="0"/>
          </a:p>
        </p:txBody>
      </p:sp>
    </p:spTree>
    <p:extLst>
      <p:ext uri="{BB962C8B-B14F-4D97-AF65-F5344CB8AC3E}">
        <p14:creationId xmlns:p14="http://schemas.microsoft.com/office/powerpoint/2010/main" val="34250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Personas can help you check your ideas to make sure that you are not including product features that aren’t really needed. </a:t>
            </a:r>
          </a:p>
          <a:p>
            <a:r>
              <a:rPr lang="en-US" dirty="0"/>
              <a:t>They help you to avoid making unwarranted assumptions, based on your own knowledge, and designing an over-complicated or irrelevant product.</a:t>
            </a:r>
          </a:p>
        </p:txBody>
      </p:sp>
      <p:sp>
        <p:nvSpPr>
          <p:cNvPr id="4" name="Title 3"/>
          <p:cNvSpPr>
            <a:spLocks noGrp="1"/>
          </p:cNvSpPr>
          <p:nvPr>
            <p:ph type="title"/>
          </p:nvPr>
        </p:nvSpPr>
        <p:spPr/>
        <p:txBody>
          <a:bodyPr/>
          <a:lstStyle/>
          <a:p>
            <a:r>
              <a:rPr lang="en-AU" dirty="0"/>
              <a:t>Persona benefits</a:t>
            </a:r>
            <a:r>
              <a:rPr lang="en-AU" sz="2000" dirty="0"/>
              <a:t> </a:t>
            </a:r>
            <a:r>
              <a:rPr lang="en-AU" sz="2000" b="0" dirty="0"/>
              <a:t>(2 of 2)</a:t>
            </a:r>
            <a:endParaRPr lang="en-AU" sz="2000" dirty="0"/>
          </a:p>
        </p:txBody>
      </p:sp>
    </p:spTree>
    <p:extLst>
      <p:ext uri="{BB962C8B-B14F-4D97-AF65-F5344CB8AC3E}">
        <p14:creationId xmlns:p14="http://schemas.microsoft.com/office/powerpoint/2010/main" val="373064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4724400"/>
          </a:xfrm>
        </p:spPr>
        <p:txBody>
          <a:bodyPr/>
          <a:lstStyle/>
          <a:p>
            <a:r>
              <a:rPr lang="en-US" dirty="0"/>
              <a:t>Personas should be based on an understanding of the potential product users, their jobs, their background and their aspirations. </a:t>
            </a:r>
          </a:p>
          <a:p>
            <a:r>
              <a:rPr lang="en-US" dirty="0"/>
              <a:t>You should study and survey potential users to understand what they want and how they might use the product. </a:t>
            </a:r>
          </a:p>
          <a:p>
            <a:r>
              <a:rPr lang="en-US" dirty="0"/>
              <a:t>From this data, you can then abstract the essential information about the different types of product user and use this as a basis for creating personas. </a:t>
            </a:r>
          </a:p>
        </p:txBody>
      </p:sp>
      <p:sp>
        <p:nvSpPr>
          <p:cNvPr id="2" name="Title 1"/>
          <p:cNvSpPr>
            <a:spLocks noGrp="1"/>
          </p:cNvSpPr>
          <p:nvPr>
            <p:ph type="title"/>
          </p:nvPr>
        </p:nvSpPr>
        <p:spPr>
          <a:xfrm>
            <a:off x="457200" y="143774"/>
            <a:ext cx="8229600" cy="779252"/>
          </a:xfrm>
        </p:spPr>
        <p:txBody>
          <a:bodyPr/>
          <a:lstStyle/>
          <a:p>
            <a:r>
              <a:rPr lang="en-AU" dirty="0"/>
              <a:t>Deriving personas</a:t>
            </a:r>
            <a:r>
              <a:rPr lang="en-AU" sz="2000" dirty="0"/>
              <a:t> </a:t>
            </a:r>
            <a:r>
              <a:rPr lang="en-AU" sz="2000" b="0" dirty="0"/>
              <a:t>(1 of 2)</a:t>
            </a:r>
            <a:endParaRPr lang="en-AU" sz="2000" dirty="0"/>
          </a:p>
        </p:txBody>
      </p:sp>
    </p:spTree>
    <p:extLst>
      <p:ext uri="{BB962C8B-B14F-4D97-AF65-F5344CB8AC3E}">
        <p14:creationId xmlns:p14="http://schemas.microsoft.com/office/powerpoint/2010/main" val="114882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sz="2400" dirty="0"/>
              <a:t>There are three factors that drive the design of software products</a:t>
            </a:r>
          </a:p>
          <a:p>
            <a:pPr lvl="1"/>
            <a:r>
              <a:rPr lang="en-US" sz="2000" dirty="0"/>
              <a:t>Business and consumer needs that are not met by current products</a:t>
            </a:r>
          </a:p>
          <a:p>
            <a:pPr lvl="1"/>
            <a:r>
              <a:rPr lang="en-US" sz="2000" dirty="0"/>
              <a:t>Dissatisfaction with existing business or consumer software products</a:t>
            </a:r>
          </a:p>
          <a:p>
            <a:pPr lvl="1"/>
            <a:r>
              <a:rPr lang="en-US" sz="2000" dirty="0"/>
              <a:t>Changes in technology that make completely new types of product possible</a:t>
            </a:r>
          </a:p>
          <a:p>
            <a:pPr>
              <a:spcBef>
                <a:spcPts val="600"/>
              </a:spcBef>
            </a:pPr>
            <a:r>
              <a:rPr lang="en-US" sz="2400" dirty="0"/>
              <a:t>In the early stage of product development, you are trying to understand, what product features would be useful to users, and what they like and dislike about the products that they use.</a:t>
            </a:r>
          </a:p>
        </p:txBody>
      </p:sp>
      <p:sp>
        <p:nvSpPr>
          <p:cNvPr id="2" name="Title 1"/>
          <p:cNvSpPr>
            <a:spLocks noGrp="1"/>
          </p:cNvSpPr>
          <p:nvPr>
            <p:ph type="title"/>
          </p:nvPr>
        </p:nvSpPr>
        <p:spPr/>
        <p:txBody>
          <a:bodyPr/>
          <a:lstStyle/>
          <a:p>
            <a:r>
              <a:rPr lang="en-AU" dirty="0"/>
              <a:t>Software products</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724400"/>
          </a:xfrm>
        </p:spPr>
        <p:txBody>
          <a:bodyPr/>
          <a:lstStyle/>
          <a:p>
            <a:r>
              <a:rPr lang="en-US" dirty="0"/>
              <a:t>Personas that are developed on the basis of limited user information are called proto-personas. </a:t>
            </a:r>
          </a:p>
          <a:p>
            <a:pPr lvl="1"/>
            <a:r>
              <a:rPr lang="en-US" dirty="0"/>
              <a:t>Proto-personas may be created as a collective team exercise using whatever information is available about potential product users. They can never be as accurate as personas developed from detailed user studies, but they are better than nothing. </a:t>
            </a:r>
          </a:p>
        </p:txBody>
      </p:sp>
      <p:sp>
        <p:nvSpPr>
          <p:cNvPr id="2" name="Title 1"/>
          <p:cNvSpPr>
            <a:spLocks noGrp="1"/>
          </p:cNvSpPr>
          <p:nvPr>
            <p:ph type="title"/>
          </p:nvPr>
        </p:nvSpPr>
        <p:spPr/>
        <p:txBody>
          <a:bodyPr/>
          <a:lstStyle/>
          <a:p>
            <a:r>
              <a:rPr lang="en-AU" dirty="0"/>
              <a:t>Deriving personas</a:t>
            </a:r>
            <a:r>
              <a:rPr lang="en-AU" sz="2000" dirty="0"/>
              <a:t> </a:t>
            </a:r>
            <a:r>
              <a:rPr lang="en-AU" sz="2000" b="0" dirty="0"/>
              <a:t>(2 of 2)</a:t>
            </a:r>
            <a:endParaRPr lang="en-AU" sz="2000" dirty="0"/>
          </a:p>
        </p:txBody>
      </p:sp>
    </p:spTree>
    <p:extLst>
      <p:ext uri="{BB962C8B-B14F-4D97-AF65-F5344CB8AC3E}">
        <p14:creationId xmlns:p14="http://schemas.microsoft.com/office/powerpoint/2010/main" val="192149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72000"/>
          </a:xfrm>
        </p:spPr>
        <p:txBody>
          <a:bodyPr/>
          <a:lstStyle/>
          <a:p>
            <a:r>
              <a:rPr lang="en-US" sz="2700" dirty="0"/>
              <a:t>A scenario is a narrative that describes how a user, or a group of users, might use your system. </a:t>
            </a:r>
          </a:p>
          <a:p>
            <a:r>
              <a:rPr lang="en-US" sz="2700" dirty="0"/>
              <a:t>There is no need to include everything in a scenario – the scenario isn’t a system specification. </a:t>
            </a:r>
          </a:p>
          <a:p>
            <a:r>
              <a:rPr lang="en-US" sz="2700" dirty="0"/>
              <a:t>It is simply a description of a situation where a user is using your product’s features to do something that they want to do.</a:t>
            </a:r>
          </a:p>
          <a:p>
            <a:r>
              <a:rPr lang="en-US" sz="2700" dirty="0"/>
              <a:t>Scenario descriptions may vary in length from two to three paragraphs up to a page of text.</a:t>
            </a:r>
          </a:p>
        </p:txBody>
      </p:sp>
      <p:sp>
        <p:nvSpPr>
          <p:cNvPr id="2" name="Title 1"/>
          <p:cNvSpPr>
            <a:spLocks noGrp="1"/>
          </p:cNvSpPr>
          <p:nvPr>
            <p:ph type="title"/>
          </p:nvPr>
        </p:nvSpPr>
        <p:spPr/>
        <p:txBody>
          <a:bodyPr/>
          <a:lstStyle/>
          <a:p>
            <a:r>
              <a:rPr lang="en-AU" dirty="0"/>
              <a:t>Scenarios</a:t>
            </a:r>
          </a:p>
        </p:txBody>
      </p:sp>
    </p:spTree>
    <p:extLst>
      <p:ext uri="{BB962C8B-B14F-4D97-AF65-F5344CB8AC3E}">
        <p14:creationId xmlns:p14="http://schemas.microsoft.com/office/powerpoint/2010/main" val="123963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extbox reads as follows. Jack is a primary school teacher in Ullapool, teaching P6 pupils. He has decided that a class project should be focused around the fishing industry in the area, looking at the history, development, and economic impact of fishing. As part of this, students are asked to gather and share reminiscences from relatives, use newspaper archives, and collect old photographs related to fishing and fishing communities in the area. Pupils use an i Learn wiki to gather together fishing stories and SCRAN (a history archive site) to access newspaper archives and photographs. However, Jack also needs a photo sharing site as he wants students to take and comment on each other’s photos and to upload scans of old photographs that they may have in their families. He needs to be able to moderate posts with photos before they are shared, because pre teen children can’t understand copyright and privacy issues. Jack sends an email to a primary school teachers’ group to see if anyone can recommend an appropriate system. Two teachers reply and both suggest that he use Kids Take Pics, a photo sharing site that allows teachers to check and moderate content. As Kids Take Pics is not integrated with the I Learn authentication service, he sets up a teacher and a class account with Kids Take Pics. He uses the I Learn setup service to add Kids Take Pics to the services seen by the students in his class so that, when they log in, they can immediately use the system to upload photos from their phones and class computers."/>
          <p:cNvGraphicFramePr>
            <a:graphicFrameLocks noGrp="1"/>
          </p:cNvGraphicFramePr>
          <p:nvPr>
            <p:extLst>
              <p:ext uri="{D42A27DB-BD31-4B8C-83A1-F6EECF244321}">
                <p14:modId xmlns:p14="http://schemas.microsoft.com/office/powerpoint/2010/main" val="3920607559"/>
              </p:ext>
            </p:extLst>
          </p:nvPr>
        </p:nvGraphicFramePr>
        <p:xfrm>
          <a:off x="381000" y="1661160"/>
          <a:ext cx="8382000" cy="4511040"/>
        </p:xfrm>
        <a:graphic>
          <a:graphicData uri="http://schemas.openxmlformats.org/drawingml/2006/table">
            <a:tbl>
              <a:tblPr firstRow="1" bandRow="1">
                <a:tableStyleId>{3B4B98B0-60AC-42C2-AFA5-B58CD77FA1E5}</a:tableStyleId>
              </a:tblPr>
              <a:tblGrid>
                <a:gridCol w="8382000">
                  <a:extLst>
                    <a:ext uri="{9D8B030D-6E8A-4147-A177-3AD203B41FA5}">
                      <a16:colId xmlns:a16="http://schemas.microsoft.com/office/drawing/2014/main" val="20000"/>
                    </a:ext>
                  </a:extLst>
                </a:gridCol>
              </a:tblGrid>
              <a:tr h="490330">
                <a:tc>
                  <a:txBody>
                    <a:bodyPr/>
                    <a:lstStyle/>
                    <a:p>
                      <a:r>
                        <a:rPr lang="en-AU" dirty="0"/>
                        <a:t>Fishing in Ullapool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20710">
                <a:tc>
                  <a:txBody>
                    <a:bodyPr/>
                    <a:lstStyle/>
                    <a:p>
                      <a:r>
                        <a:rPr lang="en-US" sz="1800" dirty="0"/>
                        <a:t>Jack is a primary school teacher in Ullapool, teaching P6 pupils. He has decided that a class project should be focused around the fishing industry in the area, looking at the history, development, and economic impact of fishing.</a:t>
                      </a:r>
                    </a:p>
                    <a:p>
                      <a:endParaRPr lang="en-US" sz="1800" dirty="0"/>
                    </a:p>
                    <a:p>
                      <a:r>
                        <a:rPr lang="en-US" sz="1800" dirty="0"/>
                        <a:t>As part of this, students are asked to gather and share reminiscences from relatives, use newspaper archives, and collect old photographs related to fishing and fishing communities in the area. Pupils use an iLearn wiki to gather together fishing stories and SCRAN (a history archive site) to access newspaper archives and photographs. However, Jack also needs a photo-sharing site as he wants students to take and comment on each others’ photos and to upload scans of old photographs that they may have in their families. He needs to be able to moderate posts with photos before they are shared, because pre-teen children can’t understand copyright and privacy issues. </a:t>
                      </a:r>
                    </a:p>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a:t>Table 3.5 Jack’s scenario: using the iLearn system for class projects</a:t>
            </a:r>
            <a:r>
              <a:rPr lang="en-US" sz="2000" dirty="0"/>
              <a:t> </a:t>
            </a:r>
            <a:r>
              <a:rPr lang="en-US" sz="2000" b="0" dirty="0"/>
              <a:t>(1 of 2)</a:t>
            </a:r>
            <a:endParaRPr lang="en-AU" sz="2000" b="0" dirty="0"/>
          </a:p>
        </p:txBody>
      </p:sp>
    </p:spTree>
    <p:extLst>
      <p:ext uri="{BB962C8B-B14F-4D97-AF65-F5344CB8AC3E}">
        <p14:creationId xmlns:p14="http://schemas.microsoft.com/office/powerpoint/2010/main" val="3924539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3.5 Jack’s scenario: using the iLearn system for class projects</a:t>
            </a:r>
            <a:r>
              <a:rPr lang="en-US" sz="2000" dirty="0"/>
              <a:t> </a:t>
            </a:r>
            <a:r>
              <a:rPr lang="en-US" sz="2000" b="0" dirty="0"/>
              <a:t>(2 of 2)</a:t>
            </a:r>
            <a:endParaRPr lang="en-AU" sz="2000" b="0" dirty="0"/>
          </a:p>
        </p:txBody>
      </p:sp>
      <p:graphicFrame>
        <p:nvGraphicFramePr>
          <p:cNvPr id="4" name="Table 3" descr="The textbox reads as follows. Jack is a primary school teacher in Ullapool, teaching P6 pupils. He has decided that a class project should be focused around the fishing industry in the area, looking at the history, development, and economic impact of fishing. As part of this, students are asked to gather and share reminiscences from relatives, use newspaper archives, and collect old photographs related to fishing and fishing communities in the area. Pupils use an i Learn wiki to gather together fishing stories and SCRAN (a history archive site) to access newspaper archives and photographs. However, Jack also needs a photo sharing site as he wants students to take and comment on each other’s photos and to upload scans of old photographs that they may have in their families. He needs to be able to moderate posts with photos before they are shared, because pre teen children can’t understand copyright and privacy issues. Jack sends an email to a primary school teachers’ group to see if anyone can recommend an appropriate system. Two teachers reply and both suggest that he use Kids Take Pics, a photo sharing site that allows teachers to check and moderate content. As Kids Take Pics is not integrated with the I Learn authentication service, he sets up a teacher and a class account with Kids Take Pics. He uses the I Learn setup service to add Kids Take Pics to the services seen by the students in his class so that, when they log in, they can immediately use the system to upload photos from their phones and class computers."/>
          <p:cNvGraphicFramePr>
            <a:graphicFrameLocks noGrp="1"/>
          </p:cNvGraphicFramePr>
          <p:nvPr>
            <p:extLst>
              <p:ext uri="{D42A27DB-BD31-4B8C-83A1-F6EECF244321}">
                <p14:modId xmlns:p14="http://schemas.microsoft.com/office/powerpoint/2010/main" val="1670270211"/>
              </p:ext>
            </p:extLst>
          </p:nvPr>
        </p:nvGraphicFramePr>
        <p:xfrm>
          <a:off x="381000" y="1661160"/>
          <a:ext cx="8382000" cy="4620702"/>
        </p:xfrm>
        <a:graphic>
          <a:graphicData uri="http://schemas.openxmlformats.org/drawingml/2006/table">
            <a:tbl>
              <a:tblPr firstRow="1" bandRow="1">
                <a:tableStyleId>{3B4B98B0-60AC-42C2-AFA5-B58CD77FA1E5}</a:tableStyleId>
              </a:tblPr>
              <a:tblGrid>
                <a:gridCol w="8382000">
                  <a:extLst>
                    <a:ext uri="{9D8B030D-6E8A-4147-A177-3AD203B41FA5}">
                      <a16:colId xmlns:a16="http://schemas.microsoft.com/office/drawing/2014/main" val="20000"/>
                    </a:ext>
                  </a:extLst>
                </a:gridCol>
              </a:tblGrid>
              <a:tr h="396240">
                <a:tc>
                  <a:txBody>
                    <a:bodyPr/>
                    <a:lstStyle/>
                    <a:p>
                      <a:r>
                        <a:rPr lang="en-AU" dirty="0"/>
                        <a:t>Fishing in Ullapool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24462">
                <a:tc>
                  <a:txBody>
                    <a:bodyPr/>
                    <a:lstStyle/>
                    <a:p>
                      <a:r>
                        <a:rPr lang="en-US" sz="1800" dirty="0"/>
                        <a:t>Jack sends an email to a primary school teachers’ group to see if anyone can recommend an appropriate system. Two teachers reply and both suggest that he use </a:t>
                      </a:r>
                      <a:r>
                        <a:rPr lang="en-US" sz="1800" dirty="0" err="1"/>
                        <a:t>KidsTakePics</a:t>
                      </a:r>
                      <a:r>
                        <a:rPr lang="en-US" sz="1800" dirty="0"/>
                        <a:t>, a photo-sharing site that allows teachers to check and moderate content. As </a:t>
                      </a:r>
                      <a:r>
                        <a:rPr lang="en-US" sz="1800" dirty="0" err="1"/>
                        <a:t>KidsTakePicsis</a:t>
                      </a:r>
                      <a:r>
                        <a:rPr lang="en-US" sz="1800" dirty="0"/>
                        <a:t> not integrated with the iLearn authentication service, he sets up a teacher and a class account with </a:t>
                      </a:r>
                      <a:r>
                        <a:rPr lang="en-US" sz="1800" dirty="0" err="1"/>
                        <a:t>KidsTakePics</a:t>
                      </a:r>
                      <a:r>
                        <a:rPr lang="en-US" sz="1800" dirty="0"/>
                        <a:t>. </a:t>
                      </a:r>
                    </a:p>
                    <a:p>
                      <a:endParaRPr lang="en-US" sz="1800" dirty="0"/>
                    </a:p>
                    <a:p>
                      <a:r>
                        <a:rPr lang="en-US" sz="1800" dirty="0"/>
                        <a:t>He uses the </a:t>
                      </a:r>
                      <a:r>
                        <a:rPr lang="en-US" sz="1800" dirty="0" err="1"/>
                        <a:t>the</a:t>
                      </a:r>
                      <a:r>
                        <a:rPr lang="en-US" sz="1800" dirty="0"/>
                        <a:t> iLearn setup service to add </a:t>
                      </a:r>
                      <a:r>
                        <a:rPr lang="en-US" sz="1800" dirty="0" err="1"/>
                        <a:t>KidsTakePics</a:t>
                      </a:r>
                      <a:r>
                        <a:rPr lang="en-US" sz="1800" dirty="0"/>
                        <a:t> to the services seen by the students in his class so that, when they log in, they can immediately use the system to upload photos from their phones and class computers.</a:t>
                      </a:r>
                      <a:endParaRPr lang="en-AU"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905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sz="1400" dirty="0"/>
              <a:t>Elements of a scenario description</a:t>
            </a:r>
            <a:endParaRPr lang="en-AU" sz="1400" dirty="0"/>
          </a:p>
        </p:txBody>
      </p:sp>
      <p:pic>
        <p:nvPicPr>
          <p:cNvPr id="8" name="Picture 7" descr="The six elements are as follows.&#10;• Scenario name.&#10;• Overall objective.&#10;• What’s involved in reaching the objective.&#10;• Personas of actors involved in the scenarios. &#10;• Problem that can’t be addressed by existing system.&#10;• Possible ways that the problem could be tackled.&#10;">
            <a:extLst>
              <a:ext uri="{FF2B5EF4-FFF2-40B4-BE49-F238E27FC236}">
                <a16:creationId xmlns:a16="http://schemas.microsoft.com/office/drawing/2014/main" id="{765AC105-DDDF-8941-8C1F-51AAB9DC38CD}"/>
              </a:ext>
            </a:extLst>
          </p:cNvPr>
          <p:cNvPicPr>
            <a:picLocks noChangeAspect="1"/>
          </p:cNvPicPr>
          <p:nvPr/>
        </p:nvPicPr>
        <p:blipFill rotWithShape="1">
          <a:blip r:embed="rId2">
            <a:extLst>
              <a:ext uri="{28A0092B-C50C-407E-A947-70E740481C1C}">
                <a14:useLocalDpi xmlns:a14="http://schemas.microsoft.com/office/drawing/2010/main" val="0"/>
              </a:ext>
            </a:extLst>
          </a:blip>
          <a:srcRect l="14549" t="28294" r="5970" b="51273"/>
          <a:stretch/>
        </p:blipFill>
        <p:spPr>
          <a:xfrm>
            <a:off x="635769" y="1280160"/>
            <a:ext cx="8093845" cy="3139440"/>
          </a:xfrm>
          <a:prstGeom prst="rect">
            <a:avLst/>
          </a:prstGeom>
        </p:spPr>
      </p:pic>
      <p:sp>
        <p:nvSpPr>
          <p:cNvPr id="6" name="Title 5"/>
          <p:cNvSpPr>
            <a:spLocks noGrp="1"/>
          </p:cNvSpPr>
          <p:nvPr>
            <p:ph type="title"/>
          </p:nvPr>
        </p:nvSpPr>
        <p:spPr/>
        <p:txBody>
          <a:bodyPr/>
          <a:lstStyle/>
          <a:p>
            <a:r>
              <a:rPr lang="en-US" dirty="0"/>
              <a:t>Figure 3.5</a:t>
            </a:r>
            <a:endParaRPr lang="en-AU" dirty="0"/>
          </a:p>
        </p:txBody>
      </p:sp>
    </p:spTree>
    <p:extLst>
      <p:ext uri="{BB962C8B-B14F-4D97-AF65-F5344CB8AC3E}">
        <p14:creationId xmlns:p14="http://schemas.microsoft.com/office/powerpoint/2010/main" val="261841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dirty="0"/>
              <a:t>A brief statement of the overall objective. </a:t>
            </a:r>
          </a:p>
          <a:p>
            <a:pPr lvl="1"/>
            <a:r>
              <a:rPr lang="en-US" dirty="0"/>
              <a:t>In Jack’s scenario, this is to support a class project on the fishing industry. </a:t>
            </a:r>
          </a:p>
          <a:p>
            <a:r>
              <a:rPr lang="en-US" dirty="0"/>
              <a:t>References to the personas involved (Jack) so that you can get information about the capabilities and motivation of that user.</a:t>
            </a:r>
          </a:p>
          <a:p>
            <a:r>
              <a:rPr lang="en-US" dirty="0"/>
              <a:t>Information about what is involved in doing the activity. For example, in Jack’s scenario this involves gathering reminiscences from relatives, accessing newspaper archives, etc.</a:t>
            </a:r>
          </a:p>
        </p:txBody>
      </p:sp>
      <p:sp>
        <p:nvSpPr>
          <p:cNvPr id="4" name="Title 3"/>
          <p:cNvSpPr>
            <a:spLocks noGrp="1"/>
          </p:cNvSpPr>
          <p:nvPr>
            <p:ph type="title"/>
          </p:nvPr>
        </p:nvSpPr>
        <p:spPr/>
        <p:txBody>
          <a:bodyPr/>
          <a:lstStyle/>
          <a:p>
            <a:r>
              <a:rPr lang="en-AU" dirty="0"/>
              <a:t>Scenario elements</a:t>
            </a:r>
            <a:r>
              <a:rPr lang="en-AU" sz="2000" dirty="0"/>
              <a:t> </a:t>
            </a:r>
            <a:r>
              <a:rPr lang="en-AU" sz="2000" b="0" dirty="0"/>
              <a:t>(1 of 2)</a:t>
            </a:r>
          </a:p>
        </p:txBody>
      </p:sp>
    </p:spTree>
    <p:extLst>
      <p:ext uri="{BB962C8B-B14F-4D97-AF65-F5344CB8AC3E}">
        <p14:creationId xmlns:p14="http://schemas.microsoft.com/office/powerpoint/2010/main" val="258680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76800"/>
          </a:xfrm>
        </p:spPr>
        <p:txBody>
          <a:bodyPr/>
          <a:lstStyle/>
          <a:p>
            <a:r>
              <a:rPr lang="en-US" dirty="0"/>
              <a:t>An explanation of problems that can’t be readily addressed using the existing system. </a:t>
            </a:r>
          </a:p>
          <a:p>
            <a:pPr lvl="1"/>
            <a:r>
              <a:rPr lang="en-US" dirty="0"/>
              <a:t>Young children don’t understand issues such as copyright and privacy, so photo sharing requires a site that a teacher can moderate to make sure that published images are legal and acceptable.</a:t>
            </a:r>
          </a:p>
          <a:p>
            <a:r>
              <a:rPr lang="en-US" dirty="0"/>
              <a:t>A description of one way that the identified problem might be addressed. </a:t>
            </a:r>
          </a:p>
          <a:p>
            <a:pPr lvl="1"/>
            <a:r>
              <a:rPr lang="en-US" dirty="0"/>
              <a:t>In Jack’s scenario, the preferred approach is to use an external tool designed for school students. </a:t>
            </a:r>
          </a:p>
        </p:txBody>
      </p:sp>
      <p:sp>
        <p:nvSpPr>
          <p:cNvPr id="4" name="Title 3"/>
          <p:cNvSpPr>
            <a:spLocks noGrp="1"/>
          </p:cNvSpPr>
          <p:nvPr>
            <p:ph type="title"/>
          </p:nvPr>
        </p:nvSpPr>
        <p:spPr/>
        <p:txBody>
          <a:bodyPr/>
          <a:lstStyle/>
          <a:p>
            <a:r>
              <a:rPr lang="en-AU" dirty="0"/>
              <a:t>Scenario elements</a:t>
            </a:r>
            <a:r>
              <a:rPr lang="en-AU" sz="2000" dirty="0"/>
              <a:t> </a:t>
            </a:r>
            <a:r>
              <a:rPr lang="en-AU" sz="2000" b="0" dirty="0"/>
              <a:t>(2 of 2)</a:t>
            </a:r>
            <a:endParaRPr lang="en-AU" sz="2000" dirty="0"/>
          </a:p>
        </p:txBody>
      </p:sp>
    </p:spTree>
    <p:extLst>
      <p:ext uri="{BB962C8B-B14F-4D97-AF65-F5344CB8AC3E}">
        <p14:creationId xmlns:p14="http://schemas.microsoft.com/office/powerpoint/2010/main" val="12711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sz="2600" dirty="0"/>
              <a:t>Emma’s scenario is different from Jack’s scenario in that it describes a common and well-understood process rather than something new. </a:t>
            </a:r>
          </a:p>
          <a:p>
            <a:pPr>
              <a:spcBef>
                <a:spcPts val="1200"/>
              </a:spcBef>
            </a:pPr>
            <a:r>
              <a:rPr lang="en-US" sz="2600" dirty="0"/>
              <a:t>Emma is an e-learning sceptic and she is not interested in innovative applications. She wants a system that will make her life easier and reduce the amount of routine administration that she has to do.</a:t>
            </a:r>
          </a:p>
          <a:p>
            <a:pPr>
              <a:spcBef>
                <a:spcPts val="1200"/>
              </a:spcBef>
            </a:pPr>
            <a:r>
              <a:rPr lang="en-US" sz="2600" dirty="0"/>
              <a:t>The scenario discusses how parts of the process (setting up an email group and web page) are automated by the iLearn system. </a:t>
            </a:r>
          </a:p>
        </p:txBody>
      </p:sp>
      <p:sp>
        <p:nvSpPr>
          <p:cNvPr id="4" name="Title 3"/>
          <p:cNvSpPr>
            <a:spLocks noGrp="1"/>
          </p:cNvSpPr>
          <p:nvPr>
            <p:ph type="title"/>
          </p:nvPr>
        </p:nvSpPr>
        <p:spPr/>
        <p:txBody>
          <a:bodyPr/>
          <a:lstStyle/>
          <a:p>
            <a:r>
              <a:rPr lang="en-AU" dirty="0"/>
              <a:t>Emma’s scenario</a:t>
            </a:r>
          </a:p>
        </p:txBody>
      </p:sp>
    </p:spTree>
    <p:extLst>
      <p:ext uri="{BB962C8B-B14F-4D97-AF65-F5344CB8AC3E}">
        <p14:creationId xmlns:p14="http://schemas.microsoft.com/office/powerpoint/2010/main" val="96389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mma is teaching the history of World War I to a class of 14-year-olds (S3). A group of S3 students are visiting the historic World War I battlefields in northern France. She wants to set up a battlefields group where the students who are attending the trip can share their research about the places they are visiting as well as their pictures and thoughts about the visit. From home, she logs onto the i Learn system using her Google account credentials. Emma has two i Learn accounts her teacher account and a parent account associated with the local primary school. The system recogniz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 Emma selects the group management app, which recognizes her role and school from her identity information and creates a new group. The system prompts for the class year S 3 and subject history and automatically populates the new group with all S 3 students who are studying history. She selects those students going on the trip and adds her teacher colleagues, Jamie and Claire, to the group. She names the group and confirms that it should be created. The app sets up an icon on her i Learn screen to represent the group, creates an email alias for the group, and asks Emma if she wishes to share the group. She shares access with everyone in the group, which means that they also see the icon on their screen. To avoid getting too many emails from students, she restricts sharing of the email alias to Jamie and Claire. The group management app then asks Emma if she wishes to set up a group web page, wiki, and blog. Emma confirms that a web page should be created and she types some text to be included on that page. She then accesses Flickr using the icon on her screen, logs in, and creates a private group to share trip photos that students and teachers have taken. She uploads some of her own photos from previous trips and emails an invitation to join the photo sharing group to the battlefields email list. Emma uploads material from her own laptop that she has written about the trip to i Learn and shares this with the battlefields group. This action adds her documents to the web page and generates an alert to group members that new material is available."/>
          <p:cNvGraphicFramePr>
            <a:graphicFrameLocks noGrp="1"/>
          </p:cNvGraphicFramePr>
          <p:nvPr>
            <p:extLst>
              <p:ext uri="{D42A27DB-BD31-4B8C-83A1-F6EECF244321}">
                <p14:modId xmlns:p14="http://schemas.microsoft.com/office/powerpoint/2010/main" val="871644287"/>
              </p:ext>
            </p:extLst>
          </p:nvPr>
        </p:nvGraphicFramePr>
        <p:xfrm>
          <a:off x="533400" y="1524000"/>
          <a:ext cx="8153400" cy="472440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4724400">
                <a:tc>
                  <a:txBody>
                    <a:bodyPr/>
                    <a:lstStyle/>
                    <a:p>
                      <a:r>
                        <a:rPr lang="en-US" sz="1800" b="0" dirty="0"/>
                        <a:t>Emma is teaching the history of World War I to a class of 14-year-olds (S3). A group of S3 students are visiting the historic World War I battlefields in northern France. She wants to set up a “battlefields group” where the students who are attending the trip can share their research about the places they are visiting as well as their pictures and thoughts about the visit.</a:t>
                      </a:r>
                    </a:p>
                    <a:p>
                      <a:endParaRPr lang="en-US" sz="1800" b="0" dirty="0"/>
                    </a:p>
                    <a:p>
                      <a:r>
                        <a:rPr lang="en-US" sz="1800" b="0" dirty="0"/>
                        <a:t>From home, she logs onto the iLearn system using her Google account credentials. Emma has two iLearn accounts—her teacher account and a parent account associated with the local primary school. The system recognizes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a:t>
                      </a:r>
                    </a:p>
                    <a:p>
                      <a:endParaRPr lang="en-US" sz="15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3.6 Using the iLearn system for administration</a:t>
            </a:r>
            <a:r>
              <a:rPr lang="en-US" sz="2000" dirty="0"/>
              <a:t> </a:t>
            </a:r>
            <a:r>
              <a:rPr lang="en-AU" sz="2000" b="0" dirty="0"/>
              <a:t>(1 of 3)</a:t>
            </a:r>
            <a:endParaRPr lang="en-AU" sz="2000" dirty="0"/>
          </a:p>
        </p:txBody>
      </p:sp>
    </p:spTree>
    <p:extLst>
      <p:ext uri="{BB962C8B-B14F-4D97-AF65-F5344CB8AC3E}">
        <p14:creationId xmlns:p14="http://schemas.microsoft.com/office/powerpoint/2010/main" val="43831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mma is teaching the history of World War I to a class of 14-year-olds (S3). A group of S3 students are visiting the historic World War I battlefields in northern France. She wants to set up a battlefields group where the students who are attending the trip can share their research about the places they are visiting as well as their pictures and thoughts about the visit. From home, she logs onto the i Learn system using her Google account credentials. Emma has two i Learn accounts her teacher account and a parent account associated with the local primary school. The system recogniz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 Emma selects the group management app, which recognizes her role and school from her identity information and creates a new group. The system prompts for the class year S 3 and subject history and automatically populates the new group with all S 3 students who are studying history. She selects those students going on the trip and adds her teacher colleagues, Jamie and Claire, to the group. She names the group and confirms that it should be created. The app sets up an icon on her i Learn screen to represent the group, creates an email alias for the group, and asks Emma if she wishes to share the group. She shares access with everyone in the group, which means that they also see the icon on their screen. To avoid getting too many emails from students, she restricts sharing of the email alias to Jamie and Claire. The group management app then asks Emma if she wishes to set up a group web page, wiki, and blog. Emma confirms that a web page should be created and she types some text to be included on that page. She then accesses Flickr using the icon on her screen, logs in, and creates a private group to share trip photos that students and teachers have taken. She uploads some of her own photos from previous trips and emails an invitation to join the photo sharing group to the battlefields email list. Emma uploads material from her own laptop that she has written about the trip to i Learn and shares this with the battlefields group. This action adds her documents to the web page and generates an alert to group members that new material is available."/>
          <p:cNvGraphicFramePr>
            <a:graphicFrameLocks noGrp="1"/>
          </p:cNvGraphicFramePr>
          <p:nvPr>
            <p:extLst>
              <p:ext uri="{D42A27DB-BD31-4B8C-83A1-F6EECF244321}">
                <p14:modId xmlns:p14="http://schemas.microsoft.com/office/powerpoint/2010/main" val="1176148139"/>
              </p:ext>
            </p:extLst>
          </p:nvPr>
        </p:nvGraphicFramePr>
        <p:xfrm>
          <a:off x="533400" y="1524000"/>
          <a:ext cx="8153400" cy="464820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4648200">
                <a:tc>
                  <a:txBody>
                    <a:bodyPr/>
                    <a:lstStyle/>
                    <a:p>
                      <a:r>
                        <a:rPr lang="en-US" sz="1800" b="0" dirty="0"/>
                        <a:t>Emma selects the “group management” app, which recognizes her role and school from her identity information and creates a new group. The system prompts for the class year (S3) and subject (history) and automatically populates the new group with all S3 students who are studying history. She selects those students going on the trip and adds her teacher colleagues, Jamie and Claire, to the group.</a:t>
                      </a:r>
                    </a:p>
                    <a:p>
                      <a:endParaRPr lang="en-US" sz="1800" b="0" dirty="0"/>
                    </a:p>
                    <a:p>
                      <a:r>
                        <a:rPr lang="en-US" sz="1800" b="0" dirty="0"/>
                        <a:t>She names the group and confirms that it should be created. The app sets up an icon on her iLearn screen to represent the group, creates an email alias for the group, and asks Emma if she wishes to share the group. She shares access with everyone in the group, which means that they also see the icon on their screen. To avoid getting too many emails from students, she restricts sharing of the email alias to Jamie and Claire.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3.6 Using the iLearn system for administration</a:t>
            </a:r>
            <a:r>
              <a:rPr lang="en-US" sz="2000" dirty="0"/>
              <a:t> </a:t>
            </a:r>
            <a:r>
              <a:rPr lang="en-AU" sz="2000" b="0" dirty="0"/>
              <a:t>(2 of 3)</a:t>
            </a:r>
            <a:endParaRPr lang="en-AU" sz="2000" dirty="0"/>
          </a:p>
        </p:txBody>
      </p:sp>
    </p:spTree>
    <p:extLst>
      <p:ext uri="{BB962C8B-B14F-4D97-AF65-F5344CB8AC3E}">
        <p14:creationId xmlns:p14="http://schemas.microsoft.com/office/powerpoint/2010/main" val="31461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US" dirty="0"/>
              <a:t>A feature is a fragment of functionality such as a ‘print’ feature, a ‘change background feature’, a ‘new document’ feature and so on. </a:t>
            </a:r>
          </a:p>
          <a:p>
            <a:r>
              <a:rPr lang="en-US" dirty="0"/>
              <a:t>Before you start programming a product, you should aim to create a list of features to be included in your product. </a:t>
            </a:r>
          </a:p>
          <a:p>
            <a:r>
              <a:rPr lang="en-US" dirty="0"/>
              <a:t>The feature list should be your starting point for product design and development.</a:t>
            </a:r>
          </a:p>
        </p:txBody>
      </p:sp>
      <p:sp>
        <p:nvSpPr>
          <p:cNvPr id="2" name="Title 1"/>
          <p:cNvSpPr>
            <a:spLocks noGrp="1"/>
          </p:cNvSpPr>
          <p:nvPr>
            <p:ph type="title"/>
          </p:nvPr>
        </p:nvSpPr>
        <p:spPr/>
        <p:txBody>
          <a:bodyPr/>
          <a:lstStyle/>
          <a:p>
            <a:r>
              <a:rPr lang="en-AU" dirty="0"/>
              <a:t>Software features</a:t>
            </a:r>
            <a:endParaRPr lang="en-AU" sz="2000" dirty="0"/>
          </a:p>
        </p:txBody>
      </p:sp>
    </p:spTree>
    <p:extLst>
      <p:ext uri="{BB962C8B-B14F-4D97-AF65-F5344CB8AC3E}">
        <p14:creationId xmlns:p14="http://schemas.microsoft.com/office/powerpoint/2010/main" val="28370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mma is teaching the history of World War I to a class of 14-year-olds (S3). A group of S3 students are visiting the historic World War I battlefields in northern France. She wants to set up a battlefields group where the students who are attending the trip can share their research about the places they are visiting as well as their pictures and thoughts about the visit. From home, she logs onto the i Learn system using her Google account credentials. Emma has two i Learn accounts her teacher account and a parent account associated with the local primary school. The system recognizes that she is a multiple account owner and asks her to select the account to be used. She chooses the teacher account and the system generates her personal welcome screen. As well as her selected applications, this also shows management apps that help teachers create and manage student groups. Emma selects the group management app, which recognizes her role and school from her identity information and creates a new group. The system prompts for the class year S 3 and subject history and automatically populates the new group with all S 3 students who are studying history. She selects those students going on the trip and adds her teacher colleagues, Jamie and Claire, to the group. She names the group and confirms that it should be created. The app sets up an icon on her i Learn screen to represent the group, creates an email alias for the group, and asks Emma if she wishes to share the group. She shares access with everyone in the group, which means that they also see the icon on their screen. To avoid getting too many emails from students, she restricts sharing of the email alias to Jamie and Claire. The group management app then asks Emma if she wishes to set up a group web page, wiki, and blog. Emma confirms that a web page should be created and she types some text to be included on that page. She then accesses Flickr using the icon on her screen, logs in, and creates a private group to share trip photos that students and teachers have taken. She uploads some of her own photos from previous trips and emails an invitation to join the photo sharing group to the battlefields email list. Emma uploads material from her own laptop that she has written about the trip to i Learn and shares this with the battlefields group. This action adds her documents to the web page and generates an alert to group members that new material is available."/>
          <p:cNvGraphicFramePr>
            <a:graphicFrameLocks noGrp="1"/>
          </p:cNvGraphicFramePr>
          <p:nvPr>
            <p:extLst>
              <p:ext uri="{D42A27DB-BD31-4B8C-83A1-F6EECF244321}">
                <p14:modId xmlns:p14="http://schemas.microsoft.com/office/powerpoint/2010/main" val="2114790240"/>
              </p:ext>
            </p:extLst>
          </p:nvPr>
        </p:nvGraphicFramePr>
        <p:xfrm>
          <a:off x="533400" y="1524000"/>
          <a:ext cx="8153400" cy="338328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2438400">
                <a:tc>
                  <a:txBody>
                    <a:bodyPr/>
                    <a:lstStyle/>
                    <a:p>
                      <a:r>
                        <a:rPr lang="en-US" sz="1800" b="0" dirty="0"/>
                        <a:t>The group management app then asks Emma if she wishes to set up a group web page, wiki, and blog. Emma confirms that a web page should be created and she types some text to be included on that page.</a:t>
                      </a:r>
                    </a:p>
                    <a:p>
                      <a:endParaRPr lang="en-US" sz="1800" b="0" dirty="0"/>
                    </a:p>
                    <a:p>
                      <a:r>
                        <a:rPr lang="en-US" sz="1800" b="0" dirty="0"/>
                        <a:t>She then accesses Flickr using the icon on her screen, logs in, and creates a private group to share trip photos that students and teachers have taken. She uploads some of her own photos from previous trips and emails an invitation to join the photo-sharing group to the battlefields email list. Emma uploads material from her own laptop that she has written about the trip to iLearn and shares this with the battlefields group. This action adds her documents</a:t>
                      </a:r>
                    </a:p>
                    <a:p>
                      <a:r>
                        <a:rPr lang="en-US" sz="1800" b="0" dirty="0"/>
                        <a:t>to the web page and generates an alert to group members that new material is available.</a:t>
                      </a:r>
                      <a:endParaRPr lang="en-AU" sz="18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3.6 Using the iLearn system for administration</a:t>
            </a:r>
            <a:r>
              <a:rPr lang="en-US" sz="2000" dirty="0"/>
              <a:t> </a:t>
            </a:r>
            <a:r>
              <a:rPr lang="en-AU" sz="2000" b="0" dirty="0"/>
              <a:t>(3 of 3)</a:t>
            </a:r>
            <a:endParaRPr lang="en-AU" sz="2000" dirty="0"/>
          </a:p>
        </p:txBody>
      </p:sp>
    </p:spTree>
    <p:extLst>
      <p:ext uri="{BB962C8B-B14F-4D97-AF65-F5344CB8AC3E}">
        <p14:creationId xmlns:p14="http://schemas.microsoft.com/office/powerpoint/2010/main" val="828331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Scenarios should always be written from the user’s perspective and based on identified personas or real users.</a:t>
            </a:r>
          </a:p>
          <a:p>
            <a:r>
              <a:rPr lang="en-US" dirty="0"/>
              <a:t>Your starting point for scenario writing should be the personas that you have created. You should normally try to imagine several scenarios from each persona.</a:t>
            </a:r>
          </a:p>
        </p:txBody>
      </p:sp>
      <p:sp>
        <p:nvSpPr>
          <p:cNvPr id="4" name="Title 3"/>
          <p:cNvSpPr>
            <a:spLocks noGrp="1"/>
          </p:cNvSpPr>
          <p:nvPr>
            <p:ph type="title"/>
          </p:nvPr>
        </p:nvSpPr>
        <p:spPr/>
        <p:txBody>
          <a:bodyPr/>
          <a:lstStyle/>
          <a:p>
            <a:r>
              <a:rPr lang="en-AU" dirty="0"/>
              <a:t>Writing scenarios</a:t>
            </a:r>
            <a:r>
              <a:rPr lang="en-AU" sz="2000" dirty="0"/>
              <a:t> </a:t>
            </a:r>
            <a:r>
              <a:rPr lang="en-AU" sz="2000" b="0" dirty="0"/>
              <a:t>(1 of 2)</a:t>
            </a:r>
            <a:endParaRPr lang="en-AU" sz="2000" dirty="0"/>
          </a:p>
        </p:txBody>
      </p:sp>
    </p:spTree>
    <p:extLst>
      <p:ext uri="{BB962C8B-B14F-4D97-AF65-F5344CB8AC3E}">
        <p14:creationId xmlns:p14="http://schemas.microsoft.com/office/powerpoint/2010/main" val="2461600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Ideally, scenarios should be general and should not include implementation information. </a:t>
            </a:r>
          </a:p>
          <a:p>
            <a:pPr lvl="1"/>
            <a:r>
              <a:rPr lang="en-US" dirty="0"/>
              <a:t>However, describing an implementation is often the easiest way to explain how a task is done.</a:t>
            </a:r>
          </a:p>
          <a:p>
            <a:r>
              <a:rPr lang="en-US" dirty="0"/>
              <a:t>It is important to ensure that you have coverage of all of the potential user roles when describing a system.</a:t>
            </a:r>
          </a:p>
        </p:txBody>
      </p:sp>
      <p:sp>
        <p:nvSpPr>
          <p:cNvPr id="4" name="Title 3"/>
          <p:cNvSpPr>
            <a:spLocks noGrp="1"/>
          </p:cNvSpPr>
          <p:nvPr>
            <p:ph type="title"/>
          </p:nvPr>
        </p:nvSpPr>
        <p:spPr/>
        <p:txBody>
          <a:bodyPr/>
          <a:lstStyle/>
          <a:p>
            <a:r>
              <a:rPr lang="en-AU" dirty="0"/>
              <a:t>Writing scenarios</a:t>
            </a:r>
            <a:r>
              <a:rPr lang="en-AU" sz="2000" dirty="0"/>
              <a:t> </a:t>
            </a:r>
            <a:r>
              <a:rPr lang="en-AU" sz="2000" b="0" dirty="0"/>
              <a:t>(2 of 2)</a:t>
            </a:r>
            <a:endParaRPr lang="en-AU" sz="2000" dirty="0"/>
          </a:p>
        </p:txBody>
      </p:sp>
    </p:spTree>
    <p:extLst>
      <p:ext uri="{BB962C8B-B14F-4D97-AF65-F5344CB8AC3E}">
        <p14:creationId xmlns:p14="http://schemas.microsoft.com/office/powerpoint/2010/main" val="2787307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lena has been asked by David, the head of the art department in her school, to help set up an I Learn environment for his department. David wants an environment that includes tools for making and sharing art, access to external websites to study artworks, and exhibition facilities so that the student’s work can be displayed. Elena starts by talking to art teachers to discover the tools that they recommend and the art sites that they use for studies. She also discovers that the tools they use and the sites they access vary according to the age of their students. Consequently, different student groups should be presented with a toolset that is appropriate for their age and experience. Once she has established what is required, Elena logs into the i Learn system as an administrator and starts configuring the art environment using the i Learn setup service. She creates sub environments for three age groups plus a shared environment that includes tools and sites that may be used by all students. She drags and drops tools that are available locally and the URLs of external websites into each of these environments. For each of the sub environments, she assigns an art teacher as its administrator so that they can’t refine the tool and website selection that has been set up. She publishes the environments in review mode and makes them available to the teachers in the art department. After discussing the environments with the teachers, Elena shows them how to refine and extend the environments. Once they have agreed that the art environment is useful, it is released to all students in the school."/>
          <p:cNvGraphicFramePr>
            <a:graphicFrameLocks noGrp="1"/>
          </p:cNvGraphicFramePr>
          <p:nvPr>
            <p:extLst>
              <p:ext uri="{D42A27DB-BD31-4B8C-83A1-F6EECF244321}">
                <p14:modId xmlns:p14="http://schemas.microsoft.com/office/powerpoint/2010/main" val="3926443782"/>
              </p:ext>
            </p:extLst>
          </p:nvPr>
        </p:nvGraphicFramePr>
        <p:xfrm>
          <a:off x="533400" y="1828800"/>
          <a:ext cx="8229600" cy="449580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4495800">
                <a:tc>
                  <a:txBody>
                    <a:bodyPr/>
                    <a:lstStyle/>
                    <a:p>
                      <a:r>
                        <a:rPr lang="en-US" sz="1700" b="0" dirty="0"/>
                        <a:t>Elena has been asked by David, the head of the art department in her school, to help set up an iLearn environment for his department. David wants an environment that includes tools for making and sharing art, access to external websites to study artworks, and “exhibition” facilities so that the students’ work can be displayed.</a:t>
                      </a:r>
                    </a:p>
                    <a:p>
                      <a:endParaRPr lang="en-US" sz="1700" b="0" dirty="0"/>
                    </a:p>
                    <a:p>
                      <a:r>
                        <a:rPr lang="en-US" sz="1700" b="0" dirty="0"/>
                        <a:t>Elena starts by talking to art teachers to discover the tools that they recommend and the art sites that they use for studies. She also discovers that the tools they use and the sites they access vary according to the age of their students. Consequently, different student groups should be presented with a toolset that is appropriate for their age and experience. </a:t>
                      </a:r>
                    </a:p>
                    <a:p>
                      <a:endParaRPr lang="en-US" sz="1700" b="0" dirty="0"/>
                    </a:p>
                    <a:p>
                      <a:r>
                        <a:rPr lang="en-US" sz="1700" b="0" dirty="0"/>
                        <a:t>Once she has established what is required, Elena logs into the iLearn system as an administrator and starts configuring the art environment using the iLearn setup service. She creates sub-environments for three age groups plus a shared environment that includes tools and sites that may be used by all students. </a:t>
                      </a:r>
                    </a:p>
                    <a:p>
                      <a:endParaRPr lang="en-US" sz="17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3.7 Elena’s scenario: configuring the iLearn system</a:t>
            </a:r>
            <a:r>
              <a:rPr lang="en-US" sz="2000" dirty="0"/>
              <a:t> </a:t>
            </a:r>
            <a:r>
              <a:rPr lang="en-AU" sz="2000" b="0" dirty="0"/>
              <a:t>(1 of 2)</a:t>
            </a:r>
            <a:endParaRPr lang="en-AU" sz="2000" dirty="0"/>
          </a:p>
        </p:txBody>
      </p:sp>
    </p:spTree>
    <p:extLst>
      <p:ext uri="{BB962C8B-B14F-4D97-AF65-F5344CB8AC3E}">
        <p14:creationId xmlns:p14="http://schemas.microsoft.com/office/powerpoint/2010/main" val="283698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Elena has been asked by David, the head of the art department in her school, to help set up an I Learn environment for his department. David wants an environment that includes tools for making and sharing art, access to external websites to study artworks, and exhibition facilities so that the student’s work can be displayed. Elena starts by talking to art teachers to discover the tools that they recommend and the art sites that they use for studies. She also discovers that the tools they use and the sites they access vary according to the age of their students. Consequently, different student groups should be presented with a toolset that is appropriate for their age and experience. Once she has established what is required, Elena logs into the i Learn system as an administrator and starts configuring the art environment using the i Learn setup service. She creates sub environments for three age groups plus a shared environment that includes tools and sites that may be used by all students. She drags and drops tools that are available locally and the URLs of external websites into each of these environments. For each of the sub environments, she assigns an art teacher as its administrator so that they can’t refine the tool and website selection that has been set up. She publishes the environments in review mode and makes them available to the teachers in the art department. After discussing the environments with the teachers, Elena shows them how to refine and extend the environments. Once they have agreed that the art environment is useful, it is released to all students in the school."/>
          <p:cNvGraphicFramePr>
            <a:graphicFrameLocks noGrp="1"/>
          </p:cNvGraphicFramePr>
          <p:nvPr>
            <p:extLst>
              <p:ext uri="{D42A27DB-BD31-4B8C-83A1-F6EECF244321}">
                <p14:modId xmlns:p14="http://schemas.microsoft.com/office/powerpoint/2010/main" val="559837600"/>
              </p:ext>
            </p:extLst>
          </p:nvPr>
        </p:nvGraphicFramePr>
        <p:xfrm>
          <a:off x="533400" y="1828800"/>
          <a:ext cx="8229600" cy="274320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2743200">
                <a:tc>
                  <a:txBody>
                    <a:bodyPr/>
                    <a:lstStyle/>
                    <a:p>
                      <a:r>
                        <a:rPr lang="en-US" sz="1700" b="0" dirty="0"/>
                        <a:t>She drags and drops tools that are available locally and the URLs of external websites into each of these environments. For each of the sub-environments, she assigns an art teacher as its administrator so that they can’t refine the tool and website selection that has been set up. She publishes the environments in “review mode” and makes them available to the teachers in the art department. </a:t>
                      </a:r>
                    </a:p>
                    <a:p>
                      <a:endParaRPr lang="en-US" sz="1700" b="0" dirty="0"/>
                    </a:p>
                    <a:p>
                      <a:r>
                        <a:rPr lang="en-US" sz="1700" b="0" dirty="0"/>
                        <a:t>After discussing the environments with the teachers, Elena shows them how to refine and extend the environments. Once they have agreed that the art environment is useful, it is released to all students in the school.</a:t>
                      </a:r>
                      <a:endParaRPr lang="en-AU" sz="1700"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3.7 Elena’s scenario: configuring the iLearn system</a:t>
            </a:r>
            <a:r>
              <a:rPr lang="en-US" sz="2000" dirty="0"/>
              <a:t> </a:t>
            </a:r>
            <a:r>
              <a:rPr lang="en-AU" sz="2000" b="0" dirty="0"/>
              <a:t>(2 of 2)</a:t>
            </a:r>
            <a:endParaRPr lang="en-AU" sz="2000" dirty="0"/>
          </a:p>
        </p:txBody>
      </p:sp>
    </p:spTree>
    <p:extLst>
      <p:ext uri="{BB962C8B-B14F-4D97-AF65-F5344CB8AC3E}">
        <p14:creationId xmlns:p14="http://schemas.microsoft.com/office/powerpoint/2010/main" val="1682356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It is easy for anyone to read and understand scenarios, so it is possible to get users involved in their development. </a:t>
            </a:r>
          </a:p>
          <a:p>
            <a:r>
              <a:rPr lang="en-US" dirty="0"/>
              <a:t>The best approach is to develop an imaginary scenario based on our understanding of how the system might be used then ask users to explain what you have got wrong. </a:t>
            </a:r>
          </a:p>
        </p:txBody>
      </p:sp>
      <p:sp>
        <p:nvSpPr>
          <p:cNvPr id="4" name="Title 3"/>
          <p:cNvSpPr>
            <a:spLocks noGrp="1"/>
          </p:cNvSpPr>
          <p:nvPr>
            <p:ph type="title"/>
          </p:nvPr>
        </p:nvSpPr>
        <p:spPr/>
        <p:txBody>
          <a:bodyPr/>
          <a:lstStyle/>
          <a:p>
            <a:r>
              <a:rPr lang="en-AU" dirty="0"/>
              <a:t>User involvement</a:t>
            </a:r>
            <a:r>
              <a:rPr lang="en-AU" sz="2000" dirty="0"/>
              <a:t> </a:t>
            </a:r>
            <a:r>
              <a:rPr lang="en-AU" sz="2000" b="0" dirty="0"/>
              <a:t>(1 of 2)</a:t>
            </a:r>
          </a:p>
        </p:txBody>
      </p:sp>
    </p:spTree>
    <p:extLst>
      <p:ext uri="{BB962C8B-B14F-4D97-AF65-F5344CB8AC3E}">
        <p14:creationId xmlns:p14="http://schemas.microsoft.com/office/powerpoint/2010/main" val="388400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They might ask about things they did not understand and suggest how the scenario could be extended and made more realistic.</a:t>
            </a:r>
          </a:p>
          <a:p>
            <a:r>
              <a:rPr lang="en-US" dirty="0"/>
              <a:t>Our experience was that users are not good at writing scenarios.</a:t>
            </a:r>
          </a:p>
          <a:p>
            <a:pPr lvl="1"/>
            <a:r>
              <a:rPr lang="en-US" dirty="0"/>
              <a:t>The scenarios that they created were based on how they worked at the moment. They were far too detailed and the users couldn’t easily generalize their experience.</a:t>
            </a:r>
          </a:p>
        </p:txBody>
      </p:sp>
      <p:sp>
        <p:nvSpPr>
          <p:cNvPr id="4" name="Title 3"/>
          <p:cNvSpPr>
            <a:spLocks noGrp="1"/>
          </p:cNvSpPr>
          <p:nvPr>
            <p:ph type="title"/>
          </p:nvPr>
        </p:nvSpPr>
        <p:spPr/>
        <p:txBody>
          <a:bodyPr/>
          <a:lstStyle/>
          <a:p>
            <a:r>
              <a:rPr lang="en-AU" dirty="0"/>
              <a:t>User involvement</a:t>
            </a:r>
            <a:r>
              <a:rPr lang="en-AU" sz="2000" dirty="0"/>
              <a:t> </a:t>
            </a:r>
            <a:r>
              <a:rPr lang="en-AU" sz="2000" b="0" dirty="0"/>
              <a:t>(2 of 2)</a:t>
            </a:r>
          </a:p>
        </p:txBody>
      </p:sp>
    </p:spTree>
    <p:extLst>
      <p:ext uri="{BB962C8B-B14F-4D97-AF65-F5344CB8AC3E}">
        <p14:creationId xmlns:p14="http://schemas.microsoft.com/office/powerpoint/2010/main" val="913185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Scenarios are high-level stories of system use. They should describe a sequence of interactions with the system but should not include details of these interactions.</a:t>
            </a:r>
          </a:p>
          <a:p>
            <a:r>
              <a:rPr lang="en-US" dirty="0"/>
              <a:t>User stories are finer-grain narratives that set out in a more detailed and structured way a single thing that a user wants from a software system. </a:t>
            </a:r>
          </a:p>
          <a:p>
            <a:pPr lvl="1"/>
            <a:r>
              <a:rPr lang="en-US" dirty="0"/>
              <a:t>As an author, I need a way to organize the book that I’m writing into chapters and sections. </a:t>
            </a:r>
          </a:p>
          <a:p>
            <a:endParaRPr lang="en-AU" dirty="0"/>
          </a:p>
        </p:txBody>
      </p:sp>
      <p:sp>
        <p:nvSpPr>
          <p:cNvPr id="2" name="Title 1"/>
          <p:cNvSpPr>
            <a:spLocks noGrp="1"/>
          </p:cNvSpPr>
          <p:nvPr>
            <p:ph type="title"/>
          </p:nvPr>
        </p:nvSpPr>
        <p:spPr/>
        <p:txBody>
          <a:bodyPr/>
          <a:lstStyle/>
          <a:p>
            <a:r>
              <a:rPr lang="en-AU" dirty="0"/>
              <a:t>User stories</a:t>
            </a:r>
            <a:r>
              <a:rPr lang="en-AU" sz="2000" dirty="0"/>
              <a:t> </a:t>
            </a:r>
            <a:r>
              <a:rPr lang="en-AU" sz="2000" b="0" dirty="0"/>
              <a:t>(1 of 2)</a:t>
            </a:r>
          </a:p>
        </p:txBody>
      </p:sp>
    </p:spTree>
    <p:extLst>
      <p:ext uri="{BB962C8B-B14F-4D97-AF65-F5344CB8AC3E}">
        <p14:creationId xmlns:p14="http://schemas.microsoft.com/office/powerpoint/2010/main" val="2735548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800600"/>
          </a:xfrm>
        </p:spPr>
        <p:txBody>
          <a:bodyPr/>
          <a:lstStyle/>
          <a:p>
            <a:pPr>
              <a:spcBef>
                <a:spcPts val="600"/>
              </a:spcBef>
            </a:pPr>
            <a:r>
              <a:rPr lang="en-US" dirty="0"/>
              <a:t>This story reflects what has become the standard format of a user story:</a:t>
            </a:r>
          </a:p>
          <a:p>
            <a:pPr lvl="1"/>
            <a:r>
              <a:rPr lang="en-US" b="1" dirty="0"/>
              <a:t>As a</a:t>
            </a:r>
            <a:r>
              <a:rPr lang="en-US" dirty="0"/>
              <a:t> &lt;role&gt;, I &lt;want | need&gt; </a:t>
            </a:r>
            <a:r>
              <a:rPr lang="en-US" b="1" dirty="0"/>
              <a:t>to</a:t>
            </a:r>
            <a:r>
              <a:rPr lang="en-US" dirty="0"/>
              <a:t> &lt;do something&gt;</a:t>
            </a:r>
          </a:p>
          <a:p>
            <a:pPr lvl="2"/>
            <a:r>
              <a:rPr lang="en-US" dirty="0"/>
              <a:t>As a teacher, I want to tell all members of my group when new information is available</a:t>
            </a:r>
          </a:p>
          <a:p>
            <a:pPr>
              <a:spcBef>
                <a:spcPts val="600"/>
              </a:spcBef>
            </a:pPr>
            <a:r>
              <a:rPr lang="en-US" dirty="0"/>
              <a:t>A variant of this standard format adds a justification for the action:</a:t>
            </a:r>
          </a:p>
          <a:p>
            <a:pPr lvl="1"/>
            <a:r>
              <a:rPr lang="en-US" b="1" dirty="0"/>
              <a:t>As a</a:t>
            </a:r>
            <a:r>
              <a:rPr lang="en-US" dirty="0"/>
              <a:t> &lt;role&gt; I &lt;want | need&gt; </a:t>
            </a:r>
            <a:r>
              <a:rPr lang="en-US" b="1" dirty="0"/>
              <a:t>to</a:t>
            </a:r>
            <a:r>
              <a:rPr lang="en-US" dirty="0"/>
              <a:t> &lt;do something&gt; </a:t>
            </a:r>
            <a:r>
              <a:rPr lang="en-US" b="1" dirty="0"/>
              <a:t>so that</a:t>
            </a:r>
            <a:r>
              <a:rPr lang="en-US" dirty="0"/>
              <a:t> &lt;reason&gt;</a:t>
            </a:r>
          </a:p>
          <a:p>
            <a:pPr lvl="2"/>
            <a:r>
              <a:rPr lang="en-US" dirty="0"/>
              <a:t>As a teacher, I need to be able to report who is attending a class trip so that the school maintains the required health and safety records.</a:t>
            </a:r>
          </a:p>
        </p:txBody>
      </p:sp>
      <p:sp>
        <p:nvSpPr>
          <p:cNvPr id="2" name="Title 1"/>
          <p:cNvSpPr>
            <a:spLocks noGrp="1"/>
          </p:cNvSpPr>
          <p:nvPr>
            <p:ph type="title"/>
          </p:nvPr>
        </p:nvSpPr>
        <p:spPr/>
        <p:txBody>
          <a:bodyPr/>
          <a:lstStyle/>
          <a:p>
            <a:r>
              <a:rPr lang="en-AU" dirty="0"/>
              <a:t>User stories</a:t>
            </a:r>
            <a:r>
              <a:rPr lang="en-AU" sz="2000" dirty="0"/>
              <a:t> </a:t>
            </a:r>
            <a:r>
              <a:rPr lang="en-AU" sz="2000" b="0" dirty="0"/>
              <a:t>(2 of 2)</a:t>
            </a:r>
          </a:p>
        </p:txBody>
      </p:sp>
    </p:spTree>
    <p:extLst>
      <p:ext uri="{BB962C8B-B14F-4D97-AF65-F5344CB8AC3E}">
        <p14:creationId xmlns:p14="http://schemas.microsoft.com/office/powerpoint/2010/main" val="3998468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An important use of user stories is in planning.</a:t>
            </a:r>
          </a:p>
          <a:p>
            <a:pPr lvl="1"/>
            <a:r>
              <a:rPr lang="en-US" dirty="0"/>
              <a:t>Many users of the Scrum method represent the product backlog as a set of user stories. </a:t>
            </a:r>
          </a:p>
          <a:p>
            <a:r>
              <a:rPr lang="en-US" dirty="0"/>
              <a:t>User stories should focus on a clearly defined system feature or aspect of a feature that can be implemented within a single sprint. </a:t>
            </a:r>
          </a:p>
        </p:txBody>
      </p:sp>
      <p:sp>
        <p:nvSpPr>
          <p:cNvPr id="4" name="Title 3"/>
          <p:cNvSpPr>
            <a:spLocks noGrp="1"/>
          </p:cNvSpPr>
          <p:nvPr>
            <p:ph type="title"/>
          </p:nvPr>
        </p:nvSpPr>
        <p:spPr/>
        <p:txBody>
          <a:bodyPr/>
          <a:lstStyle/>
          <a:p>
            <a:r>
              <a:rPr lang="en-AU" dirty="0"/>
              <a:t>User stories in planning</a:t>
            </a:r>
            <a:r>
              <a:rPr lang="en-AU" sz="2000" dirty="0"/>
              <a:t> </a:t>
            </a:r>
            <a:r>
              <a:rPr lang="en-AU" sz="2000" b="0" dirty="0"/>
              <a:t>(1 of 2)</a:t>
            </a:r>
          </a:p>
        </p:txBody>
      </p:sp>
    </p:spTree>
    <p:extLst>
      <p:ext uri="{BB962C8B-B14F-4D97-AF65-F5344CB8AC3E}">
        <p14:creationId xmlns:p14="http://schemas.microsoft.com/office/powerpoint/2010/main" val="28333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makes sense in any product development to spend time trying to understand the potential users and customers of your product. </a:t>
            </a:r>
          </a:p>
          <a:p>
            <a:r>
              <a:rPr lang="en-US" dirty="0"/>
              <a:t>A range of techniques have been developed for understanding the ways that people work and use software.</a:t>
            </a:r>
          </a:p>
          <a:p>
            <a:pPr lvl="1"/>
            <a:r>
              <a:rPr lang="en-US" dirty="0"/>
              <a:t>These include user interviews, surveys, ethnography and task analysis. </a:t>
            </a:r>
          </a:p>
          <a:p>
            <a:pPr lvl="1"/>
            <a:r>
              <a:rPr lang="en-US" dirty="0"/>
              <a:t>Some of these techniques are expensive and unrealistic for small companies.</a:t>
            </a:r>
          </a:p>
        </p:txBody>
      </p:sp>
      <p:sp>
        <p:nvSpPr>
          <p:cNvPr id="2" name="Title 1"/>
          <p:cNvSpPr>
            <a:spLocks noGrp="1"/>
          </p:cNvSpPr>
          <p:nvPr>
            <p:ph type="title"/>
          </p:nvPr>
        </p:nvSpPr>
        <p:spPr/>
        <p:txBody>
          <a:bodyPr/>
          <a:lstStyle/>
          <a:p>
            <a:r>
              <a:rPr lang="en-AU" dirty="0"/>
              <a:t>User understanding</a:t>
            </a:r>
            <a:r>
              <a:rPr lang="en-AU" sz="2000" dirty="0"/>
              <a:t> </a:t>
            </a:r>
            <a:r>
              <a:rPr lang="en-AU" sz="2000" b="0" dirty="0"/>
              <a:t>(1 of 2)</a:t>
            </a:r>
          </a:p>
        </p:txBody>
      </p:sp>
    </p:spTree>
    <p:extLst>
      <p:ext uri="{BB962C8B-B14F-4D97-AF65-F5344CB8AC3E}">
        <p14:creationId xmlns:p14="http://schemas.microsoft.com/office/powerpoint/2010/main" val="1367319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the story is about a more complex feature that might take several sprints to implement, then it is called an epic.</a:t>
            </a:r>
          </a:p>
          <a:p>
            <a:pPr lvl="1"/>
            <a:r>
              <a:rPr lang="en-US" dirty="0"/>
              <a:t>As a system manager, I need a way to backup the system and restore either individual applications, files, directories or the whole system.</a:t>
            </a:r>
          </a:p>
          <a:p>
            <a:pPr lvl="1"/>
            <a:r>
              <a:rPr lang="en-US" dirty="0"/>
              <a:t>There is a lot of functionality associated with this user story. For implementation, it should be broken down into simpler stories with each story focusing on a single aspect of the backup system.</a:t>
            </a:r>
          </a:p>
        </p:txBody>
      </p:sp>
      <p:sp>
        <p:nvSpPr>
          <p:cNvPr id="4" name="Title 3"/>
          <p:cNvSpPr>
            <a:spLocks noGrp="1"/>
          </p:cNvSpPr>
          <p:nvPr>
            <p:ph type="title"/>
          </p:nvPr>
        </p:nvSpPr>
        <p:spPr/>
        <p:txBody>
          <a:bodyPr/>
          <a:lstStyle/>
          <a:p>
            <a:r>
              <a:rPr lang="en-AU" dirty="0"/>
              <a:t>User stories in planning</a:t>
            </a:r>
            <a:r>
              <a:rPr lang="en-AU" sz="2000" dirty="0"/>
              <a:t> </a:t>
            </a:r>
            <a:r>
              <a:rPr lang="en-AU" sz="2000" b="0" dirty="0"/>
              <a:t>(2 of 2)</a:t>
            </a:r>
            <a:endParaRPr lang="en-AU" sz="2000" dirty="0"/>
          </a:p>
        </p:txBody>
      </p:sp>
    </p:spTree>
    <p:extLst>
      <p:ext uri="{BB962C8B-B14F-4D97-AF65-F5344CB8AC3E}">
        <p14:creationId xmlns:p14="http://schemas.microsoft.com/office/powerpoint/2010/main" val="2608117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User stories from Emma’s scenario</a:t>
            </a:r>
          </a:p>
        </p:txBody>
      </p:sp>
      <p:pic>
        <p:nvPicPr>
          <p:cNvPr id="6" name="Picture 5" descr="The stories are as follows.&#10;• As a teacher, I want to be able to log in to my i Learn account from home using my Google credentials so that I don’t have to remember another login id and password.&#10;• As a teacher, I want to access the apps that I use for class management and administration.&#10;• As a teacher and parent, I want to be able to select the appropriate i Learn account so that I don’t have to have separate credentials for each account.&#10;">
            <a:extLst>
              <a:ext uri="{FF2B5EF4-FFF2-40B4-BE49-F238E27FC236}">
                <a16:creationId xmlns:a16="http://schemas.microsoft.com/office/drawing/2014/main" id="{B0FD93B4-6272-7E4D-B6C1-88136B20FF44}"/>
              </a:ext>
            </a:extLst>
          </p:cNvPr>
          <p:cNvPicPr>
            <a:picLocks noChangeAspect="1"/>
          </p:cNvPicPr>
          <p:nvPr/>
        </p:nvPicPr>
        <p:blipFill rotWithShape="1">
          <a:blip r:embed="rId2">
            <a:extLst>
              <a:ext uri="{28A0092B-C50C-407E-A947-70E740481C1C}">
                <a14:useLocalDpi xmlns:a14="http://schemas.microsoft.com/office/drawing/2010/main" val="0"/>
              </a:ext>
            </a:extLst>
          </a:blip>
          <a:srcRect l="8779" t="9129" r="5581" b="52359"/>
          <a:stretch/>
        </p:blipFill>
        <p:spPr>
          <a:xfrm>
            <a:off x="990600" y="990600"/>
            <a:ext cx="7273154" cy="4671198"/>
          </a:xfrm>
          <a:prstGeom prst="rect">
            <a:avLst/>
          </a:prstGeom>
        </p:spPr>
      </p:pic>
      <p:sp>
        <p:nvSpPr>
          <p:cNvPr id="4" name="Title 3"/>
          <p:cNvSpPr>
            <a:spLocks noGrp="1"/>
          </p:cNvSpPr>
          <p:nvPr>
            <p:ph type="title"/>
          </p:nvPr>
        </p:nvSpPr>
        <p:spPr/>
        <p:txBody>
          <a:bodyPr/>
          <a:lstStyle/>
          <a:p>
            <a:r>
              <a:rPr lang="en-AU" dirty="0"/>
              <a:t>Figure 3.6</a:t>
            </a:r>
          </a:p>
        </p:txBody>
      </p:sp>
    </p:spTree>
    <p:extLst>
      <p:ext uri="{BB962C8B-B14F-4D97-AF65-F5344CB8AC3E}">
        <p14:creationId xmlns:p14="http://schemas.microsoft.com/office/powerpoint/2010/main" val="574204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Stories can be used to describe features in your product that should be implemented.</a:t>
            </a:r>
          </a:p>
          <a:p>
            <a:r>
              <a:rPr lang="en-US" dirty="0"/>
              <a:t>Each feature can have a set of associated stories that describe how that feature is used.</a:t>
            </a:r>
          </a:p>
        </p:txBody>
      </p:sp>
      <p:sp>
        <p:nvSpPr>
          <p:cNvPr id="4" name="Title 3"/>
          <p:cNvSpPr>
            <a:spLocks noGrp="1"/>
          </p:cNvSpPr>
          <p:nvPr>
            <p:ph type="title"/>
          </p:nvPr>
        </p:nvSpPr>
        <p:spPr/>
        <p:txBody>
          <a:bodyPr/>
          <a:lstStyle/>
          <a:p>
            <a:r>
              <a:rPr lang="en-US" dirty="0"/>
              <a:t>Feature description using user stories</a:t>
            </a:r>
            <a:endParaRPr lang="en-AU" dirty="0"/>
          </a:p>
        </p:txBody>
      </p:sp>
    </p:spTree>
    <p:extLst>
      <p:ext uri="{BB962C8B-B14F-4D97-AF65-F5344CB8AC3E}">
        <p14:creationId xmlns:p14="http://schemas.microsoft.com/office/powerpoint/2010/main" val="386683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400" dirty="0"/>
              <a:t>User stories describing the Groups feature</a:t>
            </a:r>
            <a:endParaRPr lang="en-AU" sz="1400" dirty="0"/>
          </a:p>
        </p:txBody>
      </p:sp>
      <p:pic>
        <p:nvPicPr>
          <p:cNvPr id="6" name="Picture 5" descr="The stories are as follows. &#10;• As a teacher, I want to be able to send email to all group members using a single email address.&#10;• As a teacher, I want to be able to share uploaded information with other group members.&#10;• As a teacher, I want the i Learn system to automatically set up sharing mechanisms such as wikis, blogs, and websites.&#10;• As a teacher, I want to be able to create a group of students and teachers so that I can share information with that group.&#10;• As a teacher, I want the system to make it easy for me to select the students and teachers to be added to a group.&#10;">
            <a:extLst>
              <a:ext uri="{FF2B5EF4-FFF2-40B4-BE49-F238E27FC236}">
                <a16:creationId xmlns:a16="http://schemas.microsoft.com/office/drawing/2014/main" id="{AB8667E9-E4D0-844C-9DD4-2D4BC87B61A5}"/>
              </a:ext>
            </a:extLst>
          </p:cNvPr>
          <p:cNvPicPr>
            <a:picLocks noChangeAspect="1"/>
          </p:cNvPicPr>
          <p:nvPr/>
        </p:nvPicPr>
        <p:blipFill rotWithShape="1">
          <a:blip r:embed="rId2">
            <a:extLst>
              <a:ext uri="{28A0092B-C50C-407E-A947-70E740481C1C}">
                <a14:useLocalDpi xmlns:a14="http://schemas.microsoft.com/office/drawing/2010/main" val="0"/>
              </a:ext>
            </a:extLst>
          </a:blip>
          <a:srcRect l="9082" t="9755" r="3037" b="52709"/>
          <a:stretch/>
        </p:blipFill>
        <p:spPr>
          <a:xfrm>
            <a:off x="838200" y="914400"/>
            <a:ext cx="7619716" cy="4648200"/>
          </a:xfrm>
          <a:prstGeom prst="rect">
            <a:avLst/>
          </a:prstGeom>
        </p:spPr>
      </p:pic>
      <p:sp>
        <p:nvSpPr>
          <p:cNvPr id="4" name="Title 3"/>
          <p:cNvSpPr>
            <a:spLocks noGrp="1"/>
          </p:cNvSpPr>
          <p:nvPr>
            <p:ph type="title"/>
          </p:nvPr>
        </p:nvSpPr>
        <p:spPr/>
        <p:txBody>
          <a:bodyPr/>
          <a:lstStyle/>
          <a:p>
            <a:r>
              <a:rPr lang="en-US" dirty="0"/>
              <a:t>Figure 3.7</a:t>
            </a:r>
            <a:endParaRPr lang="en-AU" dirty="0"/>
          </a:p>
        </p:txBody>
      </p:sp>
    </p:spTree>
    <p:extLst>
      <p:ext uri="{BB962C8B-B14F-4D97-AF65-F5344CB8AC3E}">
        <p14:creationId xmlns:p14="http://schemas.microsoft.com/office/powerpoint/2010/main" val="1019846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As you can express all of the functionality described in a scenario as user stories, do you really need scenarios?’</a:t>
            </a:r>
          </a:p>
          <a:p>
            <a:r>
              <a:rPr lang="en-US" dirty="0"/>
              <a:t>Scenarios are more natural and are helpful for the following reasons:</a:t>
            </a:r>
          </a:p>
          <a:p>
            <a:pPr lvl="1"/>
            <a:r>
              <a:rPr lang="en-US" dirty="0"/>
              <a:t>Scenarios read more naturally because they describe what a user of a system is actually doing with that system. People often find it easier to relate to this specific information rather than the statement of wants or needs set out in a set of user stories.</a:t>
            </a:r>
          </a:p>
        </p:txBody>
      </p:sp>
      <p:sp>
        <p:nvSpPr>
          <p:cNvPr id="4" name="Title 3"/>
          <p:cNvSpPr>
            <a:spLocks noGrp="1"/>
          </p:cNvSpPr>
          <p:nvPr>
            <p:ph type="title"/>
          </p:nvPr>
        </p:nvSpPr>
        <p:spPr/>
        <p:txBody>
          <a:bodyPr/>
          <a:lstStyle/>
          <a:p>
            <a:r>
              <a:rPr lang="en-AU" dirty="0"/>
              <a:t>Stories and scenarios</a:t>
            </a:r>
            <a:r>
              <a:rPr lang="en-AU" sz="2000" dirty="0"/>
              <a:t> </a:t>
            </a:r>
            <a:r>
              <a:rPr lang="en-AU" sz="2000" b="0" dirty="0"/>
              <a:t>(1 of 2)</a:t>
            </a:r>
          </a:p>
        </p:txBody>
      </p:sp>
    </p:spTree>
    <p:extLst>
      <p:ext uri="{BB962C8B-B14F-4D97-AF65-F5344CB8AC3E}">
        <p14:creationId xmlns:p14="http://schemas.microsoft.com/office/powerpoint/2010/main" val="1156615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Scenarios are more natural and are helpful for the following reasons:</a:t>
            </a:r>
          </a:p>
          <a:p>
            <a:pPr lvl="1"/>
            <a:r>
              <a:rPr lang="en-US" dirty="0"/>
              <a:t>If you are interviewing real users or are checking a scenario with real users, they don’t talk in the stylized way that is used in user stories. People relate better to the more natural narrative in scenarios.</a:t>
            </a:r>
          </a:p>
          <a:p>
            <a:pPr lvl="1"/>
            <a:r>
              <a:rPr lang="en-US" dirty="0"/>
              <a:t>Scenarios often provide more context - information about what the user is trying to do and their normal ways of working. You can do this in user stories, but it means that they are no longer simple statements about the use of a system feature.</a:t>
            </a:r>
          </a:p>
        </p:txBody>
      </p:sp>
      <p:sp>
        <p:nvSpPr>
          <p:cNvPr id="4" name="Title 3"/>
          <p:cNvSpPr>
            <a:spLocks noGrp="1"/>
          </p:cNvSpPr>
          <p:nvPr>
            <p:ph type="title"/>
          </p:nvPr>
        </p:nvSpPr>
        <p:spPr/>
        <p:txBody>
          <a:bodyPr/>
          <a:lstStyle/>
          <a:p>
            <a:r>
              <a:rPr lang="en-AU" dirty="0"/>
              <a:t>Stories and scenarios</a:t>
            </a:r>
            <a:r>
              <a:rPr lang="en-AU" sz="2000" dirty="0"/>
              <a:t> </a:t>
            </a:r>
            <a:r>
              <a:rPr lang="en-AU" sz="2000" b="0" dirty="0"/>
              <a:t>(2 of 2)</a:t>
            </a:r>
            <a:endParaRPr lang="en-AU" sz="2000" dirty="0"/>
          </a:p>
        </p:txBody>
      </p:sp>
    </p:spTree>
    <p:extLst>
      <p:ext uri="{BB962C8B-B14F-4D97-AF65-F5344CB8AC3E}">
        <p14:creationId xmlns:p14="http://schemas.microsoft.com/office/powerpoint/2010/main" val="358333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dirty="0"/>
              <a:t>Your aim in the initial stage of product design should be to create a list of features that define your product. </a:t>
            </a:r>
          </a:p>
          <a:p>
            <a:r>
              <a:rPr lang="en-US" sz="2300" dirty="0"/>
              <a:t>A feature is a way of allowing users to access and use your product’s functionality so the feature list defines the overall functionality of the system.</a:t>
            </a:r>
          </a:p>
        </p:txBody>
      </p:sp>
      <p:sp>
        <p:nvSpPr>
          <p:cNvPr id="4" name="Title 3"/>
          <p:cNvSpPr>
            <a:spLocks noGrp="1"/>
          </p:cNvSpPr>
          <p:nvPr>
            <p:ph type="title"/>
          </p:nvPr>
        </p:nvSpPr>
        <p:spPr/>
        <p:txBody>
          <a:bodyPr/>
          <a:lstStyle/>
          <a:p>
            <a:r>
              <a:rPr lang="en-AU" dirty="0"/>
              <a:t>Feature identification</a:t>
            </a:r>
            <a:r>
              <a:rPr lang="en-AU" sz="2000" dirty="0"/>
              <a:t> </a:t>
            </a:r>
            <a:r>
              <a:rPr lang="en-AU" sz="2000" b="0" dirty="0"/>
              <a:t>(1 of 2)</a:t>
            </a:r>
          </a:p>
        </p:txBody>
      </p:sp>
    </p:spTree>
    <p:extLst>
      <p:ext uri="{BB962C8B-B14F-4D97-AF65-F5344CB8AC3E}">
        <p14:creationId xmlns:p14="http://schemas.microsoft.com/office/powerpoint/2010/main" val="1777686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600"/>
              </a:spcBef>
            </a:pPr>
            <a:r>
              <a:rPr lang="en-US" sz="2300" dirty="0"/>
              <a:t>Features should be independent, coherent and relevant:</a:t>
            </a:r>
          </a:p>
          <a:p>
            <a:pPr lvl="1"/>
            <a:r>
              <a:rPr lang="en-US" sz="2200" i="1" dirty="0"/>
              <a:t>Independence </a:t>
            </a:r>
            <a:br>
              <a:rPr lang="en-US" sz="2200" dirty="0"/>
            </a:br>
            <a:r>
              <a:rPr lang="en-US" sz="2200" dirty="0"/>
              <a:t>Features should not depend on how other system features are implemented and should not be affected by the order of activation of other features.</a:t>
            </a:r>
          </a:p>
          <a:p>
            <a:pPr lvl="1"/>
            <a:r>
              <a:rPr lang="en-US" sz="2200" i="1" dirty="0"/>
              <a:t>Coherence </a:t>
            </a:r>
            <a:br>
              <a:rPr lang="en-US" sz="2200" dirty="0"/>
            </a:br>
            <a:r>
              <a:rPr lang="en-US" sz="2200" dirty="0"/>
              <a:t>Features should be linked to a single item of functionality. They should not do more than one thing and they should never have side-effects.</a:t>
            </a:r>
          </a:p>
          <a:p>
            <a:pPr lvl="1"/>
            <a:r>
              <a:rPr lang="en-US" sz="2200" i="1" dirty="0"/>
              <a:t>Relevance </a:t>
            </a:r>
            <a:br>
              <a:rPr lang="en-US" sz="2200" dirty="0"/>
            </a:br>
            <a:r>
              <a:rPr lang="en-US" sz="2200" dirty="0"/>
              <a:t>Features should reflect the way that users normally carry out some task. They should not provide obscure functionality that is hardly ever required.</a:t>
            </a:r>
          </a:p>
        </p:txBody>
      </p:sp>
      <p:sp>
        <p:nvSpPr>
          <p:cNvPr id="4" name="Title 3"/>
          <p:cNvSpPr>
            <a:spLocks noGrp="1"/>
          </p:cNvSpPr>
          <p:nvPr>
            <p:ph type="title"/>
          </p:nvPr>
        </p:nvSpPr>
        <p:spPr/>
        <p:txBody>
          <a:bodyPr/>
          <a:lstStyle/>
          <a:p>
            <a:r>
              <a:rPr lang="en-AU" dirty="0"/>
              <a:t>Feature identification</a:t>
            </a:r>
            <a:r>
              <a:rPr lang="en-AU" sz="2000" dirty="0"/>
              <a:t> </a:t>
            </a:r>
            <a:r>
              <a:rPr lang="en-AU" sz="2000" b="0" dirty="0"/>
              <a:t>(2 of 2)</a:t>
            </a:r>
            <a:endParaRPr lang="en-AU" sz="2000" dirty="0"/>
          </a:p>
        </p:txBody>
      </p:sp>
    </p:spTree>
    <p:extLst>
      <p:ext uri="{BB962C8B-B14F-4D97-AF65-F5344CB8AC3E}">
        <p14:creationId xmlns:p14="http://schemas.microsoft.com/office/powerpoint/2010/main" val="2527061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Feature design</a:t>
            </a:r>
          </a:p>
        </p:txBody>
      </p:sp>
      <p:pic>
        <p:nvPicPr>
          <p:cNvPr id="7" name="Picture 6" descr="A diagram represents the four important knowledge sources of feature design. ">
            <a:extLst>
              <a:ext uri="{FF2B5EF4-FFF2-40B4-BE49-F238E27FC236}">
                <a16:creationId xmlns:a16="http://schemas.microsoft.com/office/drawing/2014/main" id="{F308856F-CE71-CC41-AED1-63013FE2B92A}"/>
              </a:ext>
            </a:extLst>
          </p:cNvPr>
          <p:cNvPicPr>
            <a:picLocks noChangeAspect="1"/>
          </p:cNvPicPr>
          <p:nvPr/>
        </p:nvPicPr>
        <p:blipFill rotWithShape="1">
          <a:blip r:embed="rId2">
            <a:extLst>
              <a:ext uri="{28A0092B-C50C-407E-A947-70E740481C1C}">
                <a14:useLocalDpi xmlns:a14="http://schemas.microsoft.com/office/drawing/2010/main" val="0"/>
              </a:ext>
            </a:extLst>
          </a:blip>
          <a:srcRect l="24956" t="6839" r="16041" b="58036"/>
          <a:stretch/>
        </p:blipFill>
        <p:spPr>
          <a:xfrm>
            <a:off x="1905000" y="990599"/>
            <a:ext cx="5334000" cy="4535011"/>
          </a:xfrm>
          <a:prstGeom prst="rect">
            <a:avLst/>
          </a:prstGeom>
        </p:spPr>
      </p:pic>
      <p:sp>
        <p:nvSpPr>
          <p:cNvPr id="4" name="Title 3"/>
          <p:cNvSpPr>
            <a:spLocks noGrp="1"/>
          </p:cNvSpPr>
          <p:nvPr>
            <p:ph type="title"/>
          </p:nvPr>
        </p:nvSpPr>
        <p:spPr/>
        <p:txBody>
          <a:bodyPr/>
          <a:lstStyle/>
          <a:p>
            <a:r>
              <a:rPr lang="en-AU" dirty="0"/>
              <a:t>Figure 3.8</a:t>
            </a:r>
          </a:p>
        </p:txBody>
      </p:sp>
    </p:spTree>
    <p:extLst>
      <p:ext uri="{BB962C8B-B14F-4D97-AF65-F5344CB8AC3E}">
        <p14:creationId xmlns:p14="http://schemas.microsoft.com/office/powerpoint/2010/main" val="1796261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describes the four knowledge sources of feature design.&#10;&#10;"/>
          <p:cNvGraphicFramePr>
            <a:graphicFrameLocks noGrp="1"/>
          </p:cNvGraphicFramePr>
          <p:nvPr>
            <p:extLst>
              <p:ext uri="{D42A27DB-BD31-4B8C-83A1-F6EECF244321}">
                <p14:modId xmlns:p14="http://schemas.microsoft.com/office/powerpoint/2010/main" val="2524095634"/>
              </p:ext>
            </p:extLst>
          </p:nvPr>
        </p:nvGraphicFramePr>
        <p:xfrm>
          <a:off x="419100" y="1600200"/>
          <a:ext cx="8305800" cy="464820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81000">
                <a:tc>
                  <a:txBody>
                    <a:bodyPr/>
                    <a:lstStyle/>
                    <a:p>
                      <a:r>
                        <a:rPr lang="en-AU" dirty="0"/>
                        <a:t>Knowledge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AU" sz="1600" dirty="0"/>
                        <a:t>User knowledge</a:t>
                      </a:r>
                    </a:p>
                  </a:txBody>
                  <a:tcPr>
                    <a:lnT w="12700" cap="flat" cmpd="sng" algn="ctr">
                      <a:solidFill>
                        <a:schemeClr val="tx1"/>
                      </a:solidFill>
                      <a:prstDash val="solid"/>
                      <a:round/>
                      <a:headEnd type="none" w="med" len="med"/>
                      <a:tailEnd type="none" w="med" len="med"/>
                    </a:lnT>
                    <a:noFill/>
                  </a:tcPr>
                </a:tc>
                <a:tc>
                  <a:txBody>
                    <a:bodyPr/>
                    <a:lstStyle/>
                    <a:p>
                      <a:r>
                        <a:rPr lang="en-US" sz="1600" dirty="0"/>
                        <a:t>You can use user scenarios and user stories to inform the team of what users want and how they might use the software features.</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81000">
                <a:tc>
                  <a:txBody>
                    <a:bodyPr/>
                    <a:lstStyle/>
                    <a:p>
                      <a:r>
                        <a:rPr lang="en-AU" sz="1600" dirty="0"/>
                        <a:t>Product knowledge</a:t>
                      </a:r>
                    </a:p>
                  </a:txBody>
                  <a:tcPr/>
                </a:tc>
                <a:tc>
                  <a:txBody>
                    <a:bodyPr/>
                    <a:lstStyle/>
                    <a:p>
                      <a:r>
                        <a:rPr lang="en-US" sz="1600" dirty="0"/>
                        <a:t>You may have experience of existing products or decide to research what these products do as part of your development process. Sometimes your features have to replicate existing features in these products because they provide fundamental functionality that is always required.</a:t>
                      </a:r>
                      <a:endParaRPr lang="en-AU" sz="1600" dirty="0"/>
                    </a:p>
                  </a:txBody>
                  <a:tcPr/>
                </a:tc>
                <a:extLst>
                  <a:ext uri="{0D108BD9-81ED-4DB2-BD59-A6C34878D82A}">
                    <a16:rowId xmlns:a16="http://schemas.microsoft.com/office/drawing/2014/main" val="10002"/>
                  </a:ext>
                </a:extLst>
              </a:tr>
              <a:tr h="381000">
                <a:tc>
                  <a:txBody>
                    <a:bodyPr/>
                    <a:lstStyle/>
                    <a:p>
                      <a:r>
                        <a:rPr lang="en-AU" sz="1600" dirty="0"/>
                        <a:t>Domain knowledge</a:t>
                      </a:r>
                    </a:p>
                  </a:txBody>
                  <a:tcPr>
                    <a:noFill/>
                  </a:tcPr>
                </a:tc>
                <a:tc>
                  <a:txBody>
                    <a:bodyPr/>
                    <a:lstStyle/>
                    <a:p>
                      <a:r>
                        <a:rPr lang="en-US" sz="1600" dirty="0"/>
                        <a:t>This is knowledge of the domain or work area (e.g., finance, event booking) that your product aims to support. By understanding the domain, you can think of new innovative ways of helping users do what they want to do.</a:t>
                      </a:r>
                      <a:endParaRPr lang="en-AU" sz="1600" dirty="0"/>
                    </a:p>
                  </a:txBody>
                  <a:tcPr>
                    <a:noFill/>
                  </a:tcPr>
                </a:tc>
                <a:extLst>
                  <a:ext uri="{0D108BD9-81ED-4DB2-BD59-A6C34878D82A}">
                    <a16:rowId xmlns:a16="http://schemas.microsoft.com/office/drawing/2014/main" val="10003"/>
                  </a:ext>
                </a:extLst>
              </a:tr>
              <a:tr h="944880">
                <a:tc>
                  <a:txBody>
                    <a:bodyPr/>
                    <a:lstStyle/>
                    <a:p>
                      <a:r>
                        <a:rPr lang="en-AU" sz="1600" dirty="0"/>
                        <a:t>Technology knowledge</a:t>
                      </a:r>
                    </a:p>
                  </a:txBody>
                  <a:tcPr>
                    <a:lnB w="12700" cap="flat" cmpd="sng" algn="ctr">
                      <a:solidFill>
                        <a:schemeClr val="tx1"/>
                      </a:solidFill>
                      <a:prstDash val="solid"/>
                      <a:round/>
                      <a:headEnd type="none" w="med" len="med"/>
                      <a:tailEnd type="none" w="med" len="med"/>
                    </a:lnB>
                  </a:tcPr>
                </a:tc>
                <a:tc>
                  <a:txBody>
                    <a:bodyPr/>
                    <a:lstStyle/>
                    <a:p>
                      <a:r>
                        <a:rPr lang="en-US" sz="1600" dirty="0"/>
                        <a:t>New products often emerge to take advantage of</a:t>
                      </a:r>
                    </a:p>
                    <a:p>
                      <a:r>
                        <a:rPr lang="en-US" sz="1600" dirty="0"/>
                        <a:t>technological developments since their competitors were</a:t>
                      </a:r>
                    </a:p>
                    <a:p>
                      <a:r>
                        <a:rPr lang="en-US" sz="1600" dirty="0"/>
                        <a:t>launched. If you understand the latest technology, you can design features to make use of it.</a:t>
                      </a:r>
                      <a:endParaRPr lang="en-AU"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dirty="0"/>
              <a:t>Table 3.8 Knowledge required for feature design</a:t>
            </a:r>
            <a:endParaRPr lang="en-AU" dirty="0"/>
          </a:p>
        </p:txBody>
      </p:sp>
    </p:spTree>
    <p:extLst>
      <p:ext uri="{BB962C8B-B14F-4D97-AF65-F5344CB8AC3E}">
        <p14:creationId xmlns:p14="http://schemas.microsoft.com/office/powerpoint/2010/main" val="24882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Informal user analysis and discussions, which simply involve asking users about their work, the software that they use, and its strengths and weaknesses are inexpensive and very valuable.</a:t>
            </a:r>
          </a:p>
        </p:txBody>
      </p:sp>
      <p:sp>
        <p:nvSpPr>
          <p:cNvPr id="2" name="Title 1"/>
          <p:cNvSpPr>
            <a:spLocks noGrp="1"/>
          </p:cNvSpPr>
          <p:nvPr>
            <p:ph type="title"/>
          </p:nvPr>
        </p:nvSpPr>
        <p:spPr/>
        <p:txBody>
          <a:bodyPr/>
          <a:lstStyle/>
          <a:p>
            <a:r>
              <a:rPr lang="en-AU" dirty="0"/>
              <a:t>User understanding</a:t>
            </a:r>
            <a:r>
              <a:rPr lang="en-AU" sz="2000" dirty="0"/>
              <a:t> </a:t>
            </a:r>
            <a:r>
              <a:rPr lang="en-AU" sz="2000" b="0" dirty="0"/>
              <a:t>(2 of 2)</a:t>
            </a:r>
            <a:endParaRPr lang="en-AU" sz="2000" dirty="0"/>
          </a:p>
        </p:txBody>
      </p:sp>
    </p:spTree>
    <p:extLst>
      <p:ext uri="{BB962C8B-B14F-4D97-AF65-F5344CB8AC3E}">
        <p14:creationId xmlns:p14="http://schemas.microsoft.com/office/powerpoint/2010/main" val="2585248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z="1400" dirty="0"/>
              <a:t>Factors in feature set design</a:t>
            </a:r>
            <a:endParaRPr lang="en-AU" sz="1400" dirty="0"/>
          </a:p>
        </p:txBody>
      </p:sp>
      <p:pic>
        <p:nvPicPr>
          <p:cNvPr id="5" name="Picture 4" descr="A star diagrams represents the six factors in feature set design. ">
            <a:extLst>
              <a:ext uri="{FF2B5EF4-FFF2-40B4-BE49-F238E27FC236}">
                <a16:creationId xmlns:a16="http://schemas.microsoft.com/office/drawing/2014/main" id="{51DF513F-DDCC-B045-8395-AEE6517A1D81}"/>
              </a:ext>
            </a:extLst>
          </p:cNvPr>
          <p:cNvPicPr>
            <a:picLocks noChangeAspect="1"/>
          </p:cNvPicPr>
          <p:nvPr/>
        </p:nvPicPr>
        <p:blipFill rotWithShape="1">
          <a:blip r:embed="rId2">
            <a:extLst>
              <a:ext uri="{28A0092B-C50C-407E-A947-70E740481C1C}">
                <a14:useLocalDpi xmlns:a14="http://schemas.microsoft.com/office/drawing/2010/main" val="0"/>
              </a:ext>
            </a:extLst>
          </a:blip>
          <a:srcRect l="21547" t="13576" r="27239" b="55126"/>
          <a:stretch/>
        </p:blipFill>
        <p:spPr>
          <a:xfrm>
            <a:off x="1828800" y="914400"/>
            <a:ext cx="5367897" cy="4453760"/>
          </a:xfrm>
          <a:prstGeom prst="rect">
            <a:avLst/>
          </a:prstGeom>
        </p:spPr>
      </p:pic>
      <p:sp>
        <p:nvSpPr>
          <p:cNvPr id="2" name="Title 1"/>
          <p:cNvSpPr>
            <a:spLocks noGrp="1"/>
          </p:cNvSpPr>
          <p:nvPr>
            <p:ph type="title"/>
          </p:nvPr>
        </p:nvSpPr>
        <p:spPr/>
        <p:txBody>
          <a:bodyPr/>
          <a:lstStyle/>
          <a:p>
            <a:r>
              <a:rPr lang="en-US" dirty="0"/>
              <a:t>Figure 3.9</a:t>
            </a:r>
            <a:endParaRPr lang="en-AU" dirty="0"/>
          </a:p>
        </p:txBody>
      </p:sp>
    </p:spTree>
    <p:extLst>
      <p:ext uri="{BB962C8B-B14F-4D97-AF65-F5344CB8AC3E}">
        <p14:creationId xmlns:p14="http://schemas.microsoft.com/office/powerpoint/2010/main" val="40011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Simplicity and functionality </a:t>
            </a:r>
          </a:p>
          <a:p>
            <a:pPr lvl="1"/>
            <a:r>
              <a:rPr lang="en-US" dirty="0"/>
              <a:t>You need to find a balance between providing a simple, easy-to-use system and including enough functionality to attract users with a variety of needs.</a:t>
            </a:r>
          </a:p>
          <a:p>
            <a:r>
              <a:rPr lang="en-US" dirty="0"/>
              <a:t>Familiarity and novelty</a:t>
            </a:r>
          </a:p>
          <a:p>
            <a:pPr lvl="1"/>
            <a:r>
              <a:rPr lang="en-US" dirty="0"/>
              <a:t>Users prefer that new software should support the familiar everyday tasks that are part of their work or life. To encourage them to adopt your system, you need to find a balance between familiar features and new features that convince users that your product can do more than its competitors.</a:t>
            </a:r>
          </a:p>
        </p:txBody>
      </p:sp>
      <p:sp>
        <p:nvSpPr>
          <p:cNvPr id="4" name="Title 3"/>
          <p:cNvSpPr>
            <a:spLocks noGrp="1"/>
          </p:cNvSpPr>
          <p:nvPr>
            <p:ph type="title"/>
          </p:nvPr>
        </p:nvSpPr>
        <p:spPr/>
        <p:txBody>
          <a:bodyPr/>
          <a:lstStyle/>
          <a:p>
            <a:r>
              <a:rPr lang="en-AU" dirty="0"/>
              <a:t>Feature trade-offs</a:t>
            </a:r>
            <a:r>
              <a:rPr lang="en-AU" sz="2000" dirty="0"/>
              <a:t> </a:t>
            </a:r>
            <a:r>
              <a:rPr lang="en-AU" sz="2000" b="0" dirty="0"/>
              <a:t>(1 of 2)</a:t>
            </a:r>
          </a:p>
        </p:txBody>
      </p:sp>
    </p:spTree>
    <p:extLst>
      <p:ext uri="{BB962C8B-B14F-4D97-AF65-F5344CB8AC3E}">
        <p14:creationId xmlns:p14="http://schemas.microsoft.com/office/powerpoint/2010/main" val="2951629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Automation and control</a:t>
            </a:r>
          </a:p>
          <a:p>
            <a:pPr lvl="1"/>
            <a:r>
              <a:rPr lang="en-US" dirty="0"/>
              <a:t>Some users like automation, where the software does things for them. Others prefer to have control. You have to think carefully about what can be automated, how it is automated and how users can configure the automation so that the system can be tailored to their preferences.</a:t>
            </a:r>
          </a:p>
        </p:txBody>
      </p:sp>
      <p:sp>
        <p:nvSpPr>
          <p:cNvPr id="4" name="Title 3"/>
          <p:cNvSpPr>
            <a:spLocks noGrp="1"/>
          </p:cNvSpPr>
          <p:nvPr>
            <p:ph type="title"/>
          </p:nvPr>
        </p:nvSpPr>
        <p:spPr/>
        <p:txBody>
          <a:bodyPr/>
          <a:lstStyle/>
          <a:p>
            <a:r>
              <a:rPr lang="en-AU" dirty="0"/>
              <a:t>Feature trade-offs</a:t>
            </a:r>
            <a:r>
              <a:rPr lang="en-AU" sz="2000" dirty="0"/>
              <a:t> </a:t>
            </a:r>
            <a:r>
              <a:rPr lang="en-AU" sz="2000" b="0" dirty="0"/>
              <a:t>(2 of 2)</a:t>
            </a:r>
          </a:p>
        </p:txBody>
      </p:sp>
    </p:spTree>
    <p:extLst>
      <p:ext uri="{BB962C8B-B14F-4D97-AF65-F5344CB8AC3E}">
        <p14:creationId xmlns:p14="http://schemas.microsoft.com/office/powerpoint/2010/main" val="59020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Feature creep occurs when new features are added in response to user requests without considering whether or not these features are generally useful or whether they can be implemented in some other way.</a:t>
            </a:r>
          </a:p>
          <a:p>
            <a:r>
              <a:rPr lang="en-US" dirty="0"/>
              <a:t>Too many features make products hard to use and understand</a:t>
            </a:r>
          </a:p>
        </p:txBody>
      </p:sp>
      <p:sp>
        <p:nvSpPr>
          <p:cNvPr id="2" name="Title 1"/>
          <p:cNvSpPr>
            <a:spLocks noGrp="1"/>
          </p:cNvSpPr>
          <p:nvPr>
            <p:ph type="title"/>
          </p:nvPr>
        </p:nvSpPr>
        <p:spPr/>
        <p:txBody>
          <a:bodyPr/>
          <a:lstStyle/>
          <a:p>
            <a:r>
              <a:rPr lang="en-AU" dirty="0"/>
              <a:t>Feature creep</a:t>
            </a:r>
            <a:r>
              <a:rPr lang="en-AU" sz="2000" dirty="0"/>
              <a:t> </a:t>
            </a:r>
            <a:r>
              <a:rPr lang="en-AU" sz="2000" b="0" dirty="0"/>
              <a:t>(1 of 2)</a:t>
            </a:r>
          </a:p>
        </p:txBody>
      </p:sp>
    </p:spTree>
    <p:extLst>
      <p:ext uri="{BB962C8B-B14F-4D97-AF65-F5344CB8AC3E}">
        <p14:creationId xmlns:p14="http://schemas.microsoft.com/office/powerpoint/2010/main" val="227343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There are three reasons why feature creep occurs:</a:t>
            </a:r>
          </a:p>
          <a:p>
            <a:pPr lvl="1"/>
            <a:r>
              <a:rPr lang="en-US" dirty="0"/>
              <a:t>Product managers are reluctant to say ‘no’ when users ask for specific features.</a:t>
            </a:r>
          </a:p>
          <a:p>
            <a:pPr lvl="1"/>
            <a:r>
              <a:rPr lang="en-US" dirty="0"/>
              <a:t>Developers try to match features in competing products.</a:t>
            </a:r>
          </a:p>
          <a:p>
            <a:pPr lvl="1"/>
            <a:r>
              <a:rPr lang="en-US" dirty="0"/>
              <a:t>The product includes features to support both inexperienced and experienced users.</a:t>
            </a:r>
          </a:p>
        </p:txBody>
      </p:sp>
      <p:sp>
        <p:nvSpPr>
          <p:cNvPr id="2" name="Title 1"/>
          <p:cNvSpPr>
            <a:spLocks noGrp="1"/>
          </p:cNvSpPr>
          <p:nvPr>
            <p:ph type="title"/>
          </p:nvPr>
        </p:nvSpPr>
        <p:spPr/>
        <p:txBody>
          <a:bodyPr/>
          <a:lstStyle/>
          <a:p>
            <a:r>
              <a:rPr lang="en-AU" dirty="0"/>
              <a:t>Feature creep</a:t>
            </a:r>
            <a:r>
              <a:rPr lang="en-AU" sz="2000" dirty="0"/>
              <a:t> </a:t>
            </a:r>
            <a:r>
              <a:rPr lang="en-AU" sz="2000" b="0" dirty="0"/>
              <a:t>(2 of 2)</a:t>
            </a:r>
          </a:p>
        </p:txBody>
      </p:sp>
    </p:spTree>
    <p:extLst>
      <p:ext uri="{BB962C8B-B14F-4D97-AF65-F5344CB8AC3E}">
        <p14:creationId xmlns:p14="http://schemas.microsoft.com/office/powerpoint/2010/main" val="1272396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Avoiding feature creep</a:t>
            </a:r>
          </a:p>
        </p:txBody>
      </p:sp>
      <p:pic>
        <p:nvPicPr>
          <p:cNvPr id="6" name="Picture 5" descr="The questions are as follows. &#10;• Does this feature really add anything new or is it simply an alternative way of doing something that is already supported?&#10;• Is this feature likely important to and used most software users?&#10;• Can this feature be implemented by extending an existing feature rather than adding another feature to the system?&#10;• Does this feature provide general functionality or is it a very specific feature?&#10;&#10;">
            <a:extLst>
              <a:ext uri="{FF2B5EF4-FFF2-40B4-BE49-F238E27FC236}">
                <a16:creationId xmlns:a16="http://schemas.microsoft.com/office/drawing/2014/main" id="{91D2FB67-6CA8-9244-9F06-A26A6049C86F}"/>
              </a:ext>
            </a:extLst>
          </p:cNvPr>
          <p:cNvPicPr>
            <a:picLocks noChangeAspect="1"/>
          </p:cNvPicPr>
          <p:nvPr/>
        </p:nvPicPr>
        <p:blipFill rotWithShape="1">
          <a:blip r:embed="rId2">
            <a:extLst>
              <a:ext uri="{28A0092B-C50C-407E-A947-70E740481C1C}">
                <a14:useLocalDpi xmlns:a14="http://schemas.microsoft.com/office/drawing/2010/main" val="0"/>
              </a:ext>
            </a:extLst>
          </a:blip>
          <a:srcRect t="10378" b="49237"/>
          <a:stretch/>
        </p:blipFill>
        <p:spPr>
          <a:xfrm>
            <a:off x="441960" y="792480"/>
            <a:ext cx="8534412" cy="4922520"/>
          </a:xfrm>
          <a:prstGeom prst="rect">
            <a:avLst/>
          </a:prstGeom>
        </p:spPr>
      </p:pic>
      <p:sp>
        <p:nvSpPr>
          <p:cNvPr id="4" name="Title 3"/>
          <p:cNvSpPr>
            <a:spLocks noGrp="1"/>
          </p:cNvSpPr>
          <p:nvPr>
            <p:ph type="title"/>
          </p:nvPr>
        </p:nvSpPr>
        <p:spPr/>
        <p:txBody>
          <a:bodyPr/>
          <a:lstStyle/>
          <a:p>
            <a:r>
              <a:rPr lang="en-US" dirty="0"/>
              <a:t>Figure 3.10</a:t>
            </a:r>
            <a:endParaRPr lang="en-AU" dirty="0"/>
          </a:p>
        </p:txBody>
      </p:sp>
    </p:spTree>
    <p:extLst>
      <p:ext uri="{BB962C8B-B14F-4D97-AF65-F5344CB8AC3E}">
        <p14:creationId xmlns:p14="http://schemas.microsoft.com/office/powerpoint/2010/main" val="247681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Features can be identified directly from the product vision or from scenarios.</a:t>
            </a:r>
          </a:p>
          <a:p>
            <a:r>
              <a:rPr lang="en-US" dirty="0"/>
              <a:t>You can highlight phrases in narrative description to identify features to be included in the software.</a:t>
            </a:r>
          </a:p>
          <a:p>
            <a:pPr lvl="1"/>
            <a:r>
              <a:rPr lang="en-US" dirty="0"/>
              <a:t>You should think about the features needed to support user actions, identified by active verbs, such as use and choose.</a:t>
            </a:r>
          </a:p>
          <a:p>
            <a:endParaRPr lang="en-AU" dirty="0"/>
          </a:p>
        </p:txBody>
      </p:sp>
      <p:sp>
        <p:nvSpPr>
          <p:cNvPr id="4" name="Title 3"/>
          <p:cNvSpPr>
            <a:spLocks noGrp="1"/>
          </p:cNvSpPr>
          <p:nvPr>
            <p:ph type="title"/>
          </p:nvPr>
        </p:nvSpPr>
        <p:spPr/>
        <p:txBody>
          <a:bodyPr/>
          <a:lstStyle/>
          <a:p>
            <a:r>
              <a:rPr lang="en-AU" dirty="0"/>
              <a:t>Feature derivation</a:t>
            </a:r>
          </a:p>
        </p:txBody>
      </p:sp>
    </p:spTree>
    <p:extLst>
      <p:ext uri="{BB962C8B-B14F-4D97-AF65-F5344CB8AC3E}">
        <p14:creationId xmlns:p14="http://schemas.microsoft.com/office/powerpoint/2010/main" val="4233656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textbox reads as follows. FOR teachers and educators WHO need a way to help students use web based learning resources and applications, THE i Learn system is an open learning environment THAT allows the set of resources used by classes and students to be easily configured for these students and classes by teachers themselves. UNLIKE Virtual Learning Environments, such as Moodle, the focus of i Learn is the learning process rather than the administration and management of materials, assessments, and coursework. OUR product enables teachers to create subject and age specific environments for their students using any web based resources, such as videos, simulations, and written materials that are appropriate."/>
          <p:cNvGraphicFramePr>
            <a:graphicFrameLocks noGrp="1"/>
          </p:cNvGraphicFramePr>
          <p:nvPr>
            <p:extLst>
              <p:ext uri="{D42A27DB-BD31-4B8C-83A1-F6EECF244321}">
                <p14:modId xmlns:p14="http://schemas.microsoft.com/office/powerpoint/2010/main" val="2680875214"/>
              </p:ext>
            </p:extLst>
          </p:nvPr>
        </p:nvGraphicFramePr>
        <p:xfrm>
          <a:off x="571500" y="2057400"/>
          <a:ext cx="8001000" cy="3383280"/>
        </p:xfrm>
        <a:graphic>
          <a:graphicData uri="http://schemas.openxmlformats.org/drawingml/2006/table">
            <a:tbl>
              <a:tblPr firstRow="1" bandRow="1">
                <a:tableStyleId>{3B4B98B0-60AC-42C2-AFA5-B58CD77FA1E5}</a:tableStyleId>
              </a:tblPr>
              <a:tblGrid>
                <a:gridCol w="8001000">
                  <a:extLst>
                    <a:ext uri="{9D8B030D-6E8A-4147-A177-3AD203B41FA5}">
                      <a16:colId xmlns:a16="http://schemas.microsoft.com/office/drawing/2014/main" val="20000"/>
                    </a:ext>
                  </a:extLst>
                </a:gridCol>
              </a:tblGrid>
              <a:tr h="370840">
                <a:tc>
                  <a:txBody>
                    <a:bodyPr/>
                    <a:lstStyle/>
                    <a:p>
                      <a:r>
                        <a:rPr lang="en-US" b="0" dirty="0"/>
                        <a:t>FOR teachers and educators WHO need a way </a:t>
                      </a:r>
                      <a:r>
                        <a:rPr lang="en-US" b="0" i="1" dirty="0"/>
                        <a:t>to help students use web-based learning resources and applications</a:t>
                      </a:r>
                      <a:r>
                        <a:rPr lang="en-US" b="0" dirty="0"/>
                        <a:t>, THE iLearn system is an open learning environment THAT </a:t>
                      </a:r>
                      <a:r>
                        <a:rPr lang="en-US" b="0" i="1" dirty="0"/>
                        <a:t>allows the set of resources used by classes and students to be easily configured for these students and classes by teachers themselves.</a:t>
                      </a:r>
                    </a:p>
                    <a:p>
                      <a:endParaRPr lang="en-US" b="0" dirty="0"/>
                    </a:p>
                    <a:p>
                      <a:r>
                        <a:rPr lang="en-US" b="0" dirty="0"/>
                        <a:t>UNLIKE Virtual Learning Environments, such as Moodle, the focus of iLearn is the learning process rather than the administration and management of materials, assessments, and coursework. OUR product enables teachers to create subject and age-specific environments for their students using any web-based resources, such as </a:t>
                      </a:r>
                      <a:r>
                        <a:rPr lang="en-US" b="0" dirty="0" err="1"/>
                        <a:t>videos,simulations</a:t>
                      </a:r>
                      <a:r>
                        <a:rPr lang="en-US" b="0" dirty="0"/>
                        <a:t>, and written materials that are appropriate</a:t>
                      </a:r>
                      <a:endParaRPr lang="en-AU"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Title 5"/>
          <p:cNvSpPr>
            <a:spLocks noGrp="1"/>
          </p:cNvSpPr>
          <p:nvPr>
            <p:ph type="title"/>
          </p:nvPr>
        </p:nvSpPr>
        <p:spPr/>
        <p:txBody>
          <a:bodyPr/>
          <a:lstStyle/>
          <a:p>
            <a:r>
              <a:rPr lang="en-US" dirty="0"/>
              <a:t>Table 3.9 The iLearn system vision</a:t>
            </a:r>
            <a:endParaRPr lang="en-AU" dirty="0"/>
          </a:p>
        </p:txBody>
      </p:sp>
    </p:spTree>
    <p:extLst>
      <p:ext uri="{BB962C8B-B14F-4D97-AF65-F5344CB8AC3E}">
        <p14:creationId xmlns:p14="http://schemas.microsoft.com/office/powerpoint/2010/main" val="234904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 feature that allows users to access and use existing web-based resources;</a:t>
            </a:r>
          </a:p>
          <a:p>
            <a:r>
              <a:rPr lang="en-US" dirty="0"/>
              <a:t>A feature that allows the system to exist in multiple different instantiations;</a:t>
            </a:r>
          </a:p>
          <a:p>
            <a:r>
              <a:rPr lang="en-US" dirty="0"/>
              <a:t>A feature that allows user configuration of the system to create a specific instantiation.</a:t>
            </a:r>
          </a:p>
        </p:txBody>
      </p:sp>
      <p:sp>
        <p:nvSpPr>
          <p:cNvPr id="2" name="Title 1"/>
          <p:cNvSpPr>
            <a:spLocks noGrp="1"/>
          </p:cNvSpPr>
          <p:nvPr>
            <p:ph type="title"/>
          </p:nvPr>
        </p:nvSpPr>
        <p:spPr/>
        <p:txBody>
          <a:bodyPr/>
          <a:lstStyle/>
          <a:p>
            <a:r>
              <a:rPr lang="en-US" dirty="0"/>
              <a:t>Features from the product vision</a:t>
            </a:r>
            <a:endParaRPr lang="en-AU" dirty="0"/>
          </a:p>
        </p:txBody>
      </p:sp>
    </p:spTree>
    <p:extLst>
      <p:ext uri="{BB962C8B-B14F-4D97-AF65-F5344CB8AC3E}">
        <p14:creationId xmlns:p14="http://schemas.microsoft.com/office/powerpoint/2010/main" val="1519455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Jack is a primary school teacher in Ullapool, teaching P 6 pupils. He has decided that a class project should be focused around the fishing industry in the area, looking at the history, development, and economic impact of fishing. As part of this, students are asked to gather and share reminiscences from relatives, use newspaper archives, and collect old photographs related to fishing and fishing communities in the area. Students use an i Learn wiki to gather together fishing stories and SCRAN, a history archive to access newspaper archives and photographs. However, Jack also needs a photo sharing site as he wants pupils to take and comment on each other’s’ photos and to upload scans of old photographs that they may have in their families. He needs to be able to moderate posts with photos before they are shared, because pre teen children can’t understand copyright and privacy issues. Jack sends an email to a primary school teachers’ group to see if anyone can recommend an appropriate system. Two teachers reply and both suggest that he use Kids Take Pics, a photo sharing site that allows teachers to check and moderate content. As Kids Take Pics is not integrated with the i Learn authentication service, he sets up a teacher and a class account with Kids Take Pics. He uses the i Learn setup service to add Kids Take Pics to the services seen by the students in his class so that when they log in, they can immediately use the system to upload photos from their phones and class computers."/>
          <p:cNvGraphicFramePr>
            <a:graphicFrameLocks noGrp="1"/>
          </p:cNvGraphicFramePr>
          <p:nvPr>
            <p:extLst>
              <p:ext uri="{D42A27DB-BD31-4B8C-83A1-F6EECF244321}">
                <p14:modId xmlns:p14="http://schemas.microsoft.com/office/powerpoint/2010/main" val="50414714"/>
              </p:ext>
            </p:extLst>
          </p:nvPr>
        </p:nvGraphicFramePr>
        <p:xfrm>
          <a:off x="457200" y="1600200"/>
          <a:ext cx="8077200" cy="411480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4114800">
                <a:tc>
                  <a:txBody>
                    <a:bodyPr/>
                    <a:lstStyle/>
                    <a:p>
                      <a:r>
                        <a:rPr lang="en-US" sz="1800" b="0" dirty="0"/>
                        <a:t>Jack is a primary school teacher in Ullapool, teaching P6 pupils. He has decided that a class project should be focused around the fishing industry in the area, looking at the history, development, and economic impact of fishing.</a:t>
                      </a:r>
                    </a:p>
                    <a:p>
                      <a:endParaRPr lang="en-US" sz="1800" b="0" dirty="0"/>
                    </a:p>
                    <a:p>
                      <a:r>
                        <a:rPr lang="en-US" sz="1800" b="0" dirty="0"/>
                        <a:t>As part of this, students are asked to gather and share reminiscences from relatives, use newspaper archives, and collect old photographs related to fishing and fishing communities in the area. </a:t>
                      </a:r>
                      <a:r>
                        <a:rPr lang="en-US" sz="1800" b="0" i="1" dirty="0"/>
                        <a:t>Students use an iLearn wiki to gather together fishing stories and SCRAN (a history archive) to access newspaper archives and photographs.</a:t>
                      </a:r>
                      <a:r>
                        <a:rPr lang="en-US" sz="1800" b="0" dirty="0"/>
                        <a:t> However, Jack also needs a photo-sharing site as he wants pupils to take and comment on each others’ photos and to upload scans of old photographs that they may have in their families. He needs to be able to moderate posts with photos before they are shared, because pre-teen children can’t understand copyright and privacy issues.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3.10 Jack’s scenario with highlighted phrases</a:t>
            </a:r>
            <a:r>
              <a:rPr lang="en-US" sz="2000" dirty="0"/>
              <a:t> </a:t>
            </a:r>
            <a:r>
              <a:rPr lang="en-AU" sz="2000" b="0" dirty="0"/>
              <a:t>(1 of 2)</a:t>
            </a:r>
            <a:endParaRPr lang="en-AU" sz="2000" dirty="0"/>
          </a:p>
        </p:txBody>
      </p:sp>
    </p:spTree>
    <p:extLst>
      <p:ext uri="{BB962C8B-B14F-4D97-AF65-F5344CB8AC3E}">
        <p14:creationId xmlns:p14="http://schemas.microsoft.com/office/powerpoint/2010/main" val="226661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From personas to features</a:t>
            </a:r>
          </a:p>
        </p:txBody>
      </p:sp>
      <p:pic>
        <p:nvPicPr>
          <p:cNvPr id="6" name="Picture 5" descr="A flow diagram shows that personas inspire scenarios that in turn inspire features. Scenarios are also developed into stories that define features.">
            <a:extLst>
              <a:ext uri="{FF2B5EF4-FFF2-40B4-BE49-F238E27FC236}">
                <a16:creationId xmlns:a16="http://schemas.microsoft.com/office/drawing/2014/main" id="{7E066C23-626A-FA40-9030-687FC31D2962}"/>
              </a:ext>
            </a:extLst>
          </p:cNvPr>
          <p:cNvPicPr>
            <a:picLocks noChangeAspect="1"/>
          </p:cNvPicPr>
          <p:nvPr/>
        </p:nvPicPr>
        <p:blipFill rotWithShape="1">
          <a:blip r:embed="rId2">
            <a:extLst>
              <a:ext uri="{28A0092B-C50C-407E-A947-70E740481C1C}">
                <a14:useLocalDpi xmlns:a14="http://schemas.microsoft.com/office/drawing/2010/main" val="0"/>
              </a:ext>
            </a:extLst>
          </a:blip>
          <a:srcRect l="27113" t="16371" r="24214" b="56811"/>
          <a:stretch/>
        </p:blipFill>
        <p:spPr>
          <a:xfrm>
            <a:off x="1828800" y="990600"/>
            <a:ext cx="6019800" cy="4737307"/>
          </a:xfrm>
          <a:prstGeom prst="rect">
            <a:avLst/>
          </a:prstGeom>
        </p:spPr>
      </p:pic>
      <p:sp>
        <p:nvSpPr>
          <p:cNvPr id="4" name="Title 3"/>
          <p:cNvSpPr>
            <a:spLocks noGrp="1"/>
          </p:cNvSpPr>
          <p:nvPr>
            <p:ph type="title"/>
          </p:nvPr>
        </p:nvSpPr>
        <p:spPr/>
        <p:txBody>
          <a:bodyPr/>
          <a:lstStyle/>
          <a:p>
            <a:r>
              <a:rPr lang="en-US" dirty="0"/>
              <a:t>Figure 3.1</a:t>
            </a:r>
            <a:endParaRPr lang="en-AU" dirty="0"/>
          </a:p>
        </p:txBody>
      </p:sp>
    </p:spTree>
    <p:extLst>
      <p:ext uri="{BB962C8B-B14F-4D97-AF65-F5344CB8AC3E}">
        <p14:creationId xmlns:p14="http://schemas.microsoft.com/office/powerpoint/2010/main" val="24761188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Jack is a primary school teacher in Ullapool, teaching P 6 pupils. He has decided that a class project should be focused around the fishing industry in the area, looking at the history, development, and economic impact of fishing. As part of this, students are asked to gather and share reminiscences from relatives, use newspaper archives, and collect old photographs related to fishing and fishing communities in the area. Students use an i Learn wiki to gather together fishing stories and SCRAN, a history archive to access newspaper archives and photographs. However, Jack also needs a photo sharing site as he wants pupils to take and comment on each other’s’ photos and to upload scans of old photographs that they may have in their families. He needs to be able to moderate posts with photos before they are shared, because pre teen children can’t understand copyright and privacy issues. Jack sends an email to a primary school teachers’ group to see if anyone can recommend an appropriate system. Two teachers reply and both suggest that he use Kids Take Pics, a photo sharing site that allows teachers to check and moderate content. As Kids Take Pics is not integrated with the i Learn authentication service, he sets up a teacher and a class account with Kids Take Pics. He uses the i Learn setup service to add Kids Take Pics to the services seen by the students in his class so that when they log in, they can immediately use the system to upload photos from their phones and class computers."/>
          <p:cNvGraphicFramePr>
            <a:graphicFrameLocks noGrp="1"/>
          </p:cNvGraphicFramePr>
          <p:nvPr>
            <p:extLst>
              <p:ext uri="{D42A27DB-BD31-4B8C-83A1-F6EECF244321}">
                <p14:modId xmlns:p14="http://schemas.microsoft.com/office/powerpoint/2010/main" val="2601370379"/>
              </p:ext>
            </p:extLst>
          </p:nvPr>
        </p:nvGraphicFramePr>
        <p:xfrm>
          <a:off x="457200" y="1600200"/>
          <a:ext cx="8001000" cy="3108960"/>
        </p:xfrm>
        <a:graphic>
          <a:graphicData uri="http://schemas.openxmlformats.org/drawingml/2006/table">
            <a:tbl>
              <a:tblPr firstRow="1" bandRow="1">
                <a:tableStyleId>{3B4B98B0-60AC-42C2-AFA5-B58CD77FA1E5}</a:tableStyleId>
              </a:tblPr>
              <a:tblGrid>
                <a:gridCol w="8001000">
                  <a:extLst>
                    <a:ext uri="{9D8B030D-6E8A-4147-A177-3AD203B41FA5}">
                      <a16:colId xmlns:a16="http://schemas.microsoft.com/office/drawing/2014/main" val="20000"/>
                    </a:ext>
                  </a:extLst>
                </a:gridCol>
              </a:tblGrid>
              <a:tr h="370840">
                <a:tc>
                  <a:txBody>
                    <a:bodyPr/>
                    <a:lstStyle/>
                    <a:p>
                      <a:r>
                        <a:rPr lang="en-US" sz="1800" b="0" i="1" dirty="0"/>
                        <a:t>Jack sends an email to a primary school teachers’ </a:t>
                      </a:r>
                      <a:r>
                        <a:rPr lang="en-US" sz="1800" b="0" dirty="0"/>
                        <a:t>group to see if anyone can recommend an appropriate system. Two teachers reply and both suggest that he use </a:t>
                      </a:r>
                      <a:r>
                        <a:rPr lang="en-US" sz="1800" b="0" dirty="0" err="1"/>
                        <a:t>KidsTakePics</a:t>
                      </a:r>
                      <a:r>
                        <a:rPr lang="en-US" sz="1800" b="0" dirty="0"/>
                        <a:t>, a photo-sharing site that allows teachers to check and moderate content. As </a:t>
                      </a:r>
                      <a:r>
                        <a:rPr lang="en-US" sz="1800" b="0" i="1" dirty="0" err="1"/>
                        <a:t>KidsTakePics</a:t>
                      </a:r>
                      <a:r>
                        <a:rPr lang="en-US" sz="1800" b="0" i="1" dirty="0"/>
                        <a:t> is not integrated with the iLearn authentication service</a:t>
                      </a:r>
                      <a:r>
                        <a:rPr lang="en-US" sz="1800" b="0" dirty="0"/>
                        <a:t>, he sets up a teacher and a class account with </a:t>
                      </a:r>
                      <a:r>
                        <a:rPr lang="en-US" sz="1800" b="0" dirty="0" err="1"/>
                        <a:t>KidsTakePics</a:t>
                      </a:r>
                      <a:r>
                        <a:rPr lang="en-US" sz="1800" b="0" dirty="0"/>
                        <a:t>. </a:t>
                      </a:r>
                    </a:p>
                    <a:p>
                      <a:endParaRPr lang="en-US" sz="1800" b="0" dirty="0"/>
                    </a:p>
                    <a:p>
                      <a:r>
                        <a:rPr lang="en-US" sz="1800" b="0" i="1" dirty="0"/>
                        <a:t>He uses the </a:t>
                      </a:r>
                      <a:r>
                        <a:rPr lang="en-US" sz="1800" b="0" i="1" dirty="0" err="1"/>
                        <a:t>the</a:t>
                      </a:r>
                      <a:r>
                        <a:rPr lang="en-US" sz="1800" b="0" i="1" dirty="0"/>
                        <a:t> iLearn setup service to add </a:t>
                      </a:r>
                      <a:r>
                        <a:rPr lang="en-US" sz="1800" b="0" i="1" dirty="0" err="1"/>
                        <a:t>KidsTakePics</a:t>
                      </a:r>
                      <a:r>
                        <a:rPr lang="en-US" sz="1800" b="0" i="1" dirty="0"/>
                        <a:t> to the services seen by the students </a:t>
                      </a:r>
                      <a:r>
                        <a:rPr lang="en-US" sz="1800" b="0" dirty="0"/>
                        <a:t>in his class so that when they log in, they can immediately use the system to upload photos from their phones and class computers.</a:t>
                      </a:r>
                      <a:endParaRPr lang="en-AU" sz="1800" b="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3.10 Jack’s scenario with highlighted phrases</a:t>
            </a:r>
            <a:r>
              <a:rPr lang="en-US" sz="2000" dirty="0"/>
              <a:t> </a:t>
            </a:r>
            <a:r>
              <a:rPr lang="en-AU" sz="2000" b="0" dirty="0"/>
              <a:t>(2 of 2)</a:t>
            </a:r>
            <a:endParaRPr lang="en-AU" sz="2000" dirty="0"/>
          </a:p>
        </p:txBody>
      </p:sp>
    </p:spTree>
    <p:extLst>
      <p:ext uri="{BB962C8B-B14F-4D97-AF65-F5344CB8AC3E}">
        <p14:creationId xmlns:p14="http://schemas.microsoft.com/office/powerpoint/2010/main" val="2159628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wiki for group writing.</a:t>
            </a:r>
          </a:p>
          <a:p>
            <a:r>
              <a:rPr lang="en-US" dirty="0"/>
              <a:t>Access to the SCRAN history archive. This is a shared national resource that provides access to historical newspaper and magazine articles for schools and universities. </a:t>
            </a:r>
          </a:p>
          <a:p>
            <a:r>
              <a:rPr lang="en-US" dirty="0"/>
              <a:t>Features to set up and access an email group.</a:t>
            </a:r>
          </a:p>
          <a:p>
            <a:r>
              <a:rPr lang="en-US" dirty="0"/>
              <a:t>A feature to integrate applications with the iLearn authentication service.</a:t>
            </a:r>
          </a:p>
        </p:txBody>
      </p:sp>
      <p:sp>
        <p:nvSpPr>
          <p:cNvPr id="4" name="Title 3"/>
          <p:cNvSpPr>
            <a:spLocks noGrp="1"/>
          </p:cNvSpPr>
          <p:nvPr>
            <p:ph type="title"/>
          </p:nvPr>
        </p:nvSpPr>
        <p:spPr/>
        <p:txBody>
          <a:bodyPr/>
          <a:lstStyle/>
          <a:p>
            <a:r>
              <a:rPr lang="en-AU" dirty="0"/>
              <a:t>Features from Jack’s scenario</a:t>
            </a:r>
          </a:p>
        </p:txBody>
      </p:sp>
    </p:spTree>
    <p:extLst>
      <p:ext uri="{BB962C8B-B14F-4D97-AF65-F5344CB8AC3E}">
        <p14:creationId xmlns:p14="http://schemas.microsoft.com/office/powerpoint/2010/main" val="4171768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output of the feature identification process should be a list of features that you use for designing and implementing your product. </a:t>
            </a:r>
          </a:p>
          <a:p>
            <a:r>
              <a:rPr lang="en-US" dirty="0"/>
              <a:t>There is no need to go into a lot of detail about the features at this stage. You add detail when you are implementing the feature. </a:t>
            </a:r>
          </a:p>
          <a:p>
            <a:r>
              <a:rPr lang="en-US" dirty="0"/>
              <a:t>You can describe features using a standard input-action-output template by using structured narrative descriptions or by a set of user stories.</a:t>
            </a:r>
          </a:p>
        </p:txBody>
      </p:sp>
      <p:sp>
        <p:nvSpPr>
          <p:cNvPr id="4" name="Title 3"/>
          <p:cNvSpPr>
            <a:spLocks noGrp="1"/>
          </p:cNvSpPr>
          <p:nvPr>
            <p:ph type="title"/>
          </p:nvPr>
        </p:nvSpPr>
        <p:spPr/>
        <p:txBody>
          <a:bodyPr/>
          <a:lstStyle/>
          <a:p>
            <a:r>
              <a:rPr lang="en-AU" dirty="0"/>
              <a:t>The feature list</a:t>
            </a:r>
          </a:p>
        </p:txBody>
      </p:sp>
    </p:spTree>
    <p:extLst>
      <p:ext uri="{BB962C8B-B14F-4D97-AF65-F5344CB8AC3E}">
        <p14:creationId xmlns:p14="http://schemas.microsoft.com/office/powerpoint/2010/main" val="1960552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The </a:t>
            </a:r>
            <a:r>
              <a:rPr lang="en-AU" sz="1400" dirty="0" err="1"/>
              <a:t>iLearn</a:t>
            </a:r>
            <a:r>
              <a:rPr lang="en-AU" sz="1400" dirty="0"/>
              <a:t> authentication feature</a:t>
            </a:r>
          </a:p>
        </p:txBody>
      </p:sp>
      <p:pic>
        <p:nvPicPr>
          <p:cNvPr id="6" name="Picture 5" descr="The three features are as follows.&#10;• Description. Authentication is used to identify users to the system and is currently based on a login id/password system. Users may authenticate themselves using their national user id and a personal password or may use their Google or Facebook credentials.&#10;• Constraints. All users must have a national user id and system password that they use for initial system authentication. They may then link their account with their Google or Facebook account for future authentication sessions.&#10;• Comments. Future authentication mechanisms may be based on biometrics and this should be considered in the design of the system.&#10;">
            <a:extLst>
              <a:ext uri="{FF2B5EF4-FFF2-40B4-BE49-F238E27FC236}">
                <a16:creationId xmlns:a16="http://schemas.microsoft.com/office/drawing/2014/main" id="{886D34AD-65BA-3F46-8B37-51921896B672}"/>
              </a:ext>
            </a:extLst>
          </p:cNvPr>
          <p:cNvPicPr>
            <a:picLocks noChangeAspect="1"/>
          </p:cNvPicPr>
          <p:nvPr/>
        </p:nvPicPr>
        <p:blipFill rotWithShape="1">
          <a:blip r:embed="rId2">
            <a:extLst>
              <a:ext uri="{28A0092B-C50C-407E-A947-70E740481C1C}">
                <a14:useLocalDpi xmlns:a14="http://schemas.microsoft.com/office/drawing/2010/main" val="0"/>
              </a:ext>
            </a:extLst>
          </a:blip>
          <a:srcRect l="7848" t="9962" r="5634" b="49733"/>
          <a:stretch/>
        </p:blipFill>
        <p:spPr>
          <a:xfrm>
            <a:off x="762000" y="894075"/>
            <a:ext cx="7620000" cy="5069850"/>
          </a:xfrm>
          <a:prstGeom prst="rect">
            <a:avLst/>
          </a:prstGeom>
        </p:spPr>
      </p:pic>
      <p:sp>
        <p:nvSpPr>
          <p:cNvPr id="4" name="Title 3"/>
          <p:cNvSpPr>
            <a:spLocks noGrp="1"/>
          </p:cNvSpPr>
          <p:nvPr>
            <p:ph type="title"/>
          </p:nvPr>
        </p:nvSpPr>
        <p:spPr/>
        <p:txBody>
          <a:bodyPr/>
          <a:lstStyle/>
          <a:p>
            <a:r>
              <a:rPr lang="en-US" dirty="0"/>
              <a:t>Figure 3.11</a:t>
            </a:r>
            <a:endParaRPr lang="en-AU" dirty="0"/>
          </a:p>
        </p:txBody>
      </p:sp>
    </p:spTree>
    <p:extLst>
      <p:ext uri="{BB962C8B-B14F-4D97-AF65-F5344CB8AC3E}">
        <p14:creationId xmlns:p14="http://schemas.microsoft.com/office/powerpoint/2010/main" val="35977433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Description. As a system manager, I want to create and configure an I Learn environment by adding and removing services to/from that environment so that I can create environments for specific purposes. As a system manager, I want to set up sub-environments that include a subset of services that are included in another environment. As a system manager, I want to assign administrators to created environments. As a system manager, I want to limit the rights of environment administrators so that they cannot accidentally or deliberately disrupt the operation of key services. As a teacher, I want to be able to add services that are not integrated with the I Learn authentication system. Constraints. The use of some tools may be limited for license reasons so there may be a need to access license management tools during configuration. Comments. Based on Elena’s and Jack’s scenarios."/>
          <p:cNvGraphicFramePr>
            <a:graphicFrameLocks noGrp="1"/>
          </p:cNvGraphicFramePr>
          <p:nvPr>
            <p:extLst>
              <p:ext uri="{D42A27DB-BD31-4B8C-83A1-F6EECF244321}">
                <p14:modId xmlns:p14="http://schemas.microsoft.com/office/powerpoint/2010/main" val="231515474"/>
              </p:ext>
            </p:extLst>
          </p:nvPr>
        </p:nvGraphicFramePr>
        <p:xfrm>
          <a:off x="457200" y="1524000"/>
          <a:ext cx="8229600" cy="466344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457200">
                <a:tc>
                  <a:txBody>
                    <a:bodyPr/>
                    <a:lstStyle/>
                    <a:p>
                      <a:r>
                        <a:rPr lang="en-AU" dirty="0" err="1"/>
                        <a:t>iLearn</a:t>
                      </a:r>
                      <a:r>
                        <a:rPr lang="en-AU" dirty="0"/>
                        <a:t> system configuration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b="1" dirty="0"/>
                        <a:t>Description</a:t>
                      </a:r>
                    </a:p>
                    <a:p>
                      <a:r>
                        <a:rPr lang="en-US" dirty="0"/>
                        <a:t>As a system manager, I want to create and configure an iLearn environment by adding and removing services to/from that environment so that I can create environments for specific purposes.</a:t>
                      </a:r>
                    </a:p>
                    <a:p>
                      <a:endParaRPr lang="en-US" dirty="0"/>
                    </a:p>
                    <a:p>
                      <a:r>
                        <a:rPr lang="en-US" dirty="0"/>
                        <a:t>As a system manager, I want to set up sub-environments that include a subset of services that are included in another environment.</a:t>
                      </a:r>
                    </a:p>
                    <a:p>
                      <a:endParaRPr lang="en-US" dirty="0"/>
                    </a:p>
                    <a:p>
                      <a:r>
                        <a:rPr lang="en-US" dirty="0"/>
                        <a:t>As a system manager, I want to assign administrators to created </a:t>
                      </a:r>
                      <a:r>
                        <a:rPr lang="en-US" dirty="0" err="1"/>
                        <a:t>environments.As</a:t>
                      </a:r>
                      <a:r>
                        <a:rPr lang="en-US" dirty="0"/>
                        <a:t> a system manager, I want to limit the rights of environment administrators so </a:t>
                      </a:r>
                      <a:r>
                        <a:rPr lang="en-US" dirty="0" err="1"/>
                        <a:t>thatthey</a:t>
                      </a:r>
                      <a:r>
                        <a:rPr lang="en-US" dirty="0"/>
                        <a:t> cannot accidentally or deliberately disrupt the operation of key services.</a:t>
                      </a:r>
                    </a:p>
                    <a:p>
                      <a:endParaRPr lang="en-US" dirty="0"/>
                    </a:p>
                    <a:p>
                      <a:r>
                        <a:rPr lang="en-US" dirty="0"/>
                        <a:t>As a teacher, I want to be able to add services that are not integrated with the iLearn authentication system.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3.11 Feature description using user stories</a:t>
            </a:r>
            <a:r>
              <a:rPr lang="en-US" sz="2000" dirty="0"/>
              <a:t> </a:t>
            </a:r>
            <a:r>
              <a:rPr lang="en-US" sz="2000" b="0" dirty="0"/>
              <a:t>(1 of 2)</a:t>
            </a:r>
            <a:endParaRPr lang="en-AU" sz="2000" b="0" dirty="0"/>
          </a:p>
        </p:txBody>
      </p:sp>
    </p:spTree>
    <p:extLst>
      <p:ext uri="{BB962C8B-B14F-4D97-AF65-F5344CB8AC3E}">
        <p14:creationId xmlns:p14="http://schemas.microsoft.com/office/powerpoint/2010/main" val="1676233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Description. As a system manager, I want to create and configure an I Learn environment by adding and removing services to/from that environment so that I can create environments for specific purposes. As a system manager, I want to set up sub-environments that include a subset of services that are included in another environment. As a system manager, I want to assign administrators to created environments. As a system manager, I want to limit the rights of environment administrators so that they cannot accidentally or deliberately disrupt the operation of key services. As a teacher, I want to be able to add services that are not integrated with the I Learn authentication system. Constraints. The use of some tools may be limited for license reasons so there may be a need to access license management tools during configuration. Comments. Based on Elena’s and Jack’s scenarios."/>
          <p:cNvGraphicFramePr>
            <a:graphicFrameLocks noGrp="1"/>
          </p:cNvGraphicFramePr>
          <p:nvPr>
            <p:extLst>
              <p:ext uri="{D42A27DB-BD31-4B8C-83A1-F6EECF244321}">
                <p14:modId xmlns:p14="http://schemas.microsoft.com/office/powerpoint/2010/main" val="3924413440"/>
              </p:ext>
            </p:extLst>
          </p:nvPr>
        </p:nvGraphicFramePr>
        <p:xfrm>
          <a:off x="457200" y="1524000"/>
          <a:ext cx="8229600" cy="192024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457200">
                <a:tc>
                  <a:txBody>
                    <a:bodyPr/>
                    <a:lstStyle/>
                    <a:p>
                      <a:r>
                        <a:rPr lang="en-AU" dirty="0" err="1"/>
                        <a:t>iLearn</a:t>
                      </a:r>
                      <a:r>
                        <a:rPr lang="en-AU" dirty="0"/>
                        <a:t> system configuration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r>
                        <a:rPr lang="en-US" b="1" dirty="0"/>
                        <a:t>Constraints</a:t>
                      </a:r>
                    </a:p>
                    <a:p>
                      <a:r>
                        <a:rPr lang="en-US" dirty="0"/>
                        <a:t>The use of some tools may be limited for license reasons so there may be a need </a:t>
                      </a:r>
                      <a:r>
                        <a:rPr lang="en-US" dirty="0" err="1"/>
                        <a:t>toaccess</a:t>
                      </a:r>
                      <a:r>
                        <a:rPr lang="en-US" dirty="0"/>
                        <a:t> license management tools during configuration.</a:t>
                      </a:r>
                    </a:p>
                    <a:p>
                      <a:r>
                        <a:rPr lang="en-US" b="1" dirty="0"/>
                        <a:t>Comments</a:t>
                      </a:r>
                    </a:p>
                    <a:p>
                      <a:r>
                        <a:rPr lang="en-US" dirty="0"/>
                        <a:t>Based on Elena’s and Jack’s scenarios</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3.11 Feature description using user stories</a:t>
            </a:r>
            <a:r>
              <a:rPr lang="en-US" sz="2000" dirty="0"/>
              <a:t> </a:t>
            </a:r>
            <a:r>
              <a:rPr lang="en-US" sz="2000" b="0" dirty="0"/>
              <a:t>(2 of 2)</a:t>
            </a:r>
            <a:endParaRPr lang="en-AU" sz="2000" b="0" dirty="0"/>
          </a:p>
        </p:txBody>
      </p:sp>
    </p:spTree>
    <p:extLst>
      <p:ext uri="{BB962C8B-B14F-4D97-AF65-F5344CB8AC3E}">
        <p14:creationId xmlns:p14="http://schemas.microsoft.com/office/powerpoint/2010/main" val="1508475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Scenarios and user stories should always be your starting point for identifying product features. </a:t>
            </a:r>
          </a:p>
          <a:p>
            <a:pPr lvl="1"/>
            <a:r>
              <a:rPr lang="en-US" dirty="0"/>
              <a:t>Scenarios tell you how users work at the moment. They don’t show how they might change their way of working if they had the right software to support them. </a:t>
            </a:r>
          </a:p>
          <a:p>
            <a:pPr lvl="1"/>
            <a:r>
              <a:rPr lang="en-US" dirty="0"/>
              <a:t>Stories and scenarios are ‘tools for thinking’ and they help you gain an understanding of how your software might be used. You can identify a feature set from stories and scenarios.</a:t>
            </a:r>
          </a:p>
        </p:txBody>
      </p:sp>
      <p:sp>
        <p:nvSpPr>
          <p:cNvPr id="4" name="Title 3"/>
          <p:cNvSpPr>
            <a:spLocks noGrp="1"/>
          </p:cNvSpPr>
          <p:nvPr>
            <p:ph type="title"/>
          </p:nvPr>
        </p:nvSpPr>
        <p:spPr/>
        <p:txBody>
          <a:bodyPr/>
          <a:lstStyle/>
          <a:p>
            <a:r>
              <a:rPr lang="en-AU" dirty="0"/>
              <a:t>Innovation and feature identification</a:t>
            </a:r>
            <a:r>
              <a:rPr lang="en-AU" sz="2000" dirty="0"/>
              <a:t> </a:t>
            </a:r>
            <a:br>
              <a:rPr lang="en-AU" dirty="0"/>
            </a:br>
            <a:r>
              <a:rPr lang="en-AU" sz="2000" b="0" dirty="0"/>
              <a:t>(1 of 2)</a:t>
            </a:r>
          </a:p>
        </p:txBody>
      </p:sp>
    </p:spTree>
    <p:extLst>
      <p:ext uri="{BB962C8B-B14F-4D97-AF65-F5344CB8AC3E}">
        <p14:creationId xmlns:p14="http://schemas.microsoft.com/office/powerpoint/2010/main" val="2694435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User research, on its own, rarely helps you innovate and invent new ways of working. </a:t>
            </a:r>
          </a:p>
          <a:p>
            <a:r>
              <a:rPr lang="en-US" dirty="0"/>
              <a:t>You should also think creatively about alternative or additional features that help users to work more efficiently or to do things differently. </a:t>
            </a:r>
          </a:p>
        </p:txBody>
      </p:sp>
      <p:sp>
        <p:nvSpPr>
          <p:cNvPr id="4" name="Title 3"/>
          <p:cNvSpPr>
            <a:spLocks noGrp="1"/>
          </p:cNvSpPr>
          <p:nvPr>
            <p:ph type="title"/>
          </p:nvPr>
        </p:nvSpPr>
        <p:spPr/>
        <p:txBody>
          <a:bodyPr/>
          <a:lstStyle/>
          <a:p>
            <a:r>
              <a:rPr lang="en-AU" dirty="0"/>
              <a:t>Innovation and feature identification</a:t>
            </a:r>
            <a:r>
              <a:rPr lang="en-AU" sz="2000" dirty="0"/>
              <a:t> </a:t>
            </a:r>
            <a:br>
              <a:rPr lang="en-AU" dirty="0"/>
            </a:br>
            <a:r>
              <a:rPr lang="en-AU" sz="2000" b="0" dirty="0"/>
              <a:t>(2 of 2)</a:t>
            </a:r>
            <a:endParaRPr lang="en-AU" sz="2000" dirty="0"/>
          </a:p>
        </p:txBody>
      </p:sp>
    </p:spTree>
    <p:extLst>
      <p:ext uri="{BB962C8B-B14F-4D97-AF65-F5344CB8AC3E}">
        <p14:creationId xmlns:p14="http://schemas.microsoft.com/office/powerpoint/2010/main" val="4260230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A software product feature is a fragment of functionality that implements something that a user may need or want when using the product.</a:t>
            </a:r>
          </a:p>
          <a:p>
            <a:r>
              <a:rPr lang="en-US" dirty="0"/>
              <a:t>The first stage of product development is to identify the list of product features in which you identify each feature and give a brief description of its functionality.</a:t>
            </a:r>
          </a:p>
          <a:p>
            <a:r>
              <a:rPr lang="en-US" dirty="0"/>
              <a:t>Personas are ‘imagined users’ where you create a character portrait of a type of user that you think might use your product. </a:t>
            </a:r>
          </a:p>
          <a:p>
            <a:pPr marL="0" indent="0">
              <a:buNone/>
            </a:pPr>
            <a:endParaRPr lang="en-AU" dirty="0"/>
          </a:p>
        </p:txBody>
      </p:sp>
      <p:sp>
        <p:nvSpPr>
          <p:cNvPr id="4" name="Title 3"/>
          <p:cNvSpPr>
            <a:spLocks noGrp="1"/>
          </p:cNvSpPr>
          <p:nvPr>
            <p:ph type="title"/>
          </p:nvPr>
        </p:nvSpPr>
        <p:spPr/>
        <p:txBody>
          <a:bodyPr/>
          <a:lstStyle/>
          <a:p>
            <a:r>
              <a:rPr lang="en-AU" dirty="0"/>
              <a:t>Key points 1</a:t>
            </a:r>
            <a:r>
              <a:rPr lang="en-AU" sz="2000" dirty="0"/>
              <a:t> </a:t>
            </a:r>
            <a:r>
              <a:rPr lang="en-AU" sz="2000" b="0" dirty="0"/>
              <a:t>(1 of 2)</a:t>
            </a:r>
          </a:p>
        </p:txBody>
      </p:sp>
    </p:spTree>
    <p:extLst>
      <p:ext uri="{BB962C8B-B14F-4D97-AF65-F5344CB8AC3E}">
        <p14:creationId xmlns:p14="http://schemas.microsoft.com/office/powerpoint/2010/main" val="787915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A persona description should ‘paint a picture’ of a typical product user. It should describe their educational background, technology experience and why they might want to use your product. </a:t>
            </a:r>
          </a:p>
          <a:p>
            <a:r>
              <a:rPr lang="en-US" dirty="0"/>
              <a:t>A scenario is a narrative that describes a situation where a user is accessing product features to do something that they want to do. </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2)</a:t>
            </a:r>
            <a:endParaRPr lang="en-AU" sz="2000" dirty="0"/>
          </a:p>
        </p:txBody>
      </p:sp>
    </p:spTree>
    <p:extLst>
      <p:ext uri="{BB962C8B-B14F-4D97-AF65-F5344CB8AC3E}">
        <p14:creationId xmlns:p14="http://schemas.microsoft.com/office/powerpoint/2010/main" val="25968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sz="1400" dirty="0"/>
              <a:t>Feature description</a:t>
            </a:r>
          </a:p>
        </p:txBody>
      </p:sp>
      <p:pic>
        <p:nvPicPr>
          <p:cNvPr id="4" name="Picture 3" descr="The elements of a standard template are as follows.&#10;• Input. The input from the user and other sources.&#10;• Activation. How the feature is activated by the user.&#10;• Action. A description of how the input data are processed.&#10;• Output. The output to the user and the system.&#10;">
            <a:extLst>
              <a:ext uri="{FF2B5EF4-FFF2-40B4-BE49-F238E27FC236}">
                <a16:creationId xmlns:a16="http://schemas.microsoft.com/office/drawing/2014/main" id="{A1C10D3E-04D8-E74C-B505-BE64C96F981B}"/>
              </a:ext>
            </a:extLst>
          </p:cNvPr>
          <p:cNvPicPr>
            <a:picLocks noChangeAspect="1"/>
          </p:cNvPicPr>
          <p:nvPr/>
        </p:nvPicPr>
        <p:blipFill rotWithShape="1">
          <a:blip r:embed="rId2">
            <a:extLst>
              <a:ext uri="{28A0092B-C50C-407E-A947-70E740481C1C}">
                <a14:useLocalDpi xmlns:a14="http://schemas.microsoft.com/office/drawing/2010/main" val="0"/>
              </a:ext>
            </a:extLst>
          </a:blip>
          <a:srcRect l="15615" t="10054" r="5040" b="56643"/>
          <a:stretch/>
        </p:blipFill>
        <p:spPr>
          <a:xfrm>
            <a:off x="1295400" y="1143000"/>
            <a:ext cx="7400494" cy="4225160"/>
          </a:xfrm>
          <a:prstGeom prst="rect">
            <a:avLst/>
          </a:prstGeom>
        </p:spPr>
      </p:pic>
      <p:sp>
        <p:nvSpPr>
          <p:cNvPr id="2" name="Title 1"/>
          <p:cNvSpPr>
            <a:spLocks noGrp="1"/>
          </p:cNvSpPr>
          <p:nvPr>
            <p:ph type="title"/>
          </p:nvPr>
        </p:nvSpPr>
        <p:spPr/>
        <p:txBody>
          <a:bodyPr/>
          <a:lstStyle/>
          <a:p>
            <a:r>
              <a:rPr lang="en-AU" dirty="0"/>
              <a:t>Figure 3.2</a:t>
            </a:r>
          </a:p>
        </p:txBody>
      </p:sp>
    </p:spTree>
    <p:extLst>
      <p:ext uri="{BB962C8B-B14F-4D97-AF65-F5344CB8AC3E}">
        <p14:creationId xmlns:p14="http://schemas.microsoft.com/office/powerpoint/2010/main" val="3120153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Scenarios should always be written from the user’s perspective and should be based on identified personas or real users. </a:t>
            </a:r>
          </a:p>
          <a:p>
            <a:r>
              <a:rPr lang="en-US" dirty="0"/>
              <a:t>User stories are finer-grain narratives that set out, in a structured way, something that a user wants from a software system. </a:t>
            </a:r>
          </a:p>
          <a:p>
            <a:r>
              <a:rPr lang="en-US" dirty="0"/>
              <a:t>User stories may be used as a way of extending and adding detail to a scenario or as part of the description of system features.</a:t>
            </a:r>
          </a:p>
        </p:txBody>
      </p:sp>
      <p:sp>
        <p:nvSpPr>
          <p:cNvPr id="4" name="Title 3"/>
          <p:cNvSpPr>
            <a:spLocks noGrp="1"/>
          </p:cNvSpPr>
          <p:nvPr>
            <p:ph type="title"/>
          </p:nvPr>
        </p:nvSpPr>
        <p:spPr/>
        <p:txBody>
          <a:bodyPr/>
          <a:lstStyle/>
          <a:p>
            <a:r>
              <a:rPr lang="en-AU" dirty="0"/>
              <a:t>Key points 2</a:t>
            </a:r>
            <a:r>
              <a:rPr lang="en-AU" sz="2000" dirty="0"/>
              <a:t> </a:t>
            </a:r>
            <a:r>
              <a:rPr lang="en-AU" sz="2000" b="0" dirty="0"/>
              <a:t>(1 of 2)</a:t>
            </a:r>
          </a:p>
        </p:txBody>
      </p:sp>
    </p:spTree>
    <p:extLst>
      <p:ext uri="{BB962C8B-B14F-4D97-AF65-F5344CB8AC3E}">
        <p14:creationId xmlns:p14="http://schemas.microsoft.com/office/powerpoint/2010/main" val="3567852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key influences in feature identification and design are user research, domain knowledge, product knowledge, and technology knowledge.</a:t>
            </a:r>
          </a:p>
          <a:p>
            <a:r>
              <a:rPr lang="en-US" dirty="0"/>
              <a:t>You can identify features from scenarios and stories by highlighting user actions in these narratives and thinking about the features that you need to support these actions.</a:t>
            </a:r>
          </a:p>
        </p:txBody>
      </p:sp>
      <p:sp>
        <p:nvSpPr>
          <p:cNvPr id="4" name="Title 3"/>
          <p:cNvSpPr>
            <a:spLocks noGrp="1"/>
          </p:cNvSpPr>
          <p:nvPr>
            <p:ph type="title"/>
          </p:nvPr>
        </p:nvSpPr>
        <p:spPr/>
        <p:txBody>
          <a:bodyPr/>
          <a:lstStyle/>
          <a:p>
            <a:r>
              <a:rPr lang="en-AU" dirty="0"/>
              <a:t>Key points 2</a:t>
            </a:r>
            <a:r>
              <a:rPr lang="en-AU" sz="2000" dirty="0"/>
              <a:t> </a:t>
            </a:r>
            <a:r>
              <a:rPr lang="en-AU" sz="2000" b="0" dirty="0"/>
              <a:t>(2 of 2)</a:t>
            </a:r>
            <a:endParaRPr lang="en-AU" sz="2000" dirty="0"/>
          </a:p>
        </p:txBody>
      </p:sp>
    </p:spTree>
    <p:extLst>
      <p:ext uri="{BB962C8B-B14F-4D97-AF65-F5344CB8AC3E}">
        <p14:creationId xmlns:p14="http://schemas.microsoft.com/office/powerpoint/2010/main" val="12568093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71063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1400" dirty="0"/>
              <a:t>The New Group feature description</a:t>
            </a:r>
            <a:endParaRPr lang="en-AU" sz="1400" dirty="0"/>
          </a:p>
        </p:txBody>
      </p:sp>
      <p:pic>
        <p:nvPicPr>
          <p:cNvPr id="4" name="Picture 3" descr="The elements of a standard template are as follows.&#10;• Input. The name of the group chosen by the user.&#10;• Activation. Using the New Group menu option or keyboard shortcut.&#10;• Action. A new container is created with the specified name.&#10;• Output. An empty document container and an updated list of documents that includes the newly created group.&#10;">
            <a:extLst>
              <a:ext uri="{FF2B5EF4-FFF2-40B4-BE49-F238E27FC236}">
                <a16:creationId xmlns:a16="http://schemas.microsoft.com/office/drawing/2014/main" id="{E73A606C-BC95-F940-894E-9A516A372A11}"/>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8659" b="50582"/>
          <a:stretch/>
        </p:blipFill>
        <p:spPr>
          <a:xfrm>
            <a:off x="838200" y="861799"/>
            <a:ext cx="7239000" cy="4536841"/>
          </a:xfrm>
          <a:prstGeom prst="rect">
            <a:avLst/>
          </a:prstGeom>
        </p:spPr>
      </p:pic>
      <p:sp>
        <p:nvSpPr>
          <p:cNvPr id="2" name="Title 1"/>
          <p:cNvSpPr>
            <a:spLocks noGrp="1"/>
          </p:cNvSpPr>
          <p:nvPr>
            <p:ph type="title"/>
          </p:nvPr>
        </p:nvSpPr>
        <p:spPr/>
        <p:txBody>
          <a:bodyPr/>
          <a:lstStyle/>
          <a:p>
            <a:r>
              <a:rPr lang="en-US" dirty="0"/>
              <a:t>Figure 3.3</a:t>
            </a:r>
            <a:endParaRPr lang="en-AU" dirty="0"/>
          </a:p>
        </p:txBody>
      </p:sp>
    </p:spTree>
    <p:extLst>
      <p:ext uri="{BB962C8B-B14F-4D97-AF65-F5344CB8AC3E}">
        <p14:creationId xmlns:p14="http://schemas.microsoft.com/office/powerpoint/2010/main" val="8655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87680" y="1295400"/>
            <a:ext cx="8229600" cy="4525963"/>
          </a:xfrm>
        </p:spPr>
        <p:txBody>
          <a:bodyPr/>
          <a:lstStyle/>
          <a:p>
            <a:r>
              <a:rPr lang="en-US" dirty="0"/>
              <a:t>You need to have an understanding of your potential users to design features that they are likely to find useful and to design a user interface that is suited to them.</a:t>
            </a:r>
          </a:p>
          <a:p>
            <a:r>
              <a:rPr lang="en-US" dirty="0"/>
              <a:t>Personas are ‘imagined users’ where you create a character portrait of a type of user that you think might use your product. </a:t>
            </a:r>
          </a:p>
          <a:p>
            <a:pPr lvl="1"/>
            <a:r>
              <a:rPr lang="en-US" dirty="0"/>
              <a:t>For example, if your product is aimed at managing appointments for dentists, you might create a dentist persona, a receptionist persona and a patient persona.</a:t>
            </a:r>
          </a:p>
        </p:txBody>
      </p:sp>
      <p:sp>
        <p:nvSpPr>
          <p:cNvPr id="4" name="Title 3"/>
          <p:cNvSpPr>
            <a:spLocks noGrp="1"/>
          </p:cNvSpPr>
          <p:nvPr>
            <p:ph type="title"/>
          </p:nvPr>
        </p:nvSpPr>
        <p:spPr>
          <a:xfrm>
            <a:off x="457200" y="441429"/>
            <a:ext cx="8229600" cy="580815"/>
          </a:xfrm>
        </p:spPr>
        <p:txBody>
          <a:bodyPr/>
          <a:lstStyle/>
          <a:p>
            <a:r>
              <a:rPr lang="en-AU" dirty="0"/>
              <a:t>Personas</a:t>
            </a:r>
            <a:r>
              <a:rPr lang="en-AU" sz="2000" dirty="0"/>
              <a:t> </a:t>
            </a:r>
            <a:r>
              <a:rPr lang="en-AU" sz="2000" b="0" dirty="0"/>
              <a:t>(1 of 2)</a:t>
            </a:r>
            <a:endParaRPr lang="en-AU" sz="2000" dirty="0"/>
          </a:p>
        </p:txBody>
      </p:sp>
    </p:spTree>
    <p:extLst>
      <p:ext uri="{BB962C8B-B14F-4D97-AF65-F5344CB8AC3E}">
        <p14:creationId xmlns:p14="http://schemas.microsoft.com/office/powerpoint/2010/main" val="552845257"/>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9457</TotalTime>
  <Words>5753</Words>
  <Application>Microsoft Office PowerPoint</Application>
  <PresentationFormat>On-screen Show (4:3)</PresentationFormat>
  <Paragraphs>300</Paragraphs>
  <Slides>72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Noto Sans Symbols</vt:lpstr>
      <vt:lpstr>Times New Roman</vt:lpstr>
      <vt:lpstr>Verdana</vt:lpstr>
      <vt:lpstr>Wingdings</vt:lpstr>
      <vt:lpstr>1_508 Lecture</vt:lpstr>
      <vt:lpstr>Engineering Software Products</vt:lpstr>
      <vt:lpstr>Software products</vt:lpstr>
      <vt:lpstr>Software features</vt:lpstr>
      <vt:lpstr>User understanding (1 of 2)</vt:lpstr>
      <vt:lpstr>User understanding (2 of 2)</vt:lpstr>
      <vt:lpstr>Figure 3.1</vt:lpstr>
      <vt:lpstr>Figure 3.2</vt:lpstr>
      <vt:lpstr>Figure 3.3</vt:lpstr>
      <vt:lpstr>Personas (1 of 2)</vt:lpstr>
      <vt:lpstr>Personas (2 of 2)</vt:lpstr>
      <vt:lpstr>Table 3.1 A persona for a primary school teacher</vt:lpstr>
      <vt:lpstr>Persona descriptions</vt:lpstr>
      <vt:lpstr>Figure 3.4</vt:lpstr>
      <vt:lpstr>Table 3.2 Aspects of persona descriptions</vt:lpstr>
      <vt:lpstr>Table 3.3 A persona for a history teacher</vt:lpstr>
      <vt:lpstr>Table 3.4 A persona for an IT technician</vt:lpstr>
      <vt:lpstr>Persona benefits (1 of 2)</vt:lpstr>
      <vt:lpstr>Persona benefits (2 of 2)</vt:lpstr>
      <vt:lpstr>Deriving personas (1 of 2)</vt:lpstr>
      <vt:lpstr>Deriving personas (2 of 2)</vt:lpstr>
      <vt:lpstr>Scenarios</vt:lpstr>
      <vt:lpstr>Table 3.5 Jack’s scenario: using the iLearn system for class projects (1 of 2)</vt:lpstr>
      <vt:lpstr>Table 3.5 Jack’s scenario: using the iLearn system for class projects (2 of 2)</vt:lpstr>
      <vt:lpstr>Figure 3.5</vt:lpstr>
      <vt:lpstr>Scenario elements (1 of 2)</vt:lpstr>
      <vt:lpstr>Scenario elements (2 of 2)</vt:lpstr>
      <vt:lpstr>Emma’s scenario</vt:lpstr>
      <vt:lpstr>Table 3.6 Using the iLearn system for administration (1 of 3)</vt:lpstr>
      <vt:lpstr>Table 3.6 Using the iLearn system for administration (2 of 3)</vt:lpstr>
      <vt:lpstr>Table 3.6 Using the iLearn system for administration (3 of 3)</vt:lpstr>
      <vt:lpstr>Writing scenarios (1 of 2)</vt:lpstr>
      <vt:lpstr>Writing scenarios (2 of 2)</vt:lpstr>
      <vt:lpstr>Table 3.7 Elena’s scenario: configuring the iLearn system (1 of 2)</vt:lpstr>
      <vt:lpstr>Table 3.7 Elena’s scenario: configuring the iLearn system (2 of 2)</vt:lpstr>
      <vt:lpstr>User involvement (1 of 2)</vt:lpstr>
      <vt:lpstr>User involvement (2 of 2)</vt:lpstr>
      <vt:lpstr>User stories (1 of 2)</vt:lpstr>
      <vt:lpstr>User stories (2 of 2)</vt:lpstr>
      <vt:lpstr>User stories in planning (1 of 2)</vt:lpstr>
      <vt:lpstr>User stories in planning (2 of 2)</vt:lpstr>
      <vt:lpstr>Figure 3.6</vt:lpstr>
      <vt:lpstr>Feature description using user stories</vt:lpstr>
      <vt:lpstr>Figure 3.7</vt:lpstr>
      <vt:lpstr>Stories and scenarios (1 of 2)</vt:lpstr>
      <vt:lpstr>Stories and scenarios (2 of 2)</vt:lpstr>
      <vt:lpstr>Feature identification (1 of 2)</vt:lpstr>
      <vt:lpstr>Feature identification (2 of 2)</vt:lpstr>
      <vt:lpstr>Figure 3.8</vt:lpstr>
      <vt:lpstr>Table 3.8 Knowledge required for feature design</vt:lpstr>
      <vt:lpstr>Figure 3.9</vt:lpstr>
      <vt:lpstr>Feature trade-offs (1 of 2)</vt:lpstr>
      <vt:lpstr>Feature trade-offs (2 of 2)</vt:lpstr>
      <vt:lpstr>Feature creep (1 of 2)</vt:lpstr>
      <vt:lpstr>Feature creep (2 of 2)</vt:lpstr>
      <vt:lpstr>Figure 3.10</vt:lpstr>
      <vt:lpstr>Feature derivation</vt:lpstr>
      <vt:lpstr>Table 3.9 The iLearn system vision</vt:lpstr>
      <vt:lpstr>Features from the product vision</vt:lpstr>
      <vt:lpstr>Table 3.10 Jack’s scenario with highlighted phrases (1 of 2)</vt:lpstr>
      <vt:lpstr>Table 3.10 Jack’s scenario with highlighted phrases (2 of 2)</vt:lpstr>
      <vt:lpstr>Features from Jack’s scenario</vt:lpstr>
      <vt:lpstr>The feature list</vt:lpstr>
      <vt:lpstr>Figure 3.11</vt:lpstr>
      <vt:lpstr>Table 3.11 Feature description using user stories (1 of 2)</vt:lpstr>
      <vt:lpstr>Table 3.11 Feature description using user stories (2 of 2)</vt:lpstr>
      <vt:lpstr>Innovation and feature identification  (1 of 2)</vt:lpstr>
      <vt:lpstr>Innovation and feature identification  (2 of 2)</vt:lpstr>
      <vt:lpstr>Key points 1 (1 of 2)</vt:lpstr>
      <vt:lpstr>Key points 1 (2 of 2)</vt:lpstr>
      <vt:lpstr>Key points 2 (1 of 2)</vt:lpstr>
      <vt:lpstr>Key points 2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Jacoby, Meghan</cp:lastModifiedBy>
  <cp:revision>662</cp:revision>
  <dcterms:created xsi:type="dcterms:W3CDTF">2014-07-14T20:04:21Z</dcterms:created>
  <dcterms:modified xsi:type="dcterms:W3CDTF">2019-04-25T14:45:41Z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