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75"/>
  </p:notesMasterIdLst>
  <p:handoutMasterIdLst>
    <p:handoutMasterId r:id="rId76"/>
  </p:handoutMasterIdLst>
  <p:sldIdLst>
    <p:sldId id="303" r:id="rId2"/>
    <p:sldId id="26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74" r:id="rId43"/>
    <p:sldId id="343" r:id="rId44"/>
    <p:sldId id="344" r:id="rId45"/>
    <p:sldId id="345" r:id="rId46"/>
    <p:sldId id="346" r:id="rId47"/>
    <p:sldId id="347" r:id="rId48"/>
    <p:sldId id="348" r:id="rId49"/>
    <p:sldId id="349" r:id="rId50"/>
    <p:sldId id="350" r:id="rId51"/>
    <p:sldId id="351" r:id="rId52"/>
    <p:sldId id="352" r:id="rId53"/>
    <p:sldId id="354" r:id="rId54"/>
    <p:sldId id="353" r:id="rId55"/>
    <p:sldId id="355" r:id="rId56"/>
    <p:sldId id="356" r:id="rId57"/>
    <p:sldId id="357" r:id="rId58"/>
    <p:sldId id="358" r:id="rId59"/>
    <p:sldId id="359" r:id="rId60"/>
    <p:sldId id="360" r:id="rId61"/>
    <p:sldId id="361" r:id="rId62"/>
    <p:sldId id="373" r:id="rId63"/>
    <p:sldId id="362" r:id="rId64"/>
    <p:sldId id="363" r:id="rId65"/>
    <p:sldId id="364" r:id="rId66"/>
    <p:sldId id="365" r:id="rId67"/>
    <p:sldId id="366" r:id="rId68"/>
    <p:sldId id="367" r:id="rId69"/>
    <p:sldId id="368" r:id="rId70"/>
    <p:sldId id="369" r:id="rId71"/>
    <p:sldId id="370" r:id="rId72"/>
    <p:sldId id="371" r:id="rId73"/>
    <p:sldId id="372"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0" autoAdjust="0"/>
    <p:restoredTop sz="90149" autoAdjust="0"/>
  </p:normalViewPr>
  <p:slideViewPr>
    <p:cSldViewPr>
      <p:cViewPr varScale="1">
        <p:scale>
          <a:sx n="67" d="100"/>
          <a:sy n="67" d="100"/>
        </p:scale>
        <p:origin x="78" y="90"/>
      </p:cViewPr>
      <p:guideLst>
        <p:guide orient="horz" pos="2160"/>
        <p:guide pos="2880"/>
      </p:guideLst>
    </p:cSldViewPr>
  </p:slideViewPr>
  <p:outlineViewPr>
    <p:cViewPr>
      <p:scale>
        <a:sx n="33" d="100"/>
        <a:sy n="33" d="100"/>
      </p:scale>
      <p:origin x="0" y="18540"/>
    </p:cViewPr>
  </p:outlineViewPr>
  <p:notesTextViewPr>
    <p:cViewPr>
      <p:scale>
        <a:sx n="1" d="1"/>
        <a:sy n="1" d="1"/>
      </p:scale>
      <p:origin x="0" y="0"/>
    </p:cViewPr>
  </p:notesTextViewPr>
  <p:sorterViewPr>
    <p:cViewPr>
      <p:scale>
        <a:sx n="100" d="100"/>
        <a:sy n="100" d="100"/>
      </p:scale>
      <p:origin x="0" y="-3264"/>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73</a:t>
            </a:fld>
            <a:endParaRPr lang="en-US"/>
          </a:p>
        </p:txBody>
      </p:sp>
    </p:spTree>
    <p:extLst>
      <p:ext uri="{BB962C8B-B14F-4D97-AF65-F5344CB8AC3E}">
        <p14:creationId xmlns:p14="http://schemas.microsoft.com/office/powerpoint/2010/main" val="290281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4439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060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60487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192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149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6594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9714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306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4068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04413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251334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91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40466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314364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233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2645746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2534692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860684290"/>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8" r:id="rId3"/>
    <p:sldLayoutId id="2147483660" r:id="rId4"/>
    <p:sldLayoutId id="2147483662" r:id="rId5"/>
    <p:sldLayoutId id="2147483663" r:id="rId6"/>
    <p:sldLayoutId id="2147483664" r:id="rId7"/>
    <p:sldLayoutId id="2147483665" r:id="rId8"/>
    <p:sldLayoutId id="2147483668"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0" r:id="rId27"/>
    <p:sldLayoutId id="2147483691"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3"/>
          <p:cNvSpPr>
            <a:spLocks noGrp="1"/>
          </p:cNvSpPr>
          <p:nvPr>
            <p:ph type="body" sz="quarter" idx="4294967295"/>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
        <p:nvSpPr>
          <p:cNvPr id="9" name="Text Placeholder 8"/>
          <p:cNvSpPr>
            <a:spLocks noGrp="1"/>
          </p:cNvSpPr>
          <p:nvPr>
            <p:ph type="body" sz="quarter" idx="14"/>
          </p:nvPr>
        </p:nvSpPr>
        <p:spPr/>
        <p:txBody>
          <a:bodyPr/>
          <a:lstStyle/>
          <a:p>
            <a:r>
              <a:rPr lang="en-US" dirty="0"/>
              <a:t>Chapter 4</a:t>
            </a:r>
          </a:p>
        </p:txBody>
      </p:sp>
      <p:sp>
        <p:nvSpPr>
          <p:cNvPr id="10" name="Text Placeholder 9"/>
          <p:cNvSpPr>
            <a:spLocks noGrp="1"/>
          </p:cNvSpPr>
          <p:nvPr>
            <p:ph type="body" sz="quarter" idx="15"/>
          </p:nvPr>
        </p:nvSpPr>
        <p:spPr/>
        <p:txBody>
          <a:bodyPr/>
          <a:lstStyle/>
          <a:p>
            <a:pPr lvl="1" indent="-20638">
              <a:lnSpc>
                <a:spcPct val="90000"/>
              </a:lnSpc>
            </a:pPr>
            <a:r>
              <a:rPr lang="en-AU" sz="2000" dirty="0"/>
              <a:t>Software Architecture</a:t>
            </a:r>
            <a:endParaRPr lang="en-CA" altLang="en-US" sz="2000" dirty="0"/>
          </a:p>
        </p:txBody>
      </p:sp>
      <p:pic>
        <p:nvPicPr>
          <p:cNvPr id="12" name="Picture 11" descr="Engineering Software Products, First Edition by Ian Sommervil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44600"/>
            <a:ext cx="3784445" cy="4680000"/>
          </a:xfrm>
          <a:prstGeom prst="rect">
            <a:avLst/>
          </a:prstGeom>
        </p:spPr>
      </p:pic>
      <p:sp>
        <p:nvSpPr>
          <p:cNvPr id="8" name="Text Placeholder 7"/>
          <p:cNvSpPr>
            <a:spLocks noGrp="1"/>
          </p:cNvSpPr>
          <p:nvPr>
            <p:ph type="body" sz="quarter" idx="13"/>
          </p:nvPr>
        </p:nvSpPr>
        <p:spPr>
          <a:xfrm>
            <a:off x="381000" y="1156613"/>
            <a:ext cx="8229600" cy="478970"/>
          </a:xfrm>
        </p:spPr>
        <p:txBody>
          <a:bodyPr/>
          <a:lstStyle/>
          <a:p>
            <a:r>
              <a:rPr lang="en-US" dirty="0"/>
              <a:t>First Edition</a:t>
            </a:r>
          </a:p>
        </p:txBody>
      </p:sp>
      <p:sp>
        <p:nvSpPr>
          <p:cNvPr id="2" name="Title 1"/>
          <p:cNvSpPr>
            <a:spLocks noGrp="1"/>
          </p:cNvSpPr>
          <p:nvPr>
            <p:ph type="title"/>
          </p:nvPr>
        </p:nvSpPr>
        <p:spPr>
          <a:xfrm>
            <a:off x="381000" y="215372"/>
            <a:ext cx="8382000" cy="851428"/>
          </a:xfrm>
        </p:spPr>
        <p:txBody>
          <a:bodyPr/>
          <a:lstStyle/>
          <a:p>
            <a:r>
              <a:rPr lang="en-AU" dirty="0"/>
              <a:t>Engineering Software Products</a:t>
            </a:r>
          </a:p>
        </p:txBody>
      </p:sp>
    </p:spTree>
    <p:extLst>
      <p:ext uri="{BB962C8B-B14F-4D97-AF65-F5344CB8AC3E}">
        <p14:creationId xmlns:p14="http://schemas.microsoft.com/office/powerpoint/2010/main" val="231790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extbox reads as follows. In the Star Wars prequel Rogue One, h t t p s colon forward slash forward slash e n dot Wikipedia dot o r g forward slash wiki forward slash Rogue One, the evil Empire has stored the plans for all of their equipment in a single, highly secure, well guarded, remote location. This is called a centralized security architecture. It is based on the principle that if you maintain all of your information in one place, then you can apply lots of resources to protect that information and ensure that intruders can’t get it. Unfortunately (for the Empire), the rebels managed to breach their security. They stole the plans for the Death Star, an event that underpins the whole Star Wars saga. In trying to stop them, the Empire destroyed their entire archive of system documentation with who knows what resultant costs. Had the Empire chosen a distributed security architecture, with different parts of the Death Star plans stored in different locations, then stealing the plans would have been more difficult. The rebels would have had to breach security in all locations to steal the complete Death Star blueprints."/>
          <p:cNvGraphicFramePr>
            <a:graphicFrameLocks noGrp="1"/>
          </p:cNvGraphicFramePr>
          <p:nvPr>
            <p:extLst>
              <p:ext uri="{D42A27DB-BD31-4B8C-83A1-F6EECF244321}">
                <p14:modId xmlns:p14="http://schemas.microsoft.com/office/powerpoint/2010/main" val="2812685652"/>
              </p:ext>
            </p:extLst>
          </p:nvPr>
        </p:nvGraphicFramePr>
        <p:xfrm>
          <a:off x="609600" y="1397000"/>
          <a:ext cx="7848600" cy="4348480"/>
        </p:xfrm>
        <a:graphic>
          <a:graphicData uri="http://schemas.openxmlformats.org/drawingml/2006/table">
            <a:tbl>
              <a:tblPr firstRow="1" bandRow="1">
                <a:tableStyleId>{3B4B98B0-60AC-42C2-AFA5-B58CD77FA1E5}</a:tableStyleId>
              </a:tblPr>
              <a:tblGrid>
                <a:gridCol w="7848600">
                  <a:extLst>
                    <a:ext uri="{9D8B030D-6E8A-4147-A177-3AD203B41FA5}">
                      <a16:colId xmlns:a16="http://schemas.microsoft.com/office/drawing/2014/main" val="20000"/>
                    </a:ext>
                  </a:extLst>
                </a:gridCol>
              </a:tblGrid>
              <a:tr h="370840">
                <a:tc>
                  <a:txBody>
                    <a:bodyPr/>
                    <a:lstStyle/>
                    <a:p>
                      <a:r>
                        <a:rPr lang="en-AU" dirty="0"/>
                        <a:t>A centralized security architecture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700" dirty="0"/>
                        <a:t>In the </a:t>
                      </a:r>
                      <a:r>
                        <a:rPr lang="en-US" sz="1700" i="1" dirty="0"/>
                        <a:t>Star Wars </a:t>
                      </a:r>
                      <a:r>
                        <a:rPr lang="en-US" sz="1700" dirty="0"/>
                        <a:t>prequel </a:t>
                      </a:r>
                      <a:r>
                        <a:rPr lang="en-US" sz="1700" i="1" dirty="0"/>
                        <a:t>Rogue One </a:t>
                      </a:r>
                      <a:r>
                        <a:rPr lang="en-US" sz="1700" i="0" dirty="0"/>
                        <a:t>(</a:t>
                      </a:r>
                      <a:r>
                        <a:rPr lang="en-US" sz="1700" dirty="0"/>
                        <a:t>https://en.wikipedia.org/wiki/Rogue_One), the evilEmpire has stored the plans for all of their equipment in a single, highly secure, wellguarded, remote location. This is called a centralized security architecture. It is based on the principle that if you maintain all of your information in one place, then you can apply lots of resources to protect that information and ensure that intruders can’t get it. </a:t>
                      </a:r>
                    </a:p>
                    <a:p>
                      <a:endParaRPr lang="en-US" sz="1700" dirty="0"/>
                    </a:p>
                    <a:p>
                      <a:r>
                        <a:rPr lang="en-US" sz="1700" dirty="0"/>
                        <a:t>Unfortunately (for the Empire), the rebels managed to breach their security. They stole the plans for the Death Star, an event that underpins the whole </a:t>
                      </a:r>
                      <a:r>
                        <a:rPr lang="en-US" sz="1700" i="1" dirty="0"/>
                        <a:t>Star Wars </a:t>
                      </a:r>
                      <a:r>
                        <a:rPr lang="en-US" sz="1700" dirty="0"/>
                        <a:t>saga. In trying to stop them, the Empire destroyed their entire archive of system documentation with who knows what resultant costs. Had the Empire chosen a distributed security architecture, with different parts of the Death Star plans stored in different locations, then stealing the plans would have been more difficult. The rebels would have had to breach security in all locations to steal the complete Death Star blueprints.</a:t>
                      </a:r>
                      <a:endParaRPr lang="en-AU" sz="17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4.3 The influence of architecture on system security</a:t>
            </a:r>
            <a:endParaRPr lang="en-AU" dirty="0"/>
          </a:p>
        </p:txBody>
      </p:sp>
    </p:spTree>
    <p:extLst>
      <p:ext uri="{BB962C8B-B14F-4D97-AF65-F5344CB8AC3E}">
        <p14:creationId xmlns:p14="http://schemas.microsoft.com/office/powerpoint/2010/main" val="154311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The benefits of a centralized security architecture are that it is easier to design and build protection and that the protected information can be accessed more efficiently. </a:t>
            </a:r>
          </a:p>
          <a:p>
            <a:r>
              <a:rPr lang="en-US" sz="2600" dirty="0"/>
              <a:t>However, if your security is breached, you lose everything. </a:t>
            </a:r>
          </a:p>
          <a:p>
            <a:r>
              <a:rPr lang="en-US" sz="2600" dirty="0"/>
              <a:t>If you distribute information, it takes longer to access all of the information and costs more to protect it. </a:t>
            </a:r>
          </a:p>
          <a:p>
            <a:r>
              <a:rPr lang="en-US" sz="2600" dirty="0"/>
              <a:t>If security is breached in one location, you only lose the information that you have stored there.</a:t>
            </a:r>
          </a:p>
        </p:txBody>
      </p:sp>
      <p:sp>
        <p:nvSpPr>
          <p:cNvPr id="4" name="Title 3"/>
          <p:cNvSpPr>
            <a:spLocks noGrp="1"/>
          </p:cNvSpPr>
          <p:nvPr>
            <p:ph type="title"/>
          </p:nvPr>
        </p:nvSpPr>
        <p:spPr/>
        <p:txBody>
          <a:bodyPr/>
          <a:lstStyle/>
          <a:p>
            <a:r>
              <a:rPr lang="en-AU" dirty="0"/>
              <a:t>Centralized security architectures</a:t>
            </a:r>
          </a:p>
        </p:txBody>
      </p:sp>
    </p:spTree>
    <p:extLst>
      <p:ext uri="{BB962C8B-B14F-4D97-AF65-F5344CB8AC3E}">
        <p14:creationId xmlns:p14="http://schemas.microsoft.com/office/powerpoint/2010/main" val="2366475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r>
              <a:rPr lang="en-US" sz="2500" dirty="0"/>
              <a:t>Figure 4.2 shows a system with two components (C1  and C2) that share a common database. </a:t>
            </a:r>
          </a:p>
          <a:p>
            <a:pPr lvl="1"/>
            <a:r>
              <a:rPr lang="en-US" sz="2100" dirty="0"/>
              <a:t>Assume C1 runs slowly because it has to reorganize the information in the database before using it. </a:t>
            </a:r>
          </a:p>
          <a:p>
            <a:pPr lvl="1"/>
            <a:r>
              <a:rPr lang="en-US" sz="2100" dirty="0"/>
              <a:t>The only way to make C1 faster might be to change the database. This means that C2 also has to be changed, which may, potentially, affect its response time.</a:t>
            </a:r>
          </a:p>
          <a:p>
            <a:r>
              <a:rPr lang="en-US" sz="2500" dirty="0"/>
              <a:t>In Figure 4.3, a different architecture is used where each component has its own copy of the parts of the database that it needs. </a:t>
            </a:r>
          </a:p>
          <a:p>
            <a:pPr lvl="1"/>
            <a:r>
              <a:rPr lang="en-US" sz="2100" dirty="0"/>
              <a:t>If one component needs to change the database organization, this does not affect the other component. </a:t>
            </a:r>
          </a:p>
        </p:txBody>
      </p:sp>
      <p:sp>
        <p:nvSpPr>
          <p:cNvPr id="4" name="Title 3"/>
          <p:cNvSpPr>
            <a:spLocks noGrp="1"/>
          </p:cNvSpPr>
          <p:nvPr>
            <p:ph type="title"/>
          </p:nvPr>
        </p:nvSpPr>
        <p:spPr/>
        <p:txBody>
          <a:bodyPr/>
          <a:lstStyle/>
          <a:p>
            <a:r>
              <a:rPr lang="en-AU" dirty="0"/>
              <a:t>Maintainability and performance</a:t>
            </a:r>
            <a:r>
              <a:rPr lang="en-AU" sz="2000" dirty="0"/>
              <a:t> </a:t>
            </a:r>
            <a:r>
              <a:rPr lang="en-AU" sz="2000" b="0" dirty="0"/>
              <a:t>(1 of 2)</a:t>
            </a:r>
          </a:p>
        </p:txBody>
      </p:sp>
    </p:spTree>
    <p:extLst>
      <p:ext uri="{BB962C8B-B14F-4D97-AF65-F5344CB8AC3E}">
        <p14:creationId xmlns:p14="http://schemas.microsoft.com/office/powerpoint/2010/main" val="44559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r>
              <a:rPr lang="en-US" sz="2500" dirty="0"/>
              <a:t>However, a multi-database architecture may run more slowly and may cost more to implement and change. </a:t>
            </a:r>
          </a:p>
          <a:p>
            <a:pPr lvl="1"/>
            <a:r>
              <a:rPr lang="en-US" sz="2100" dirty="0"/>
              <a:t>A multi-database architecture needs a mechanism (component C3) to ensure that the data shared by C1 and C2 is kept consistent when it is changed. </a:t>
            </a:r>
          </a:p>
        </p:txBody>
      </p:sp>
      <p:sp>
        <p:nvSpPr>
          <p:cNvPr id="4" name="Title 3"/>
          <p:cNvSpPr>
            <a:spLocks noGrp="1"/>
          </p:cNvSpPr>
          <p:nvPr>
            <p:ph type="title"/>
          </p:nvPr>
        </p:nvSpPr>
        <p:spPr/>
        <p:txBody>
          <a:bodyPr/>
          <a:lstStyle/>
          <a:p>
            <a:r>
              <a:rPr lang="en-AU" dirty="0"/>
              <a:t>Maintainability and performance</a:t>
            </a:r>
            <a:r>
              <a:rPr lang="en-AU" sz="2000" dirty="0"/>
              <a:t> </a:t>
            </a:r>
            <a:r>
              <a:rPr lang="en-AU" sz="2000" b="0" dirty="0"/>
              <a:t>(2 of 2)</a:t>
            </a:r>
          </a:p>
        </p:txBody>
      </p:sp>
    </p:spTree>
    <p:extLst>
      <p:ext uri="{BB962C8B-B14F-4D97-AF65-F5344CB8AC3E}">
        <p14:creationId xmlns:p14="http://schemas.microsoft.com/office/powerpoint/2010/main" val="375494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Shared database architecture</a:t>
            </a:r>
          </a:p>
        </p:txBody>
      </p:sp>
      <p:pic>
        <p:nvPicPr>
          <p:cNvPr id="6" name="Picture 5" descr="Components, C 1 and C 2, with a shared database, can be accessed by a user interface.">
            <a:extLst>
              <a:ext uri="{FF2B5EF4-FFF2-40B4-BE49-F238E27FC236}">
                <a16:creationId xmlns:a16="http://schemas.microsoft.com/office/drawing/2014/main" id="{DE17075B-B0D5-DB44-AA15-FE6E1991815F}"/>
              </a:ext>
            </a:extLst>
          </p:cNvPr>
          <p:cNvPicPr>
            <a:picLocks noChangeAspect="1"/>
          </p:cNvPicPr>
          <p:nvPr/>
        </p:nvPicPr>
        <p:blipFill rotWithShape="1">
          <a:blip r:embed="rId2">
            <a:extLst>
              <a:ext uri="{28A0092B-C50C-407E-A947-70E740481C1C}">
                <a14:useLocalDpi xmlns:a14="http://schemas.microsoft.com/office/drawing/2010/main" val="0"/>
              </a:ext>
            </a:extLst>
          </a:blip>
          <a:srcRect l="28970" t="9649" r="27253" b="63268"/>
          <a:stretch/>
        </p:blipFill>
        <p:spPr>
          <a:xfrm>
            <a:off x="1828800" y="838200"/>
            <a:ext cx="5486400" cy="4847573"/>
          </a:xfrm>
          <a:prstGeom prst="rect">
            <a:avLst/>
          </a:prstGeom>
        </p:spPr>
      </p:pic>
      <p:sp>
        <p:nvSpPr>
          <p:cNvPr id="4" name="Title 3"/>
          <p:cNvSpPr>
            <a:spLocks noGrp="1"/>
          </p:cNvSpPr>
          <p:nvPr>
            <p:ph type="title"/>
          </p:nvPr>
        </p:nvSpPr>
        <p:spPr/>
        <p:txBody>
          <a:bodyPr/>
          <a:lstStyle/>
          <a:p>
            <a:r>
              <a:rPr lang="en-US" dirty="0"/>
              <a:t>Figure 4.2</a:t>
            </a:r>
            <a:endParaRPr lang="en-AU" dirty="0"/>
          </a:p>
        </p:txBody>
      </p:sp>
    </p:spTree>
    <p:extLst>
      <p:ext uri="{BB962C8B-B14F-4D97-AF65-F5344CB8AC3E}">
        <p14:creationId xmlns:p14="http://schemas.microsoft.com/office/powerpoint/2010/main" val="158865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57200" y="5781178"/>
            <a:ext cx="8229600" cy="503838"/>
          </a:xfrm>
        </p:spPr>
        <p:txBody>
          <a:bodyPr/>
          <a:lstStyle/>
          <a:p>
            <a:r>
              <a:rPr lang="en-AU" sz="1400" dirty="0"/>
              <a:t>Multiple database architecture</a:t>
            </a:r>
          </a:p>
        </p:txBody>
      </p:sp>
      <p:pic>
        <p:nvPicPr>
          <p:cNvPr id="7" name="Picture 6" descr="User interface can access components C 1 and C 2, each with its own database. Each database shares C 3, which forms the database reconciliation.">
            <a:extLst>
              <a:ext uri="{FF2B5EF4-FFF2-40B4-BE49-F238E27FC236}">
                <a16:creationId xmlns:a16="http://schemas.microsoft.com/office/drawing/2014/main" id="{E2C4821A-3285-D74B-AAD0-B2C296E23715}"/>
              </a:ext>
            </a:extLst>
          </p:cNvPr>
          <p:cNvPicPr>
            <a:picLocks noChangeAspect="1"/>
          </p:cNvPicPr>
          <p:nvPr/>
        </p:nvPicPr>
        <p:blipFill rotWithShape="1">
          <a:blip r:embed="rId2">
            <a:extLst>
              <a:ext uri="{28A0092B-C50C-407E-A947-70E740481C1C}">
                <a14:useLocalDpi xmlns:a14="http://schemas.microsoft.com/office/drawing/2010/main" val="0"/>
              </a:ext>
            </a:extLst>
          </a:blip>
          <a:srcRect l="21524" t="8505" r="19905" b="54773"/>
          <a:stretch/>
        </p:blipFill>
        <p:spPr>
          <a:xfrm>
            <a:off x="1600200" y="800100"/>
            <a:ext cx="5562600" cy="4981078"/>
          </a:xfrm>
          <a:prstGeom prst="rect">
            <a:avLst/>
          </a:prstGeom>
        </p:spPr>
      </p:pic>
      <p:sp>
        <p:nvSpPr>
          <p:cNvPr id="4" name="Title 3"/>
          <p:cNvSpPr>
            <a:spLocks noGrp="1"/>
          </p:cNvSpPr>
          <p:nvPr>
            <p:ph type="title"/>
          </p:nvPr>
        </p:nvSpPr>
        <p:spPr/>
        <p:txBody>
          <a:bodyPr/>
          <a:lstStyle/>
          <a:p>
            <a:r>
              <a:rPr lang="en-US" dirty="0"/>
              <a:t>Figure 4.3</a:t>
            </a:r>
            <a:endParaRPr lang="en-AU" dirty="0"/>
          </a:p>
        </p:txBody>
      </p:sp>
    </p:spTree>
    <p:extLst>
      <p:ext uri="{BB962C8B-B14F-4D97-AF65-F5344CB8AC3E}">
        <p14:creationId xmlns:p14="http://schemas.microsoft.com/office/powerpoint/2010/main" val="410580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1400" dirty="0"/>
              <a:t>Issues that influence architectural decisions</a:t>
            </a:r>
            <a:endParaRPr lang="en-AU" sz="1400" dirty="0"/>
          </a:p>
        </p:txBody>
      </p:sp>
      <p:pic>
        <p:nvPicPr>
          <p:cNvPr id="6" name="Picture 5" descr="A star diagram represents the five issues that influence architectural decisions. These are Non-functional product characteristics, Product lifetime, Software reuse, Number of users, and Software compatibility.">
            <a:extLst>
              <a:ext uri="{FF2B5EF4-FFF2-40B4-BE49-F238E27FC236}">
                <a16:creationId xmlns:a16="http://schemas.microsoft.com/office/drawing/2014/main" id="{DD72CA02-3758-444F-8543-359C36F6A4F7}"/>
              </a:ext>
            </a:extLst>
          </p:cNvPr>
          <p:cNvPicPr>
            <a:picLocks noChangeAspect="1"/>
          </p:cNvPicPr>
          <p:nvPr/>
        </p:nvPicPr>
        <p:blipFill rotWithShape="1">
          <a:blip r:embed="rId2">
            <a:extLst>
              <a:ext uri="{28A0092B-C50C-407E-A947-70E740481C1C}">
                <a14:useLocalDpi xmlns:a14="http://schemas.microsoft.com/office/drawing/2010/main" val="0"/>
              </a:ext>
            </a:extLst>
          </a:blip>
          <a:srcRect l="20621" t="18330" r="27974" b="54237"/>
          <a:stretch/>
        </p:blipFill>
        <p:spPr>
          <a:xfrm>
            <a:off x="1828800" y="1143000"/>
            <a:ext cx="5468842" cy="3962400"/>
          </a:xfrm>
          <a:prstGeom prst="rect">
            <a:avLst/>
          </a:prstGeom>
        </p:spPr>
      </p:pic>
      <p:sp>
        <p:nvSpPr>
          <p:cNvPr id="4" name="Title 3"/>
          <p:cNvSpPr>
            <a:spLocks noGrp="1"/>
          </p:cNvSpPr>
          <p:nvPr>
            <p:ph type="title"/>
          </p:nvPr>
        </p:nvSpPr>
        <p:spPr/>
        <p:txBody>
          <a:bodyPr/>
          <a:lstStyle/>
          <a:p>
            <a:r>
              <a:rPr lang="en-US" dirty="0"/>
              <a:t>Figure 4.4</a:t>
            </a:r>
            <a:endParaRPr lang="en-AU" dirty="0"/>
          </a:p>
        </p:txBody>
      </p:sp>
    </p:spTree>
    <p:extLst>
      <p:ext uri="{BB962C8B-B14F-4D97-AF65-F5344CB8AC3E}">
        <p14:creationId xmlns:p14="http://schemas.microsoft.com/office/powerpoint/2010/main" val="385520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rchitectural design issues and importance."/>
          <p:cNvGraphicFramePr>
            <a:graphicFrameLocks noGrp="1"/>
          </p:cNvGraphicFramePr>
          <p:nvPr>
            <p:extLst>
              <p:ext uri="{D42A27DB-BD31-4B8C-83A1-F6EECF244321}">
                <p14:modId xmlns:p14="http://schemas.microsoft.com/office/powerpoint/2010/main" val="516396600"/>
              </p:ext>
            </p:extLst>
          </p:nvPr>
        </p:nvGraphicFramePr>
        <p:xfrm>
          <a:off x="609600" y="1676400"/>
          <a:ext cx="8153400" cy="464820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435225">
                <a:tc>
                  <a:txBody>
                    <a:bodyPr/>
                    <a:lstStyle/>
                    <a:p>
                      <a:r>
                        <a:rPr lang="en-AU" dirty="0"/>
                        <a:t>Issue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Architectural importance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97173">
                <a:tc>
                  <a:txBody>
                    <a:bodyPr/>
                    <a:lstStyle/>
                    <a:p>
                      <a:r>
                        <a:rPr lang="en-AU" sz="1700" dirty="0"/>
                        <a:t>Non-functional product</a:t>
                      </a:r>
                    </a:p>
                    <a:p>
                      <a:r>
                        <a:rPr lang="en-AU" sz="1700" dirty="0"/>
                        <a:t>characteristics</a:t>
                      </a:r>
                    </a:p>
                  </a:txBody>
                  <a:tcPr>
                    <a:lnT w="12700" cap="flat" cmpd="sng" algn="ctr">
                      <a:solidFill>
                        <a:schemeClr val="tx1"/>
                      </a:solidFill>
                      <a:prstDash val="solid"/>
                      <a:round/>
                      <a:headEnd type="none" w="med" len="med"/>
                      <a:tailEnd type="none" w="med" len="med"/>
                    </a:lnT>
                    <a:noFill/>
                  </a:tcPr>
                </a:tc>
                <a:tc>
                  <a:txBody>
                    <a:bodyPr/>
                    <a:lstStyle/>
                    <a:p>
                      <a:r>
                        <a:rPr lang="en-US" sz="1700" dirty="0"/>
                        <a:t>Non-functional product characteristics such as security and performance affect all users. If you get these wrong, your product is unlikely to be a commercial success. Unfortunately, some characteristics are opposing, so you</a:t>
                      </a:r>
                    </a:p>
                    <a:p>
                      <a:r>
                        <a:rPr lang="en-US" sz="1700" dirty="0"/>
                        <a:t>can optimize only the most important.</a:t>
                      </a:r>
                      <a:endParaRPr lang="en-AU" sz="17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218629">
                <a:tc>
                  <a:txBody>
                    <a:bodyPr/>
                    <a:lstStyle/>
                    <a:p>
                      <a:r>
                        <a:rPr lang="en-AU" sz="1700" dirty="0"/>
                        <a:t>Product lifetime</a:t>
                      </a:r>
                    </a:p>
                  </a:txBody>
                  <a:tcPr/>
                </a:tc>
                <a:tc>
                  <a:txBody>
                    <a:bodyPr/>
                    <a:lstStyle/>
                    <a:p>
                      <a:r>
                        <a:rPr lang="en-US" sz="1700" dirty="0"/>
                        <a:t>If you anticipate a long product lifetime, you need to create regular product revisions. You therefore need an architecture that can evolve, so that it can be adapted to accommodate new features and technology.</a:t>
                      </a:r>
                      <a:endParaRPr lang="en-AU" sz="1700" dirty="0"/>
                    </a:p>
                  </a:txBody>
                  <a:tcPr/>
                </a:tc>
                <a:extLst>
                  <a:ext uri="{0D108BD9-81ED-4DB2-BD59-A6C34878D82A}">
                    <a16:rowId xmlns:a16="http://schemas.microsoft.com/office/drawing/2014/main" val="10002"/>
                  </a:ext>
                </a:extLst>
              </a:tr>
              <a:tr h="1497173">
                <a:tc>
                  <a:txBody>
                    <a:bodyPr/>
                    <a:lstStyle/>
                    <a:p>
                      <a:r>
                        <a:rPr lang="en-AU" sz="1700" dirty="0"/>
                        <a:t>Software reuse</a:t>
                      </a:r>
                    </a:p>
                  </a:txBody>
                  <a:tcPr>
                    <a:lnB w="12700" cap="flat" cmpd="sng" algn="ctr">
                      <a:solidFill>
                        <a:schemeClr val="tx1"/>
                      </a:solidFill>
                      <a:prstDash val="solid"/>
                      <a:round/>
                      <a:headEnd type="none" w="med" len="med"/>
                      <a:tailEnd type="none" w="med" len="med"/>
                    </a:lnB>
                    <a:noFill/>
                  </a:tcPr>
                </a:tc>
                <a:tc>
                  <a:txBody>
                    <a:bodyPr/>
                    <a:lstStyle/>
                    <a:p>
                      <a:r>
                        <a:rPr lang="en-US" sz="1700" dirty="0"/>
                        <a:t>You can save a lot of time and effort if you can reuse large components from other products or open-source software. However, this constrains your architectural choices because you must fit your design around the software that is being reused.</a:t>
                      </a:r>
                      <a:endParaRPr lang="en-AU" sz="17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Table 4.4 The importance of architectural design issues</a:t>
            </a:r>
            <a:r>
              <a:rPr lang="en-US" sz="2000" dirty="0"/>
              <a:t> </a:t>
            </a:r>
            <a:r>
              <a:rPr lang="en-US" sz="2000" b="0" dirty="0"/>
              <a:t>(1 of 2)</a:t>
            </a:r>
            <a:endParaRPr lang="en-AU" sz="2000" b="0" dirty="0"/>
          </a:p>
        </p:txBody>
      </p:sp>
    </p:spTree>
    <p:extLst>
      <p:ext uri="{BB962C8B-B14F-4D97-AF65-F5344CB8AC3E}">
        <p14:creationId xmlns:p14="http://schemas.microsoft.com/office/powerpoint/2010/main" val="132062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rchitectural design issues and importance."/>
          <p:cNvGraphicFramePr>
            <a:graphicFrameLocks noGrp="1"/>
          </p:cNvGraphicFramePr>
          <p:nvPr>
            <p:extLst>
              <p:ext uri="{D42A27DB-BD31-4B8C-83A1-F6EECF244321}">
                <p14:modId xmlns:p14="http://schemas.microsoft.com/office/powerpoint/2010/main" val="1099991035"/>
              </p:ext>
            </p:extLst>
          </p:nvPr>
        </p:nvGraphicFramePr>
        <p:xfrm>
          <a:off x="609600" y="1676400"/>
          <a:ext cx="8153400" cy="315468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381000">
                <a:tc>
                  <a:txBody>
                    <a:bodyPr/>
                    <a:lstStyle/>
                    <a:p>
                      <a:r>
                        <a:rPr lang="en-AU" dirty="0"/>
                        <a:t>Issue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Architectural importance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52450">
                <a:tc>
                  <a:txBody>
                    <a:bodyPr/>
                    <a:lstStyle/>
                    <a:p>
                      <a:r>
                        <a:rPr lang="en-AU" sz="1700" dirty="0"/>
                        <a:t>Number of users</a:t>
                      </a:r>
                    </a:p>
                  </a:txBody>
                  <a:tcPr>
                    <a:lnT w="12700" cap="flat" cmpd="sng" algn="ctr">
                      <a:solidFill>
                        <a:schemeClr val="tx1"/>
                      </a:solidFill>
                      <a:prstDash val="solid"/>
                      <a:round/>
                      <a:headEnd type="none" w="med" len="med"/>
                      <a:tailEnd type="none" w="med" len="med"/>
                    </a:lnT>
                    <a:noFill/>
                  </a:tcPr>
                </a:tc>
                <a:tc>
                  <a:txBody>
                    <a:bodyPr/>
                    <a:lstStyle/>
                    <a:p>
                      <a:r>
                        <a:rPr lang="en-US" sz="1700" dirty="0"/>
                        <a:t>If you are developing consumer software delivered over the Internet, the number of users can change very quickly. This can lead to serious performance degradation unless you design your architecture so that your system can be quickly scaled up and down.</a:t>
                      </a:r>
                      <a:endParaRPr lang="en-AU" sz="17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52450">
                <a:tc>
                  <a:txBody>
                    <a:bodyPr/>
                    <a:lstStyle/>
                    <a:p>
                      <a:r>
                        <a:rPr lang="en-AU" sz="1700" dirty="0"/>
                        <a:t>Software compatibility</a:t>
                      </a:r>
                    </a:p>
                  </a:txBody>
                  <a:tcPr>
                    <a:lnB w="12700" cap="flat" cmpd="sng" algn="ctr">
                      <a:solidFill>
                        <a:schemeClr val="tx1"/>
                      </a:solidFill>
                      <a:prstDash val="solid"/>
                      <a:round/>
                      <a:headEnd type="none" w="med" len="med"/>
                      <a:tailEnd type="none" w="med" len="med"/>
                    </a:lnB>
                  </a:tcPr>
                </a:tc>
                <a:tc>
                  <a:txBody>
                    <a:bodyPr/>
                    <a:lstStyle/>
                    <a:p>
                      <a:r>
                        <a:rPr lang="en-US" sz="1700" dirty="0"/>
                        <a:t>For some products, it is important to maintain</a:t>
                      </a:r>
                    </a:p>
                    <a:p>
                      <a:r>
                        <a:rPr lang="en-US" sz="1700" dirty="0"/>
                        <a:t>compatibility with other software so that users can adopt your product and use data prepared using a different system. This may limit architectural choices, such as the database software that you can use.</a:t>
                      </a:r>
                      <a:endParaRPr lang="en-AU" sz="17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4.4 The importance of architectural design issues</a:t>
            </a:r>
            <a:r>
              <a:rPr lang="en-US" sz="2000" dirty="0"/>
              <a:t> </a:t>
            </a:r>
            <a:r>
              <a:rPr lang="en-US" sz="2000" b="0" dirty="0"/>
              <a:t>(2 of 2)</a:t>
            </a:r>
            <a:endParaRPr lang="en-AU" sz="2000" dirty="0"/>
          </a:p>
        </p:txBody>
      </p:sp>
    </p:spTree>
    <p:extLst>
      <p:ext uri="{BB962C8B-B14F-4D97-AF65-F5344CB8AC3E}">
        <p14:creationId xmlns:p14="http://schemas.microsoft.com/office/powerpoint/2010/main" val="370939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System maintainability is an attribute that reflects how difficult and expensive it is to make changes to a system after it has been released to customers. </a:t>
            </a:r>
          </a:p>
          <a:p>
            <a:pPr lvl="1"/>
            <a:r>
              <a:rPr lang="en-US" dirty="0"/>
              <a:t>You improve maintainability by building a system from small self-contained parts, each of which can be replaced or enhanced if changes are required.</a:t>
            </a:r>
          </a:p>
        </p:txBody>
      </p:sp>
      <p:sp>
        <p:nvSpPr>
          <p:cNvPr id="4" name="Title 3"/>
          <p:cNvSpPr>
            <a:spLocks noGrp="1"/>
          </p:cNvSpPr>
          <p:nvPr>
            <p:ph type="title"/>
          </p:nvPr>
        </p:nvSpPr>
        <p:spPr/>
        <p:txBody>
          <a:bodyPr/>
          <a:lstStyle/>
          <a:p>
            <a:r>
              <a:rPr lang="en-US" dirty="0"/>
              <a:t>Trade off: Maintainability vs performance</a:t>
            </a:r>
            <a:r>
              <a:rPr lang="en-US" sz="2000" dirty="0"/>
              <a:t> </a:t>
            </a:r>
            <a:r>
              <a:rPr lang="en-US" sz="2000" b="0" dirty="0"/>
              <a:t>(1 of 2)</a:t>
            </a:r>
            <a:endParaRPr lang="en-AU" sz="2000" b="0" dirty="0"/>
          </a:p>
        </p:txBody>
      </p:sp>
    </p:spTree>
    <p:extLst>
      <p:ext uri="{BB962C8B-B14F-4D97-AF65-F5344CB8AC3E}">
        <p14:creationId xmlns:p14="http://schemas.microsoft.com/office/powerpoint/2010/main" val="224408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600"/>
              </a:spcBef>
            </a:pPr>
            <a:r>
              <a:rPr lang="en-US" dirty="0"/>
              <a:t>To create a reliable, secure and efficient product, you need to pay attention to architectural design which includes: </a:t>
            </a:r>
          </a:p>
          <a:p>
            <a:pPr lvl="1"/>
            <a:r>
              <a:rPr lang="en-US" dirty="0"/>
              <a:t>its overall organization, </a:t>
            </a:r>
          </a:p>
          <a:p>
            <a:pPr lvl="1"/>
            <a:r>
              <a:rPr lang="en-US" dirty="0"/>
              <a:t>how the software is decomposed into components, </a:t>
            </a:r>
          </a:p>
          <a:p>
            <a:pPr lvl="1"/>
            <a:r>
              <a:rPr lang="en-US" dirty="0"/>
              <a:t>the server organization </a:t>
            </a:r>
          </a:p>
          <a:p>
            <a:pPr lvl="1"/>
            <a:r>
              <a:rPr lang="en-US" dirty="0"/>
              <a:t>the technologies that you use to build the </a:t>
            </a:r>
            <a:r>
              <a:rPr lang="en-US" dirty="0" err="1"/>
              <a:t>software.The</a:t>
            </a:r>
            <a:r>
              <a:rPr lang="en-US" dirty="0"/>
              <a:t> architecture of a software product affects its performance, usability, security, reliability and maintainability. </a:t>
            </a:r>
          </a:p>
        </p:txBody>
      </p:sp>
      <p:sp>
        <p:nvSpPr>
          <p:cNvPr id="2" name="Title 1"/>
          <p:cNvSpPr>
            <a:spLocks noGrp="1"/>
          </p:cNvSpPr>
          <p:nvPr>
            <p:ph type="title"/>
          </p:nvPr>
        </p:nvSpPr>
        <p:spPr/>
        <p:txBody>
          <a:bodyPr/>
          <a:lstStyle/>
          <a:p>
            <a:r>
              <a:rPr lang="en-AU" dirty="0"/>
              <a:t>Software architecture</a:t>
            </a:r>
            <a:r>
              <a:rPr lang="en-AU" sz="2000" dirty="0"/>
              <a:t> </a:t>
            </a:r>
            <a:r>
              <a:rPr lang="en-AU" sz="2000" b="0" dirty="0"/>
              <a:t>(1 of 2)</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In architectural terms, this means that the system should be decomposed into fine-grain components, each of which does one thing and one thing only. </a:t>
            </a:r>
          </a:p>
          <a:p>
            <a:pPr lvl="1"/>
            <a:r>
              <a:rPr lang="en-US" dirty="0"/>
              <a:t>However, it takes time for components to communicate with each other. Consequently, if many components are involved in implementing a product feature, the software will be slower. </a:t>
            </a:r>
          </a:p>
        </p:txBody>
      </p:sp>
      <p:sp>
        <p:nvSpPr>
          <p:cNvPr id="4" name="Title 3"/>
          <p:cNvSpPr>
            <a:spLocks noGrp="1"/>
          </p:cNvSpPr>
          <p:nvPr>
            <p:ph type="title"/>
          </p:nvPr>
        </p:nvSpPr>
        <p:spPr/>
        <p:txBody>
          <a:bodyPr/>
          <a:lstStyle/>
          <a:p>
            <a:r>
              <a:rPr lang="en-US" dirty="0"/>
              <a:t>Trade off: Maintainability vs performance</a:t>
            </a:r>
            <a:r>
              <a:rPr lang="en-US" sz="2000" dirty="0"/>
              <a:t> </a:t>
            </a:r>
            <a:r>
              <a:rPr lang="en-US" sz="2000" b="0" dirty="0"/>
              <a:t>(2 of 2)</a:t>
            </a:r>
            <a:endParaRPr lang="en-AU" sz="2000" b="0" dirty="0"/>
          </a:p>
        </p:txBody>
      </p:sp>
    </p:spTree>
    <p:extLst>
      <p:ext uri="{BB962C8B-B14F-4D97-AF65-F5344CB8AC3E}">
        <p14:creationId xmlns:p14="http://schemas.microsoft.com/office/powerpoint/2010/main" val="4112769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sz="2600" dirty="0"/>
              <a:t>You can achieve security by designing the system protection as a series of layers (Figure 4.5). </a:t>
            </a:r>
          </a:p>
          <a:p>
            <a:pPr lvl="1"/>
            <a:r>
              <a:rPr lang="en-US" sz="2200" dirty="0"/>
              <a:t>An attacker has to penetrate all of those layers before the system is compromised. </a:t>
            </a:r>
          </a:p>
          <a:p>
            <a:r>
              <a:rPr lang="en-US" sz="2600" dirty="0"/>
              <a:t>Layers might include system authentication layers, a separate critical feature authentication layer, an encryption layer and so on. </a:t>
            </a:r>
          </a:p>
          <a:p>
            <a:r>
              <a:rPr lang="en-US" sz="2600" dirty="0"/>
              <a:t>Architecturally, you can implement each of these layers as separate components so that if one of these components is compromised by an attacker, then the other layers remain intact. </a:t>
            </a:r>
          </a:p>
        </p:txBody>
      </p:sp>
      <p:sp>
        <p:nvSpPr>
          <p:cNvPr id="4" name="Title 3"/>
          <p:cNvSpPr>
            <a:spLocks noGrp="1"/>
          </p:cNvSpPr>
          <p:nvPr>
            <p:ph type="title"/>
          </p:nvPr>
        </p:nvSpPr>
        <p:spPr/>
        <p:txBody>
          <a:bodyPr/>
          <a:lstStyle/>
          <a:p>
            <a:r>
              <a:rPr lang="en-US" dirty="0"/>
              <a:t>Trade off: Security vs usability</a:t>
            </a:r>
            <a:endParaRPr lang="en-AU" dirty="0"/>
          </a:p>
        </p:txBody>
      </p:sp>
    </p:spTree>
    <p:extLst>
      <p:ext uri="{BB962C8B-B14F-4D97-AF65-F5344CB8AC3E}">
        <p14:creationId xmlns:p14="http://schemas.microsoft.com/office/powerpoint/2010/main" val="340061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AU" sz="1400" dirty="0"/>
              <a:t>Authentication layers</a:t>
            </a:r>
          </a:p>
        </p:txBody>
      </p:sp>
      <p:pic>
        <p:nvPicPr>
          <p:cNvPr id="7" name="Picture 6" descr="From the inside to the outside, these are as follows. Protected asset such as a database of user’s credit cards, Encryption, Feature authentication, Application authentication, and I P authentication.">
            <a:extLst>
              <a:ext uri="{FF2B5EF4-FFF2-40B4-BE49-F238E27FC236}">
                <a16:creationId xmlns:a16="http://schemas.microsoft.com/office/drawing/2014/main" id="{C18AF7D2-79C2-E149-A3E3-23C36A551A60}"/>
              </a:ext>
            </a:extLst>
          </p:cNvPr>
          <p:cNvPicPr>
            <a:picLocks noChangeAspect="1"/>
          </p:cNvPicPr>
          <p:nvPr/>
        </p:nvPicPr>
        <p:blipFill rotWithShape="1">
          <a:blip r:embed="rId2">
            <a:extLst>
              <a:ext uri="{28A0092B-C50C-407E-A947-70E740481C1C}">
                <a14:useLocalDpi xmlns:a14="http://schemas.microsoft.com/office/drawing/2010/main" val="0"/>
              </a:ext>
            </a:extLst>
          </a:blip>
          <a:srcRect l="19184" t="20057" r="13657" b="53543"/>
          <a:stretch/>
        </p:blipFill>
        <p:spPr>
          <a:xfrm>
            <a:off x="1219200" y="1257300"/>
            <a:ext cx="6989634" cy="3924300"/>
          </a:xfrm>
          <a:prstGeom prst="rect">
            <a:avLst/>
          </a:prstGeom>
        </p:spPr>
      </p:pic>
      <p:sp>
        <p:nvSpPr>
          <p:cNvPr id="4" name="Title 3"/>
          <p:cNvSpPr>
            <a:spLocks noGrp="1"/>
          </p:cNvSpPr>
          <p:nvPr>
            <p:ph type="title"/>
          </p:nvPr>
        </p:nvSpPr>
        <p:spPr/>
        <p:txBody>
          <a:bodyPr/>
          <a:lstStyle/>
          <a:p>
            <a:r>
              <a:rPr lang="en-AU" dirty="0"/>
              <a:t>Figure 4.5</a:t>
            </a:r>
          </a:p>
        </p:txBody>
      </p:sp>
    </p:spTree>
    <p:extLst>
      <p:ext uri="{BB962C8B-B14F-4D97-AF65-F5344CB8AC3E}">
        <p14:creationId xmlns:p14="http://schemas.microsoft.com/office/powerpoint/2010/main" val="1296041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 A layered approach to security affects the usability of the software. </a:t>
            </a:r>
          </a:p>
          <a:p>
            <a:pPr lvl="1"/>
            <a:r>
              <a:rPr lang="en-US" dirty="0"/>
              <a:t>Users have to remember information, like passwords, that is needed to penetrate a security layer. Their interaction with the system is inevitably slowed down by its security features. </a:t>
            </a:r>
          </a:p>
          <a:p>
            <a:pPr lvl="1"/>
            <a:r>
              <a:rPr lang="en-US" dirty="0"/>
              <a:t>Many users find this irritating and often look for work-</a:t>
            </a:r>
            <a:r>
              <a:rPr lang="en-US" dirty="0" err="1"/>
              <a:t>arounds</a:t>
            </a:r>
            <a:r>
              <a:rPr lang="en-US" dirty="0"/>
              <a:t> so that they do not have to re-authenticate to access system features or data.</a:t>
            </a:r>
          </a:p>
        </p:txBody>
      </p:sp>
      <p:sp>
        <p:nvSpPr>
          <p:cNvPr id="4" name="Title 3"/>
          <p:cNvSpPr>
            <a:spLocks noGrp="1"/>
          </p:cNvSpPr>
          <p:nvPr>
            <p:ph type="title"/>
          </p:nvPr>
        </p:nvSpPr>
        <p:spPr/>
        <p:txBody>
          <a:bodyPr/>
          <a:lstStyle/>
          <a:p>
            <a:r>
              <a:rPr lang="en-AU" dirty="0"/>
              <a:t>Usability issues</a:t>
            </a:r>
            <a:r>
              <a:rPr lang="en-AU" sz="2000" dirty="0"/>
              <a:t> </a:t>
            </a:r>
            <a:r>
              <a:rPr lang="en-AU" sz="2000" b="0" dirty="0"/>
              <a:t>(1 of 2)</a:t>
            </a:r>
          </a:p>
        </p:txBody>
      </p:sp>
    </p:spTree>
    <p:extLst>
      <p:ext uri="{BB962C8B-B14F-4D97-AF65-F5344CB8AC3E}">
        <p14:creationId xmlns:p14="http://schemas.microsoft.com/office/powerpoint/2010/main" val="1622745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To avoid this, you need an architecture:</a:t>
            </a:r>
          </a:p>
          <a:p>
            <a:pPr lvl="1"/>
            <a:r>
              <a:rPr lang="en-US" dirty="0"/>
              <a:t> that doesn’t have too many security layers, </a:t>
            </a:r>
          </a:p>
          <a:p>
            <a:pPr lvl="1"/>
            <a:r>
              <a:rPr lang="en-US" dirty="0"/>
              <a:t>that doesn’t enforce unnecessary security,</a:t>
            </a:r>
          </a:p>
          <a:p>
            <a:pPr lvl="1"/>
            <a:r>
              <a:rPr lang="en-US" dirty="0"/>
              <a:t>that provides helper components that reduce the load on users.</a:t>
            </a:r>
          </a:p>
        </p:txBody>
      </p:sp>
      <p:sp>
        <p:nvSpPr>
          <p:cNvPr id="4" name="Title 3"/>
          <p:cNvSpPr>
            <a:spLocks noGrp="1"/>
          </p:cNvSpPr>
          <p:nvPr>
            <p:ph type="title"/>
          </p:nvPr>
        </p:nvSpPr>
        <p:spPr/>
        <p:txBody>
          <a:bodyPr/>
          <a:lstStyle/>
          <a:p>
            <a:r>
              <a:rPr lang="en-AU" dirty="0"/>
              <a:t>Usability issues</a:t>
            </a:r>
            <a:r>
              <a:rPr lang="en-AU" sz="2000" dirty="0"/>
              <a:t> </a:t>
            </a:r>
            <a:r>
              <a:rPr lang="en-AU" sz="2000" b="0" dirty="0"/>
              <a:t>(2 of 2)</a:t>
            </a:r>
            <a:endParaRPr lang="en-AU" sz="2000" dirty="0"/>
          </a:p>
        </p:txBody>
      </p:sp>
    </p:spTree>
    <p:extLst>
      <p:ext uri="{BB962C8B-B14F-4D97-AF65-F5344CB8AC3E}">
        <p14:creationId xmlns:p14="http://schemas.microsoft.com/office/powerpoint/2010/main" val="326115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Availability is particularly important in enterprise products, such as products for the finance industry, where 24/7 operation is expected. </a:t>
            </a:r>
          </a:p>
          <a:p>
            <a:r>
              <a:rPr lang="en-US" dirty="0"/>
              <a:t>The availability of a system is a measure of the amount of ‘uptime’ of that system. </a:t>
            </a:r>
          </a:p>
          <a:p>
            <a:pPr lvl="1"/>
            <a:r>
              <a:rPr lang="en-US" dirty="0"/>
              <a:t>Availability is normally expressed as a percentage of the time that a system is available to deliver user services. </a:t>
            </a:r>
          </a:p>
          <a:p>
            <a:endParaRPr lang="en-AU" dirty="0"/>
          </a:p>
        </p:txBody>
      </p:sp>
      <p:sp>
        <p:nvSpPr>
          <p:cNvPr id="4" name="Title 3"/>
          <p:cNvSpPr>
            <a:spLocks noGrp="1"/>
          </p:cNvSpPr>
          <p:nvPr>
            <p:ph type="title"/>
          </p:nvPr>
        </p:nvSpPr>
        <p:spPr/>
        <p:txBody>
          <a:bodyPr/>
          <a:lstStyle/>
          <a:p>
            <a:r>
              <a:rPr lang="en-US" dirty="0"/>
              <a:t>Trade off: Availability vs time-to-market </a:t>
            </a:r>
            <a:br>
              <a:rPr lang="en-US" dirty="0"/>
            </a:br>
            <a:r>
              <a:rPr lang="en-US" sz="2000" b="0" dirty="0"/>
              <a:t>(1 of 2)</a:t>
            </a:r>
            <a:endParaRPr lang="en-AU" sz="2000" b="0" dirty="0"/>
          </a:p>
        </p:txBody>
      </p:sp>
    </p:spTree>
    <p:extLst>
      <p:ext uri="{BB962C8B-B14F-4D97-AF65-F5344CB8AC3E}">
        <p14:creationId xmlns:p14="http://schemas.microsoft.com/office/powerpoint/2010/main" val="2913226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47800"/>
            <a:ext cx="8229600" cy="4724400"/>
          </a:xfrm>
        </p:spPr>
        <p:txBody>
          <a:bodyPr/>
          <a:lstStyle/>
          <a:p>
            <a:r>
              <a:rPr lang="en-US" dirty="0"/>
              <a:t>Architecturally, you achieve availability by having redundant components in a system. </a:t>
            </a:r>
          </a:p>
          <a:p>
            <a:pPr lvl="1"/>
            <a:r>
              <a:rPr lang="en-US" dirty="0"/>
              <a:t>To make use of redundancy, you include sensor components that detect failure, and switching components that switch operation to a redundant component when a failure is detected. </a:t>
            </a:r>
          </a:p>
          <a:p>
            <a:r>
              <a:rPr lang="en-US" dirty="0"/>
              <a:t>Implementing extra components takes time and increases the cost of system development. It adds complexity to the system and therefore increases the chances of introducing bugs and vulnerabilities.</a:t>
            </a:r>
          </a:p>
        </p:txBody>
      </p:sp>
      <p:sp>
        <p:nvSpPr>
          <p:cNvPr id="4" name="Title 3"/>
          <p:cNvSpPr>
            <a:spLocks noGrp="1"/>
          </p:cNvSpPr>
          <p:nvPr>
            <p:ph type="title"/>
          </p:nvPr>
        </p:nvSpPr>
        <p:spPr/>
        <p:txBody>
          <a:bodyPr/>
          <a:lstStyle/>
          <a:p>
            <a:r>
              <a:rPr lang="en-US" dirty="0"/>
              <a:t>Trade off: Availability vs time-to-market</a:t>
            </a:r>
            <a:br>
              <a:rPr lang="en-US" dirty="0"/>
            </a:br>
            <a:r>
              <a:rPr lang="en-US" sz="2000" b="0" dirty="0"/>
              <a:t>(2 of 2)</a:t>
            </a:r>
            <a:endParaRPr lang="en-AU" sz="2000" dirty="0"/>
          </a:p>
        </p:txBody>
      </p:sp>
    </p:spTree>
    <p:extLst>
      <p:ext uri="{BB962C8B-B14F-4D97-AF65-F5344CB8AC3E}">
        <p14:creationId xmlns:p14="http://schemas.microsoft.com/office/powerpoint/2010/main" val="2757370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r>
              <a:rPr lang="en-US" dirty="0"/>
              <a:t>How should the system be organized as a set of architectural components, where each of these components provides a subset of the overall system functionality? </a:t>
            </a:r>
          </a:p>
          <a:p>
            <a:pPr lvl="1"/>
            <a:r>
              <a:rPr lang="en-US" dirty="0"/>
              <a:t>The organization should deliver the system security, reliability and performance that you need.</a:t>
            </a:r>
          </a:p>
          <a:p>
            <a:r>
              <a:rPr lang="en-US" dirty="0"/>
              <a:t>How should these architectural components be distributed and communicate with each other?</a:t>
            </a:r>
          </a:p>
          <a:p>
            <a:r>
              <a:rPr lang="en-US" dirty="0"/>
              <a:t>What technologies should you use in building the system and what components should be reused?</a:t>
            </a:r>
          </a:p>
        </p:txBody>
      </p:sp>
      <p:sp>
        <p:nvSpPr>
          <p:cNvPr id="4" name="Title 3"/>
          <p:cNvSpPr>
            <a:spLocks noGrp="1"/>
          </p:cNvSpPr>
          <p:nvPr>
            <p:ph type="title"/>
          </p:nvPr>
        </p:nvSpPr>
        <p:spPr/>
        <p:txBody>
          <a:bodyPr/>
          <a:lstStyle/>
          <a:p>
            <a:r>
              <a:rPr lang="en-AU" dirty="0"/>
              <a:t>Architectural design questions</a:t>
            </a:r>
          </a:p>
        </p:txBody>
      </p:sp>
    </p:spTree>
    <p:extLst>
      <p:ext uri="{BB962C8B-B14F-4D97-AF65-F5344CB8AC3E}">
        <p14:creationId xmlns:p14="http://schemas.microsoft.com/office/powerpoint/2010/main" val="1469513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Abstraction in software design means that you focus on the essential elements of a system or software component without concern for its details.</a:t>
            </a:r>
          </a:p>
          <a:p>
            <a:r>
              <a:rPr lang="en-US" sz="2600" dirty="0"/>
              <a:t>At the architectural level, your concern should be on large-scale architectural components. </a:t>
            </a:r>
          </a:p>
          <a:p>
            <a:r>
              <a:rPr lang="en-US" sz="2600" dirty="0"/>
              <a:t>Decomposition involves analysing these large-scale components and representing them as a set of finer-grain components.</a:t>
            </a:r>
          </a:p>
          <a:p>
            <a:r>
              <a:rPr lang="en-US" sz="2600" dirty="0"/>
              <a:t>Layered models are often used to illustrate how a system is composed of components.</a:t>
            </a:r>
          </a:p>
        </p:txBody>
      </p:sp>
      <p:sp>
        <p:nvSpPr>
          <p:cNvPr id="4" name="Title 3"/>
          <p:cNvSpPr>
            <a:spLocks noGrp="1"/>
          </p:cNvSpPr>
          <p:nvPr>
            <p:ph type="title"/>
          </p:nvPr>
        </p:nvSpPr>
        <p:spPr/>
        <p:txBody>
          <a:bodyPr/>
          <a:lstStyle/>
          <a:p>
            <a:r>
              <a:rPr lang="en-AU" dirty="0"/>
              <a:t>Component organization</a:t>
            </a:r>
          </a:p>
        </p:txBody>
      </p:sp>
    </p:spTree>
    <p:extLst>
      <p:ext uri="{BB962C8B-B14F-4D97-AF65-F5344CB8AC3E}">
        <p14:creationId xmlns:p14="http://schemas.microsoft.com/office/powerpoint/2010/main" val="227557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1400" dirty="0"/>
              <a:t>An architectural model of a document retrieval system</a:t>
            </a:r>
            <a:endParaRPr lang="en-AU" sz="1400" dirty="0"/>
          </a:p>
        </p:txBody>
      </p:sp>
      <p:pic>
        <p:nvPicPr>
          <p:cNvPr id="6" name="Picture 5" descr="The layers and their attributes are as follows.&#10;• Web browser. User interaction, Local input validation, and Local printing.&#10;• User interface management. Authentication and authorization, Form and query manager, and Web page generation.&#10;• Information retrieval. Search, Document retrieval, Rights management, Payments, and Accounting.&#10;• Document index. Index management, Index querying, and Index creation.&#10;• Basic services. Database query, Query validation, Logging, and User account management.&#10;• Databases. D B 1, D B 2, D B 3, D B 4, and D B 5.&#10;">
            <a:extLst>
              <a:ext uri="{FF2B5EF4-FFF2-40B4-BE49-F238E27FC236}">
                <a16:creationId xmlns:a16="http://schemas.microsoft.com/office/drawing/2014/main" id="{929013DB-00CC-1C47-AE31-24076D7A2673}"/>
              </a:ext>
            </a:extLst>
          </p:cNvPr>
          <p:cNvPicPr>
            <a:picLocks noChangeAspect="1"/>
          </p:cNvPicPr>
          <p:nvPr/>
        </p:nvPicPr>
        <p:blipFill rotWithShape="1">
          <a:blip r:embed="rId2">
            <a:extLst>
              <a:ext uri="{28A0092B-C50C-407E-A947-70E740481C1C}">
                <a14:useLocalDpi xmlns:a14="http://schemas.microsoft.com/office/drawing/2010/main" val="0"/>
              </a:ext>
            </a:extLst>
          </a:blip>
          <a:srcRect l="9950" t="9337" r="23675" b="36931"/>
          <a:stretch/>
        </p:blipFill>
        <p:spPr>
          <a:xfrm>
            <a:off x="2590800" y="572984"/>
            <a:ext cx="4529138" cy="5236335"/>
          </a:xfrm>
          <a:prstGeom prst="rect">
            <a:avLst/>
          </a:prstGeom>
        </p:spPr>
      </p:pic>
      <p:sp>
        <p:nvSpPr>
          <p:cNvPr id="4" name="Title 3"/>
          <p:cNvSpPr>
            <a:spLocks noGrp="1"/>
          </p:cNvSpPr>
          <p:nvPr>
            <p:ph type="title"/>
          </p:nvPr>
        </p:nvSpPr>
        <p:spPr/>
        <p:txBody>
          <a:bodyPr/>
          <a:lstStyle/>
          <a:p>
            <a:r>
              <a:rPr lang="en-US" dirty="0"/>
              <a:t>Figure 4.6</a:t>
            </a:r>
            <a:endParaRPr lang="en-AU" dirty="0"/>
          </a:p>
        </p:txBody>
      </p:sp>
    </p:spTree>
    <p:extLst>
      <p:ext uri="{BB962C8B-B14F-4D97-AF65-F5344CB8AC3E}">
        <p14:creationId xmlns:p14="http://schemas.microsoft.com/office/powerpoint/2010/main" val="402018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600"/>
              </a:spcBef>
            </a:pPr>
            <a:r>
              <a:rPr lang="en-US" dirty="0"/>
              <a:t>There are many different interpretations of the term ‘software architecture’. </a:t>
            </a:r>
          </a:p>
          <a:p>
            <a:pPr lvl="1"/>
            <a:r>
              <a:rPr lang="en-US" dirty="0"/>
              <a:t>Some focus on ‘architecture’ as a noun - the structure of a system and others consider ‘architecture’ to be a verb - the process of defining these structures.</a:t>
            </a:r>
          </a:p>
        </p:txBody>
      </p:sp>
      <p:sp>
        <p:nvSpPr>
          <p:cNvPr id="2" name="Title 1"/>
          <p:cNvSpPr>
            <a:spLocks noGrp="1"/>
          </p:cNvSpPr>
          <p:nvPr>
            <p:ph type="title"/>
          </p:nvPr>
        </p:nvSpPr>
        <p:spPr/>
        <p:txBody>
          <a:bodyPr/>
          <a:lstStyle/>
          <a:p>
            <a:r>
              <a:rPr lang="en-AU" dirty="0"/>
              <a:t>Software architecture</a:t>
            </a:r>
            <a:r>
              <a:rPr lang="en-AU" sz="2000" dirty="0"/>
              <a:t> </a:t>
            </a:r>
            <a:r>
              <a:rPr lang="en-AU" sz="2000" b="0" dirty="0"/>
              <a:t>(2 of 2)</a:t>
            </a:r>
            <a:endParaRPr lang="en-US" sz="2000" b="0" dirty="0"/>
          </a:p>
        </p:txBody>
      </p:sp>
    </p:spTree>
    <p:extLst>
      <p:ext uri="{BB962C8B-B14F-4D97-AF65-F5344CB8AC3E}">
        <p14:creationId xmlns:p14="http://schemas.microsoft.com/office/powerpoint/2010/main" val="2421765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Complexity in a system architecture arises because of the number and the nature of the relationships between components in that system.</a:t>
            </a:r>
          </a:p>
          <a:p>
            <a:r>
              <a:rPr lang="en-US" dirty="0"/>
              <a:t>When decomposing a system into components, you should try to avoid unnecessary software complexity.</a:t>
            </a:r>
          </a:p>
          <a:p>
            <a:pPr lvl="1"/>
            <a:r>
              <a:rPr lang="en-US" i="1" dirty="0"/>
              <a:t>Localize relationships</a:t>
            </a:r>
            <a:br>
              <a:rPr lang="en-US" i="1" dirty="0"/>
            </a:br>
            <a:r>
              <a:rPr lang="en-US" dirty="0"/>
              <a:t>If there are relationships between components A and B, these are easier to understand if A and B are defined in the same module. </a:t>
            </a:r>
          </a:p>
        </p:txBody>
      </p:sp>
      <p:sp>
        <p:nvSpPr>
          <p:cNvPr id="4" name="Title 3"/>
          <p:cNvSpPr>
            <a:spLocks noGrp="1"/>
          </p:cNvSpPr>
          <p:nvPr>
            <p:ph type="title"/>
          </p:nvPr>
        </p:nvSpPr>
        <p:spPr/>
        <p:txBody>
          <a:bodyPr/>
          <a:lstStyle/>
          <a:p>
            <a:r>
              <a:rPr lang="en-AU" dirty="0"/>
              <a:t>Architectural complexity</a:t>
            </a:r>
            <a:r>
              <a:rPr lang="en-AU" sz="2000" dirty="0"/>
              <a:t> </a:t>
            </a:r>
            <a:r>
              <a:rPr lang="en-AU" sz="2000" b="0" dirty="0"/>
              <a:t>(1 of 2)</a:t>
            </a:r>
          </a:p>
        </p:txBody>
      </p:sp>
    </p:spTree>
    <p:extLst>
      <p:ext uri="{BB962C8B-B14F-4D97-AF65-F5344CB8AC3E}">
        <p14:creationId xmlns:p14="http://schemas.microsoft.com/office/powerpoint/2010/main" val="4208262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When decomposing a system into components, you should try to avoid unnecessary software complexity.</a:t>
            </a:r>
          </a:p>
          <a:p>
            <a:pPr lvl="1"/>
            <a:r>
              <a:rPr lang="en-US" i="1" dirty="0"/>
              <a:t>Reduce shared dependencies</a:t>
            </a:r>
            <a:br>
              <a:rPr lang="en-US" dirty="0"/>
            </a:br>
            <a:r>
              <a:rPr lang="en-US" dirty="0"/>
              <a:t>Where components A and B depend on some other component or data, complexity increases because changes to the shared component mean you have to understand how these changes affect both A and B. </a:t>
            </a:r>
          </a:p>
          <a:p>
            <a:r>
              <a:rPr lang="en-US" dirty="0"/>
              <a:t>It is always preferable to use local data wherever possible and to avoid sharing data if you can.</a:t>
            </a:r>
          </a:p>
        </p:txBody>
      </p:sp>
      <p:sp>
        <p:nvSpPr>
          <p:cNvPr id="4" name="Title 3"/>
          <p:cNvSpPr>
            <a:spLocks noGrp="1"/>
          </p:cNvSpPr>
          <p:nvPr>
            <p:ph type="title"/>
          </p:nvPr>
        </p:nvSpPr>
        <p:spPr/>
        <p:txBody>
          <a:bodyPr/>
          <a:lstStyle/>
          <a:p>
            <a:r>
              <a:rPr lang="en-AU" dirty="0"/>
              <a:t>Architectural complexity</a:t>
            </a:r>
            <a:r>
              <a:rPr lang="en-AU" sz="2000" dirty="0"/>
              <a:t> </a:t>
            </a:r>
            <a:r>
              <a:rPr lang="en-AU" sz="2000" b="0" dirty="0"/>
              <a:t>(2 of 2)</a:t>
            </a:r>
            <a:endParaRPr lang="en-AU" sz="2000" dirty="0"/>
          </a:p>
        </p:txBody>
      </p:sp>
    </p:spTree>
    <p:extLst>
      <p:ext uri="{BB962C8B-B14F-4D97-AF65-F5344CB8AC3E}">
        <p14:creationId xmlns:p14="http://schemas.microsoft.com/office/powerpoint/2010/main" val="3751567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Examples of component relationships</a:t>
            </a:r>
          </a:p>
        </p:txBody>
      </p:sp>
      <p:pic>
        <p:nvPicPr>
          <p:cNvPr id="6" name="Picture 5" descr="The relationships are as follows. C 1 is a part of C 2. C 1 uses C 2. C 1 is located with C 2. C 1 shares data with C 2.">
            <a:extLst>
              <a:ext uri="{FF2B5EF4-FFF2-40B4-BE49-F238E27FC236}">
                <a16:creationId xmlns:a16="http://schemas.microsoft.com/office/drawing/2014/main" id="{1E6CC84E-356B-E743-8DB5-0838C7A614E0}"/>
              </a:ext>
            </a:extLst>
          </p:cNvPr>
          <p:cNvPicPr>
            <a:picLocks noChangeAspect="1"/>
          </p:cNvPicPr>
          <p:nvPr/>
        </p:nvPicPr>
        <p:blipFill rotWithShape="1">
          <a:blip r:embed="rId2">
            <a:extLst>
              <a:ext uri="{28A0092B-C50C-407E-A947-70E740481C1C}">
                <a14:useLocalDpi xmlns:a14="http://schemas.microsoft.com/office/drawing/2010/main" val="0"/>
              </a:ext>
            </a:extLst>
          </a:blip>
          <a:srcRect l="12656" t="9632" r="19213" b="62947"/>
          <a:stretch/>
        </p:blipFill>
        <p:spPr>
          <a:xfrm>
            <a:off x="914400" y="1066800"/>
            <a:ext cx="7871974" cy="4301360"/>
          </a:xfrm>
          <a:prstGeom prst="rect">
            <a:avLst/>
          </a:prstGeom>
        </p:spPr>
      </p:pic>
      <p:sp>
        <p:nvSpPr>
          <p:cNvPr id="4" name="Title 3"/>
          <p:cNvSpPr>
            <a:spLocks noGrp="1"/>
          </p:cNvSpPr>
          <p:nvPr>
            <p:ph type="title"/>
          </p:nvPr>
        </p:nvSpPr>
        <p:spPr/>
        <p:txBody>
          <a:bodyPr/>
          <a:lstStyle/>
          <a:p>
            <a:r>
              <a:rPr lang="en-US" dirty="0"/>
              <a:t>Figure 4.7</a:t>
            </a:r>
            <a:endParaRPr lang="en-AU" dirty="0"/>
          </a:p>
        </p:txBody>
      </p:sp>
    </p:spTree>
    <p:extLst>
      <p:ext uri="{BB962C8B-B14F-4D97-AF65-F5344CB8AC3E}">
        <p14:creationId xmlns:p14="http://schemas.microsoft.com/office/powerpoint/2010/main" val="1990419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Architectural design guidelines</a:t>
            </a:r>
          </a:p>
        </p:txBody>
      </p:sp>
      <p:pic>
        <p:nvPicPr>
          <p:cNvPr id="7" name="Picture 6" descr="The three guidelines are as follows.&#10;• Separation of concerns. Organize your architecture into components that focus on a single concern.&#10;• Stable interfaces. Design component interfaces that are coherent and that change slowly.&#10;• Implement once. Avoid duplicating functionality at different places in your architecture.&#10;">
            <a:extLst>
              <a:ext uri="{FF2B5EF4-FFF2-40B4-BE49-F238E27FC236}">
                <a16:creationId xmlns:a16="http://schemas.microsoft.com/office/drawing/2014/main" id="{5898B559-6FAD-CD4B-B393-CA89E7690867}"/>
              </a:ext>
            </a:extLst>
          </p:cNvPr>
          <p:cNvPicPr>
            <a:picLocks noChangeAspect="1"/>
          </p:cNvPicPr>
          <p:nvPr/>
        </p:nvPicPr>
        <p:blipFill rotWithShape="1">
          <a:blip r:embed="rId2">
            <a:extLst>
              <a:ext uri="{28A0092B-C50C-407E-A947-70E740481C1C}">
                <a14:useLocalDpi xmlns:a14="http://schemas.microsoft.com/office/drawing/2010/main" val="0"/>
              </a:ext>
            </a:extLst>
          </a:blip>
          <a:srcRect l="21216" t="10729" r="23657" b="56821"/>
          <a:stretch/>
        </p:blipFill>
        <p:spPr>
          <a:xfrm>
            <a:off x="1676400" y="762000"/>
            <a:ext cx="5562600" cy="4445689"/>
          </a:xfrm>
          <a:prstGeom prst="rect">
            <a:avLst/>
          </a:prstGeom>
        </p:spPr>
      </p:pic>
      <p:sp>
        <p:nvSpPr>
          <p:cNvPr id="4" name="Title 3"/>
          <p:cNvSpPr>
            <a:spLocks noGrp="1"/>
          </p:cNvSpPr>
          <p:nvPr>
            <p:ph type="title"/>
          </p:nvPr>
        </p:nvSpPr>
        <p:spPr/>
        <p:txBody>
          <a:bodyPr/>
          <a:lstStyle/>
          <a:p>
            <a:r>
              <a:rPr lang="en-US" dirty="0"/>
              <a:t>Figure 4.8</a:t>
            </a:r>
            <a:endParaRPr lang="en-AU" dirty="0"/>
          </a:p>
        </p:txBody>
      </p:sp>
    </p:spTree>
    <p:extLst>
      <p:ext uri="{BB962C8B-B14F-4D97-AF65-F5344CB8AC3E}">
        <p14:creationId xmlns:p14="http://schemas.microsoft.com/office/powerpoint/2010/main" val="2221401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Each layer is an area of concern and is considered separately from other layers. </a:t>
            </a:r>
          </a:p>
          <a:p>
            <a:pPr lvl="1"/>
            <a:r>
              <a:rPr lang="en-US" dirty="0"/>
              <a:t>The top layer is concerned with user interaction, the next layer down with user interface management, the third layer with information retrieval and so on.</a:t>
            </a:r>
          </a:p>
          <a:p>
            <a:r>
              <a:rPr lang="en-US" dirty="0"/>
              <a:t>Within each layer, the components are independent and do not overlap in functionality. </a:t>
            </a:r>
          </a:p>
          <a:p>
            <a:pPr lvl="1"/>
            <a:r>
              <a:rPr lang="en-US" dirty="0"/>
              <a:t>The lower layers include components that provide general functionality so there is no need to replicate this in the components in a higher level.</a:t>
            </a:r>
          </a:p>
          <a:p>
            <a:endParaRPr lang="en-AU" dirty="0"/>
          </a:p>
        </p:txBody>
      </p:sp>
      <p:sp>
        <p:nvSpPr>
          <p:cNvPr id="4" name="Title 3"/>
          <p:cNvSpPr>
            <a:spLocks noGrp="1"/>
          </p:cNvSpPr>
          <p:nvPr>
            <p:ph type="title"/>
          </p:nvPr>
        </p:nvSpPr>
        <p:spPr/>
        <p:txBody>
          <a:bodyPr/>
          <a:lstStyle/>
          <a:p>
            <a:r>
              <a:rPr lang="en-US" dirty="0"/>
              <a:t>Design guidelines and layered architectures</a:t>
            </a:r>
            <a:r>
              <a:rPr lang="en-US" sz="2000" dirty="0"/>
              <a:t> </a:t>
            </a:r>
            <a:r>
              <a:rPr lang="en-US" sz="2000" b="0" dirty="0"/>
              <a:t>(1 of 2)</a:t>
            </a:r>
            <a:endParaRPr lang="en-AU" sz="2000" b="0" dirty="0"/>
          </a:p>
        </p:txBody>
      </p:sp>
    </p:spTree>
    <p:extLst>
      <p:ext uri="{BB962C8B-B14F-4D97-AF65-F5344CB8AC3E}">
        <p14:creationId xmlns:p14="http://schemas.microsoft.com/office/powerpoint/2010/main" val="1680661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architectural model is a high-level model that does not include implementation information. </a:t>
            </a:r>
          </a:p>
          <a:p>
            <a:pPr lvl="1"/>
            <a:r>
              <a:rPr lang="en-US" dirty="0"/>
              <a:t>Ideally, components at level X (say) should only interact with the APIs of the components in level X-1. That is, interactions should be between layers and not across layers. </a:t>
            </a:r>
          </a:p>
        </p:txBody>
      </p:sp>
      <p:sp>
        <p:nvSpPr>
          <p:cNvPr id="4" name="Title 3"/>
          <p:cNvSpPr>
            <a:spLocks noGrp="1"/>
          </p:cNvSpPr>
          <p:nvPr>
            <p:ph type="title"/>
          </p:nvPr>
        </p:nvSpPr>
        <p:spPr/>
        <p:txBody>
          <a:bodyPr/>
          <a:lstStyle/>
          <a:p>
            <a:r>
              <a:rPr lang="en-US" dirty="0"/>
              <a:t>Design guidelines and layered architectures</a:t>
            </a:r>
            <a:r>
              <a:rPr lang="en-US" sz="2000" dirty="0"/>
              <a:t> </a:t>
            </a:r>
            <a:r>
              <a:rPr lang="en-US" sz="2000" b="0" dirty="0"/>
              <a:t>(2 of 2)</a:t>
            </a:r>
            <a:endParaRPr lang="en-AU" sz="2000" dirty="0"/>
          </a:p>
        </p:txBody>
      </p:sp>
    </p:spTree>
    <p:extLst>
      <p:ext uri="{BB962C8B-B14F-4D97-AF65-F5344CB8AC3E}">
        <p14:creationId xmlns:p14="http://schemas.microsoft.com/office/powerpoint/2010/main" val="2935249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43000"/>
            <a:ext cx="8229600" cy="4724400"/>
          </a:xfrm>
        </p:spPr>
        <p:txBody>
          <a:bodyPr/>
          <a:lstStyle/>
          <a:p>
            <a:pPr>
              <a:spcBef>
                <a:spcPts val="0"/>
              </a:spcBef>
            </a:pPr>
            <a:r>
              <a:rPr lang="en-US" sz="2200" dirty="0"/>
              <a:t>Cross-cutting concerns are concerns that are systemic, that is, they affect the whole system. </a:t>
            </a:r>
          </a:p>
          <a:p>
            <a:pPr>
              <a:spcBef>
                <a:spcPts val="0"/>
              </a:spcBef>
            </a:pPr>
            <a:r>
              <a:rPr lang="en-US" sz="2200" dirty="0"/>
              <a:t>In a layered architecture, cross-cutting concerns affect all layers in the system as well as the way in which people use the system. </a:t>
            </a:r>
          </a:p>
          <a:p>
            <a:pPr>
              <a:spcBef>
                <a:spcPts val="0"/>
              </a:spcBef>
            </a:pPr>
            <a:r>
              <a:rPr lang="en-US" sz="2200" dirty="0"/>
              <a:t>Cross-cutting concerns are completely different from the functional concerns represented by layers in a software architecture. </a:t>
            </a:r>
          </a:p>
          <a:p>
            <a:pPr>
              <a:spcBef>
                <a:spcPts val="0"/>
              </a:spcBef>
            </a:pPr>
            <a:r>
              <a:rPr lang="en-US" sz="2200" dirty="0"/>
              <a:t>Every layer has to take them into account and there are inevitably interactions between the layers because of these concerns. </a:t>
            </a:r>
          </a:p>
          <a:p>
            <a:pPr>
              <a:spcBef>
                <a:spcPts val="0"/>
              </a:spcBef>
            </a:pPr>
            <a:r>
              <a:rPr lang="en-US" sz="2200" dirty="0"/>
              <a:t>The existence of cross-cutting concerns is the reason why modifying a system after it has been designed to improve its security is often difficult. </a:t>
            </a:r>
            <a:endParaRPr lang="en-AU" sz="2200" dirty="0"/>
          </a:p>
        </p:txBody>
      </p:sp>
      <p:sp>
        <p:nvSpPr>
          <p:cNvPr id="4" name="Title 3"/>
          <p:cNvSpPr>
            <a:spLocks noGrp="1"/>
          </p:cNvSpPr>
          <p:nvPr>
            <p:ph type="title"/>
          </p:nvPr>
        </p:nvSpPr>
        <p:spPr>
          <a:xfrm>
            <a:off x="457200" y="381000"/>
            <a:ext cx="8229600" cy="626852"/>
          </a:xfrm>
        </p:spPr>
        <p:txBody>
          <a:bodyPr/>
          <a:lstStyle/>
          <a:p>
            <a:r>
              <a:rPr lang="en-AU" dirty="0"/>
              <a:t>Cross-cutting concerns</a:t>
            </a:r>
          </a:p>
        </p:txBody>
      </p:sp>
    </p:spTree>
    <p:extLst>
      <p:ext uri="{BB962C8B-B14F-4D97-AF65-F5344CB8AC3E}">
        <p14:creationId xmlns:p14="http://schemas.microsoft.com/office/powerpoint/2010/main" val="3518355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Cross-cutting concerns</a:t>
            </a:r>
          </a:p>
        </p:txBody>
      </p:sp>
      <p:pic>
        <p:nvPicPr>
          <p:cNvPr id="6" name="Picture 5" descr="From the top to the bottom, the layers for a web-based application are as follows.&#10;• Browser based or mobile user interface.&#10;• Authentication and user interaction management.&#10;• Application-specific functionality.&#10;• Basic shared services.&#10;• Transaction and database management.&#10;">
            <a:extLst>
              <a:ext uri="{FF2B5EF4-FFF2-40B4-BE49-F238E27FC236}">
                <a16:creationId xmlns:a16="http://schemas.microsoft.com/office/drawing/2014/main" id="{A87CA100-00C6-474B-AE21-566C97DB7B35}"/>
              </a:ext>
            </a:extLst>
          </p:cNvPr>
          <p:cNvPicPr>
            <a:picLocks noChangeAspect="1"/>
          </p:cNvPicPr>
          <p:nvPr/>
        </p:nvPicPr>
        <p:blipFill rotWithShape="1">
          <a:blip r:embed="rId2">
            <a:extLst>
              <a:ext uri="{28A0092B-C50C-407E-A947-70E740481C1C}">
                <a14:useLocalDpi xmlns:a14="http://schemas.microsoft.com/office/drawing/2010/main" val="0"/>
              </a:ext>
            </a:extLst>
          </a:blip>
          <a:srcRect l="13436" t="8976" r="29360" b="63529"/>
          <a:stretch/>
        </p:blipFill>
        <p:spPr>
          <a:xfrm>
            <a:off x="1447800" y="1066800"/>
            <a:ext cx="6188864" cy="4038600"/>
          </a:xfrm>
          <a:prstGeom prst="rect">
            <a:avLst/>
          </a:prstGeom>
        </p:spPr>
      </p:pic>
      <p:sp>
        <p:nvSpPr>
          <p:cNvPr id="4" name="Title 3"/>
          <p:cNvSpPr>
            <a:spLocks noGrp="1"/>
          </p:cNvSpPr>
          <p:nvPr>
            <p:ph type="title"/>
          </p:nvPr>
        </p:nvSpPr>
        <p:spPr/>
        <p:txBody>
          <a:bodyPr/>
          <a:lstStyle/>
          <a:p>
            <a:r>
              <a:rPr lang="en-AU" dirty="0"/>
              <a:t>Figure 4.9</a:t>
            </a:r>
          </a:p>
        </p:txBody>
      </p:sp>
    </p:spTree>
    <p:extLst>
      <p:ext uri="{BB962C8B-B14F-4D97-AF65-F5344CB8AC3E}">
        <p14:creationId xmlns:p14="http://schemas.microsoft.com/office/powerpoint/2010/main" val="9887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textbox reads as follows. Different technologies are used in different layers, such as an S Q L database or a Firefox browser. Attackers can try to use vulnerabilities in these technologies to gain access. Consequently, you need protection from attacks at each layer as well as protection at lower layers in the system from successful attacks that have occurred at higher level layers. If there is only a single security component in a system, this represents a critical system vulnerability. If all security checking goes through that component and it stops working properly or is compromised in an attack, then you have no reliable security in your system. By distributing security across the layers, your system is more resilient to attacks and software failure, remember the Rogue One example earlier in the chapter."/>
          <p:cNvGraphicFramePr>
            <a:graphicFrameLocks noGrp="1"/>
          </p:cNvGraphicFramePr>
          <p:nvPr>
            <p:extLst>
              <p:ext uri="{D42A27DB-BD31-4B8C-83A1-F6EECF244321}">
                <p14:modId xmlns:p14="http://schemas.microsoft.com/office/powerpoint/2010/main" val="2111461871"/>
              </p:ext>
            </p:extLst>
          </p:nvPr>
        </p:nvGraphicFramePr>
        <p:xfrm>
          <a:off x="381000" y="1752600"/>
          <a:ext cx="8382000" cy="4114800"/>
        </p:xfrm>
        <a:graphic>
          <a:graphicData uri="http://schemas.openxmlformats.org/drawingml/2006/table">
            <a:tbl>
              <a:tblPr firstRow="1" bandRow="1">
                <a:tableStyleId>{3B4B98B0-60AC-42C2-AFA5-B58CD77FA1E5}</a:tableStyleId>
              </a:tblPr>
              <a:tblGrid>
                <a:gridCol w="8382000">
                  <a:extLst>
                    <a:ext uri="{9D8B030D-6E8A-4147-A177-3AD203B41FA5}">
                      <a16:colId xmlns:a16="http://schemas.microsoft.com/office/drawing/2014/main" val="20000"/>
                    </a:ext>
                  </a:extLst>
                </a:gridCol>
              </a:tblGrid>
              <a:tr h="406469">
                <a:tc>
                  <a:txBody>
                    <a:bodyPr/>
                    <a:lstStyle/>
                    <a:p>
                      <a:r>
                        <a:rPr lang="en-AU" dirty="0"/>
                        <a:t>Security architecture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331">
                <a:tc>
                  <a:txBody>
                    <a:bodyPr/>
                    <a:lstStyle/>
                    <a:p>
                      <a:r>
                        <a:rPr lang="en-US" dirty="0"/>
                        <a:t>Different technologies are used in different layers, such as an SQL database or a Firefox browser. Attackers can try to use vulnerabilities in these technologies to gain access. Consequently, you need protection from attacks at each layer as well as protection at lower layers in the system from successful attacks that have occurred at higher-level layers.</a:t>
                      </a:r>
                    </a:p>
                    <a:p>
                      <a:endParaRPr lang="en-US" dirty="0"/>
                    </a:p>
                    <a:p>
                      <a:r>
                        <a:rPr lang="en-US" dirty="0"/>
                        <a:t>If there is only a single security component in a system, this represents a critical system vulnerability. If all security checking goes through that component and it stops working properly or is compromised in an attack, then you have no reliable security in your system. By distributing security across the layers, your system is more resilient to attacks and software failure (remember the </a:t>
                      </a:r>
                      <a:r>
                        <a:rPr lang="en-US" i="1" dirty="0"/>
                        <a:t>Rogue</a:t>
                      </a:r>
                      <a:r>
                        <a:rPr lang="en-US" dirty="0"/>
                        <a:t> One example earlier in the chapter).</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4.5 Security as a cross-cutting concern</a:t>
            </a:r>
            <a:endParaRPr lang="en-AU" dirty="0"/>
          </a:p>
        </p:txBody>
      </p:sp>
    </p:spTree>
    <p:extLst>
      <p:ext uri="{BB962C8B-B14F-4D97-AF65-F5344CB8AC3E}">
        <p14:creationId xmlns:p14="http://schemas.microsoft.com/office/powerpoint/2010/main" val="128178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sz="1400" dirty="0"/>
              <a:t>A generic layered architecture for a web-based application</a:t>
            </a:r>
            <a:endParaRPr lang="en-AU" sz="1400" dirty="0"/>
          </a:p>
        </p:txBody>
      </p:sp>
      <p:pic>
        <p:nvPicPr>
          <p:cNvPr id="7" name="Picture 6" descr="From the top to the bottom, the layers for a web-based application are as follows.&#10;• Browser-based or mobile user interface.&#10;• Authentication and user interaction management.&#10;• Application-specific functionality.&#10;• Basic shared services.&#10;• Transaction and database management.&#10;">
            <a:extLst>
              <a:ext uri="{FF2B5EF4-FFF2-40B4-BE49-F238E27FC236}">
                <a16:creationId xmlns:a16="http://schemas.microsoft.com/office/drawing/2014/main" id="{286B5CEA-2D49-E347-988E-C4872965DF05}"/>
              </a:ext>
            </a:extLst>
          </p:cNvPr>
          <p:cNvPicPr>
            <a:picLocks noChangeAspect="1"/>
          </p:cNvPicPr>
          <p:nvPr/>
        </p:nvPicPr>
        <p:blipFill rotWithShape="1">
          <a:blip r:embed="rId2">
            <a:extLst>
              <a:ext uri="{28A0092B-C50C-407E-A947-70E740481C1C}">
                <a14:useLocalDpi xmlns:a14="http://schemas.microsoft.com/office/drawing/2010/main" val="0"/>
              </a:ext>
            </a:extLst>
          </a:blip>
          <a:srcRect l="16964" t="11068" r="25544" b="63729"/>
          <a:stretch/>
        </p:blipFill>
        <p:spPr>
          <a:xfrm>
            <a:off x="1638300" y="1524000"/>
            <a:ext cx="5867400" cy="3673378"/>
          </a:xfrm>
          <a:prstGeom prst="rect">
            <a:avLst/>
          </a:prstGeom>
        </p:spPr>
      </p:pic>
      <p:sp>
        <p:nvSpPr>
          <p:cNvPr id="4" name="Title 3"/>
          <p:cNvSpPr>
            <a:spLocks noGrp="1"/>
          </p:cNvSpPr>
          <p:nvPr>
            <p:ph type="title"/>
          </p:nvPr>
        </p:nvSpPr>
        <p:spPr/>
        <p:txBody>
          <a:bodyPr/>
          <a:lstStyle/>
          <a:p>
            <a:r>
              <a:rPr lang="en-US" sz="3300" dirty="0"/>
              <a:t>Figure 4.10</a:t>
            </a:r>
            <a:endParaRPr lang="en-AU" sz="3300" dirty="0"/>
          </a:p>
        </p:txBody>
      </p:sp>
    </p:spTree>
    <p:extLst>
      <p:ext uri="{BB962C8B-B14F-4D97-AF65-F5344CB8AC3E}">
        <p14:creationId xmlns:p14="http://schemas.microsoft.com/office/powerpoint/2010/main" val="333930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Software architecture. Architecture is the fundamental organization of a software system embodied in its components, their relationships to each other and to the environment, and the principles guiding its design and evolution."/>
          <p:cNvGraphicFramePr>
            <a:graphicFrameLocks noGrp="1"/>
          </p:cNvGraphicFramePr>
          <p:nvPr>
            <p:extLst>
              <p:ext uri="{D42A27DB-BD31-4B8C-83A1-F6EECF244321}">
                <p14:modId xmlns:p14="http://schemas.microsoft.com/office/powerpoint/2010/main" val="1160287400"/>
              </p:ext>
            </p:extLst>
          </p:nvPr>
        </p:nvGraphicFramePr>
        <p:xfrm>
          <a:off x="457200" y="2057400"/>
          <a:ext cx="8305800" cy="1285240"/>
        </p:xfrm>
        <a:graphic>
          <a:graphicData uri="http://schemas.openxmlformats.org/drawingml/2006/table">
            <a:tbl>
              <a:tblPr firstRow="1" bandRow="1">
                <a:tableStyleId>{3B4B98B0-60AC-42C2-AFA5-B58CD77FA1E5}</a:tableStyleId>
              </a:tblPr>
              <a:tblGrid>
                <a:gridCol w="8305800">
                  <a:extLst>
                    <a:ext uri="{9D8B030D-6E8A-4147-A177-3AD203B41FA5}">
                      <a16:colId xmlns:a16="http://schemas.microsoft.com/office/drawing/2014/main" val="20000"/>
                    </a:ext>
                  </a:extLst>
                </a:gridCol>
              </a:tblGrid>
              <a:tr h="370840">
                <a:tc>
                  <a:txBody>
                    <a:bodyPr/>
                    <a:lstStyle/>
                    <a:p>
                      <a:r>
                        <a:rPr lang="en-AU" dirty="0"/>
                        <a:t>Software architecture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Architecture is the fundamental organization of a software system embodied in its components, their relationships to each other and to the environment, and the principles guiding its design and evolution.</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a:t>Table 4.1 The IEEE definition of software architecture</a:t>
            </a:r>
            <a:endParaRPr lang="en-AU" dirty="0"/>
          </a:p>
        </p:txBody>
      </p:sp>
    </p:spTree>
    <p:extLst>
      <p:ext uri="{BB962C8B-B14F-4D97-AF65-F5344CB8AC3E}">
        <p14:creationId xmlns:p14="http://schemas.microsoft.com/office/powerpoint/2010/main" val="183962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the layer functionalities in a web-based application."/>
          <p:cNvGraphicFramePr>
            <a:graphicFrameLocks noGrp="1"/>
          </p:cNvGraphicFramePr>
          <p:nvPr>
            <p:extLst>
              <p:ext uri="{D42A27DB-BD31-4B8C-83A1-F6EECF244321}">
                <p14:modId xmlns:p14="http://schemas.microsoft.com/office/powerpoint/2010/main" val="37422577"/>
              </p:ext>
            </p:extLst>
          </p:nvPr>
        </p:nvGraphicFramePr>
        <p:xfrm>
          <a:off x="419100" y="1600200"/>
          <a:ext cx="8305800" cy="367284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81000">
                <a:tc>
                  <a:txBody>
                    <a:bodyPr/>
                    <a:lstStyle/>
                    <a:p>
                      <a:r>
                        <a:rPr lang="en-AU" dirty="0"/>
                        <a:t>Layer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1500">
                <a:tc>
                  <a:txBody>
                    <a:bodyPr/>
                    <a:lstStyle/>
                    <a:p>
                      <a:r>
                        <a:rPr lang="en-AU" sz="1800" dirty="0"/>
                        <a:t>Browser-based or mobile user</a:t>
                      </a:r>
                    </a:p>
                    <a:p>
                      <a:r>
                        <a:rPr lang="en-AU" sz="1800" dirty="0"/>
                        <a:t>interface</a:t>
                      </a:r>
                    </a:p>
                  </a:txBody>
                  <a:tcPr>
                    <a:lnT w="12700" cap="flat" cmpd="sng" algn="ctr">
                      <a:solidFill>
                        <a:schemeClr val="tx1"/>
                      </a:solidFill>
                      <a:prstDash val="solid"/>
                      <a:round/>
                      <a:headEnd type="none" w="med" len="med"/>
                      <a:tailEnd type="none" w="med" len="med"/>
                    </a:lnT>
                    <a:noFill/>
                  </a:tcPr>
                </a:tc>
                <a:tc>
                  <a:txBody>
                    <a:bodyPr/>
                    <a:lstStyle/>
                    <a:p>
                      <a:r>
                        <a:rPr lang="en-US" sz="1800" dirty="0"/>
                        <a:t>A web browser system interface in which HTML forms are often used to collect user input. </a:t>
                      </a:r>
                      <a:r>
                        <a:rPr lang="en-US" sz="1800" dirty="0" err="1"/>
                        <a:t>Javascript</a:t>
                      </a:r>
                      <a:r>
                        <a:rPr lang="en-US" sz="1800" dirty="0"/>
                        <a:t> components for local actions, such as input validation, should also be included at this level. Alternatively, a mobile interface may be implemented as an app.</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71500">
                <a:tc>
                  <a:txBody>
                    <a:bodyPr/>
                    <a:lstStyle/>
                    <a:p>
                      <a:r>
                        <a:rPr lang="en-AU" sz="1800" dirty="0"/>
                        <a:t>Authentication and UI</a:t>
                      </a:r>
                    </a:p>
                    <a:p>
                      <a:r>
                        <a:rPr lang="en-AU" sz="1800" dirty="0"/>
                        <a:t>management</a:t>
                      </a:r>
                    </a:p>
                  </a:txBody>
                  <a:tcPr/>
                </a:tc>
                <a:tc>
                  <a:txBody>
                    <a:bodyPr/>
                    <a:lstStyle/>
                    <a:p>
                      <a:r>
                        <a:rPr lang="en-US" sz="1800" dirty="0"/>
                        <a:t>A user interface management layer that may include components for user authentication and web page generation.</a:t>
                      </a:r>
                      <a:endParaRPr lang="en-AU" sz="1800" dirty="0"/>
                    </a:p>
                  </a:txBody>
                  <a:tcPr/>
                </a:tc>
                <a:extLst>
                  <a:ext uri="{0D108BD9-81ED-4DB2-BD59-A6C34878D82A}">
                    <a16:rowId xmlns:a16="http://schemas.microsoft.com/office/drawing/2014/main" val="10002"/>
                  </a:ext>
                </a:extLst>
              </a:tr>
              <a:tr h="571500">
                <a:tc>
                  <a:txBody>
                    <a:bodyPr/>
                    <a:lstStyle/>
                    <a:p>
                      <a:r>
                        <a:rPr lang="en-AU" sz="1800" dirty="0"/>
                        <a:t>Application-specific</a:t>
                      </a:r>
                    </a:p>
                    <a:p>
                      <a:r>
                        <a:rPr lang="en-AU" sz="1800" dirty="0"/>
                        <a:t>functionality</a:t>
                      </a:r>
                    </a:p>
                  </a:txBody>
                  <a:tcPr>
                    <a:lnB w="12700" cap="flat" cmpd="sng" algn="ctr">
                      <a:solidFill>
                        <a:schemeClr val="tx1"/>
                      </a:solidFill>
                      <a:prstDash val="solid"/>
                      <a:round/>
                      <a:headEnd type="none" w="med" len="med"/>
                      <a:tailEnd type="none" w="med" len="med"/>
                    </a:lnB>
                    <a:noFill/>
                  </a:tcPr>
                </a:tc>
                <a:tc>
                  <a:txBody>
                    <a:bodyPr/>
                    <a:lstStyle/>
                    <a:p>
                      <a:r>
                        <a:rPr lang="en-US" sz="1800" dirty="0"/>
                        <a:t>An “application” layer that provides functionality of the application. Sometimes this may be expanded into more than one layer.</a:t>
                      </a:r>
                      <a:endParaRPr lang="en-AU" sz="18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Table 4.6 Layer functionality in a web-based application</a:t>
            </a:r>
            <a:r>
              <a:rPr lang="en-US" sz="2000" dirty="0"/>
              <a:t> </a:t>
            </a:r>
            <a:r>
              <a:rPr lang="en-US" sz="2000" b="0" dirty="0"/>
              <a:t>(1 of 2)</a:t>
            </a:r>
            <a:endParaRPr lang="en-AU" sz="2000" b="0" dirty="0"/>
          </a:p>
        </p:txBody>
      </p:sp>
    </p:spTree>
    <p:extLst>
      <p:ext uri="{BB962C8B-B14F-4D97-AF65-F5344CB8AC3E}">
        <p14:creationId xmlns:p14="http://schemas.microsoft.com/office/powerpoint/2010/main" val="2163629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the layer functionalities in a web-based application."/>
          <p:cNvGraphicFramePr>
            <a:graphicFrameLocks noGrp="1"/>
          </p:cNvGraphicFramePr>
          <p:nvPr>
            <p:extLst>
              <p:ext uri="{D42A27DB-BD31-4B8C-83A1-F6EECF244321}">
                <p14:modId xmlns:p14="http://schemas.microsoft.com/office/powerpoint/2010/main" val="1499313654"/>
              </p:ext>
            </p:extLst>
          </p:nvPr>
        </p:nvGraphicFramePr>
        <p:xfrm>
          <a:off x="457200" y="1600200"/>
          <a:ext cx="8229600" cy="2484120"/>
        </p:xfrm>
        <a:graphic>
          <a:graphicData uri="http://schemas.openxmlformats.org/drawingml/2006/table">
            <a:tbl>
              <a:tblPr firstRow="1" bandRow="1">
                <a:tableStyleId>{3B4B98B0-60AC-42C2-AFA5-B58CD77FA1E5}</a:tableStyleId>
              </a:tblPr>
              <a:tblGrid>
                <a:gridCol w="2674620">
                  <a:extLst>
                    <a:ext uri="{9D8B030D-6E8A-4147-A177-3AD203B41FA5}">
                      <a16:colId xmlns:a16="http://schemas.microsoft.com/office/drawing/2014/main" val="20000"/>
                    </a:ext>
                  </a:extLst>
                </a:gridCol>
                <a:gridCol w="5554980">
                  <a:extLst>
                    <a:ext uri="{9D8B030D-6E8A-4147-A177-3AD203B41FA5}">
                      <a16:colId xmlns:a16="http://schemas.microsoft.com/office/drawing/2014/main" val="20001"/>
                    </a:ext>
                  </a:extLst>
                </a:gridCol>
              </a:tblGrid>
              <a:tr h="381000">
                <a:tc>
                  <a:txBody>
                    <a:bodyPr/>
                    <a:lstStyle/>
                    <a:p>
                      <a:r>
                        <a:rPr lang="en-AU" dirty="0"/>
                        <a:t>Layer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1500">
                <a:tc>
                  <a:txBody>
                    <a:bodyPr/>
                    <a:lstStyle/>
                    <a:p>
                      <a:r>
                        <a:rPr lang="en-AU" sz="1800" dirty="0"/>
                        <a:t>Basic shared services</a:t>
                      </a:r>
                    </a:p>
                  </a:txBody>
                  <a:tcPr>
                    <a:lnT w="12700" cap="flat" cmpd="sng" algn="ctr">
                      <a:solidFill>
                        <a:schemeClr val="tx1"/>
                      </a:solidFill>
                      <a:prstDash val="solid"/>
                      <a:round/>
                      <a:headEnd type="none" w="med" len="med"/>
                      <a:tailEnd type="none" w="med" len="med"/>
                    </a:lnT>
                    <a:noFill/>
                  </a:tcPr>
                </a:tc>
                <a:tc>
                  <a:txBody>
                    <a:bodyPr/>
                    <a:lstStyle/>
                    <a:p>
                      <a:r>
                        <a:rPr lang="en-US" sz="1800" dirty="0"/>
                        <a:t>A shared services layer that includes components</a:t>
                      </a:r>
                    </a:p>
                    <a:p>
                      <a:r>
                        <a:rPr lang="en-US" sz="1800" dirty="0"/>
                        <a:t>that provide services used by the application layer</a:t>
                      </a:r>
                    </a:p>
                    <a:p>
                      <a:r>
                        <a:rPr lang="en-US" sz="1800" dirty="0"/>
                        <a:t>components.</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71500">
                <a:tc>
                  <a:txBody>
                    <a:bodyPr/>
                    <a:lstStyle/>
                    <a:p>
                      <a:r>
                        <a:rPr lang="en-AU" sz="1800" dirty="0"/>
                        <a:t>Database and transaction</a:t>
                      </a:r>
                    </a:p>
                    <a:p>
                      <a:r>
                        <a:rPr lang="en-AU" sz="1800" dirty="0"/>
                        <a:t>management</a:t>
                      </a:r>
                    </a:p>
                  </a:txBody>
                  <a:tcPr>
                    <a:lnB w="12700" cap="flat" cmpd="sng" algn="ctr">
                      <a:solidFill>
                        <a:schemeClr val="tx1"/>
                      </a:solidFill>
                      <a:prstDash val="solid"/>
                      <a:round/>
                      <a:headEnd type="none" w="med" len="med"/>
                      <a:tailEnd type="none" w="med" len="med"/>
                    </a:lnB>
                  </a:tcPr>
                </a:tc>
                <a:tc>
                  <a:txBody>
                    <a:bodyPr/>
                    <a:lstStyle/>
                    <a:p>
                      <a:r>
                        <a:rPr lang="en-US" sz="1800" dirty="0"/>
                        <a:t>A database layer that provides services such as</a:t>
                      </a:r>
                    </a:p>
                    <a:p>
                      <a:r>
                        <a:rPr lang="en-US" sz="1800" dirty="0"/>
                        <a:t>transaction management and recovery. If your</a:t>
                      </a:r>
                    </a:p>
                    <a:p>
                      <a:r>
                        <a:rPr lang="en-US" sz="1800" dirty="0"/>
                        <a:t>application does not use a database, then this may</a:t>
                      </a:r>
                    </a:p>
                    <a:p>
                      <a:r>
                        <a:rPr lang="en-US" sz="1800" dirty="0"/>
                        <a:t>not be required.</a:t>
                      </a:r>
                      <a:endParaRPr lang="en-AU"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4.6 Layer functionality in a web-based application</a:t>
            </a:r>
            <a:r>
              <a:rPr lang="en-US" sz="2000" dirty="0"/>
              <a:t> </a:t>
            </a:r>
            <a:r>
              <a:rPr lang="en-US" sz="2000" b="0" dirty="0"/>
              <a:t>(2 of 2)</a:t>
            </a:r>
            <a:endParaRPr lang="en-AU" sz="2000" dirty="0"/>
          </a:p>
        </p:txBody>
      </p:sp>
    </p:spTree>
    <p:extLst>
      <p:ext uri="{BB962C8B-B14F-4D97-AF65-F5344CB8AC3E}">
        <p14:creationId xmlns:p14="http://schemas.microsoft.com/office/powerpoint/2010/main" val="2032494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i Learn architectural design principles."/>
          <p:cNvGraphicFramePr>
            <a:graphicFrameLocks noGrp="1"/>
          </p:cNvGraphicFramePr>
          <p:nvPr>
            <p:extLst>
              <p:ext uri="{D42A27DB-BD31-4B8C-83A1-F6EECF244321}">
                <p14:modId xmlns:p14="http://schemas.microsoft.com/office/powerpoint/2010/main" val="1870013306"/>
              </p:ext>
            </p:extLst>
          </p:nvPr>
        </p:nvGraphicFramePr>
        <p:xfrm>
          <a:off x="533400" y="1524000"/>
          <a:ext cx="8229600" cy="4500483"/>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81000">
                <a:tc>
                  <a:txBody>
                    <a:bodyPr/>
                    <a:lstStyle/>
                    <a:p>
                      <a:r>
                        <a:rPr lang="en-AU" dirty="0"/>
                        <a:t>Principle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2930">
                <a:tc>
                  <a:txBody>
                    <a:bodyPr/>
                    <a:lstStyle/>
                    <a:p>
                      <a:r>
                        <a:rPr lang="en-AU" sz="1600" dirty="0"/>
                        <a:t>Replaceability</a:t>
                      </a:r>
                    </a:p>
                  </a:txBody>
                  <a:tcPr>
                    <a:lnT w="12700" cap="flat" cmpd="sng" algn="ctr">
                      <a:solidFill>
                        <a:schemeClr val="tx1"/>
                      </a:solidFill>
                      <a:prstDash val="solid"/>
                      <a:round/>
                      <a:headEnd type="none" w="med" len="med"/>
                      <a:tailEnd type="none" w="med" len="med"/>
                    </a:lnT>
                    <a:noFill/>
                  </a:tcPr>
                </a:tc>
                <a:tc>
                  <a:txBody>
                    <a:bodyPr/>
                    <a:lstStyle/>
                    <a:p>
                      <a:r>
                        <a:rPr lang="en-US" sz="1600" dirty="0"/>
                        <a:t>It should be possible for users to replace applications in the system with alternatives and to add new applications. Consequently, the list of applications included should not be hardwired into the system.</a:t>
                      </a:r>
                      <a:endParaRPr lang="en-AU"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992106">
                <a:tc>
                  <a:txBody>
                    <a:bodyPr/>
                    <a:lstStyle/>
                    <a:p>
                      <a:r>
                        <a:rPr lang="en-AU" sz="1600" dirty="0"/>
                        <a:t>Extensibility</a:t>
                      </a:r>
                    </a:p>
                  </a:txBody>
                  <a:tcPr/>
                </a:tc>
                <a:tc>
                  <a:txBody>
                    <a:bodyPr/>
                    <a:lstStyle/>
                    <a:p>
                      <a:r>
                        <a:rPr lang="en-US" sz="1600" dirty="0"/>
                        <a:t>It should be possible for users or system administrators to create their own versions of the system, which may extend or limit the “standard” system.</a:t>
                      </a:r>
                      <a:endParaRPr lang="en-AU" sz="1600" dirty="0"/>
                    </a:p>
                  </a:txBody>
                  <a:tcPr/>
                </a:tc>
                <a:extLst>
                  <a:ext uri="{0D108BD9-81ED-4DB2-BD59-A6C34878D82A}">
                    <a16:rowId xmlns:a16="http://schemas.microsoft.com/office/drawing/2014/main" val="10002"/>
                  </a:ext>
                </a:extLst>
              </a:tr>
              <a:tr h="698149">
                <a:tc>
                  <a:txBody>
                    <a:bodyPr/>
                    <a:lstStyle/>
                    <a:p>
                      <a:r>
                        <a:rPr lang="en-AU" sz="1600" dirty="0"/>
                        <a:t>Age-appropriate</a:t>
                      </a:r>
                    </a:p>
                  </a:txBody>
                  <a:tcPr>
                    <a:noFill/>
                  </a:tcPr>
                </a:tc>
                <a:tc>
                  <a:txBody>
                    <a:bodyPr/>
                    <a:lstStyle/>
                    <a:p>
                      <a:r>
                        <a:rPr lang="en-US" sz="1600" dirty="0"/>
                        <a:t>Alternative user interfaces should be supported so that ageappropriate interfaces for students at different levels can be created.</a:t>
                      </a:r>
                      <a:endParaRPr lang="en-AU" sz="1600" dirty="0"/>
                    </a:p>
                  </a:txBody>
                  <a:tcPr>
                    <a:noFill/>
                  </a:tcPr>
                </a:tc>
                <a:extLst>
                  <a:ext uri="{0D108BD9-81ED-4DB2-BD59-A6C34878D82A}">
                    <a16:rowId xmlns:a16="http://schemas.microsoft.com/office/drawing/2014/main" val="10003"/>
                  </a:ext>
                </a:extLst>
              </a:tr>
              <a:tr h="698149">
                <a:tc>
                  <a:txBody>
                    <a:bodyPr/>
                    <a:lstStyle/>
                    <a:p>
                      <a:r>
                        <a:rPr lang="en-AU" sz="1600" dirty="0"/>
                        <a:t>Programmability</a:t>
                      </a:r>
                    </a:p>
                  </a:txBody>
                  <a:tcPr/>
                </a:tc>
                <a:tc>
                  <a:txBody>
                    <a:bodyPr/>
                    <a:lstStyle/>
                    <a:p>
                      <a:r>
                        <a:rPr lang="en-US" sz="1600" dirty="0"/>
                        <a:t>It should be easy for users to create their own applications by linking existing applications in the system.</a:t>
                      </a:r>
                      <a:endParaRPr lang="en-AU" sz="1600" dirty="0"/>
                    </a:p>
                  </a:txBody>
                  <a:tcPr/>
                </a:tc>
                <a:extLst>
                  <a:ext uri="{0D108BD9-81ED-4DB2-BD59-A6C34878D82A}">
                    <a16:rowId xmlns:a16="http://schemas.microsoft.com/office/drawing/2014/main" val="10004"/>
                  </a:ext>
                </a:extLst>
              </a:tr>
              <a:tr h="698149">
                <a:tc>
                  <a:txBody>
                    <a:bodyPr/>
                    <a:lstStyle/>
                    <a:p>
                      <a:r>
                        <a:rPr lang="en-AU" sz="1600" dirty="0"/>
                        <a:t>Minimum work</a:t>
                      </a:r>
                    </a:p>
                  </a:txBody>
                  <a:tcPr>
                    <a:lnB w="12700" cap="flat" cmpd="sng" algn="ctr">
                      <a:solidFill>
                        <a:schemeClr val="tx1"/>
                      </a:solidFill>
                      <a:prstDash val="solid"/>
                      <a:round/>
                      <a:headEnd type="none" w="med" len="med"/>
                      <a:tailEnd type="none" w="med" len="med"/>
                    </a:lnB>
                    <a:noFill/>
                  </a:tcPr>
                </a:tc>
                <a:tc>
                  <a:txBody>
                    <a:bodyPr/>
                    <a:lstStyle/>
                    <a:p>
                      <a:r>
                        <a:rPr lang="en-US" sz="1600" dirty="0"/>
                        <a:t>Users who do not wish to change the system should not have to do extra work so that other users can make changes.</a:t>
                      </a:r>
                      <a:endParaRPr lang="en-AU" sz="16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US" dirty="0"/>
              <a:t>Table 4.7 </a:t>
            </a:r>
            <a:r>
              <a:rPr lang="en-US" dirty="0" err="1"/>
              <a:t>iLearn</a:t>
            </a:r>
            <a:r>
              <a:rPr lang="en-US" dirty="0"/>
              <a:t> architectural design principles</a:t>
            </a:r>
            <a:endParaRPr lang="en-AU" dirty="0"/>
          </a:p>
        </p:txBody>
      </p:sp>
    </p:spTree>
    <p:extLst>
      <p:ext uri="{BB962C8B-B14F-4D97-AF65-F5344CB8AC3E}">
        <p14:creationId xmlns:p14="http://schemas.microsoft.com/office/powerpoint/2010/main" val="2058740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487" y="1166018"/>
            <a:ext cx="8229600" cy="4525963"/>
          </a:xfrm>
        </p:spPr>
        <p:txBody>
          <a:bodyPr/>
          <a:lstStyle/>
          <a:p>
            <a:r>
              <a:rPr lang="en-US" sz="2500" dirty="0"/>
              <a:t>Our goal in designing the iLearn system was to create an adaptable, universal system that could be easily updated as new learning tools became available. </a:t>
            </a:r>
          </a:p>
          <a:p>
            <a:pPr lvl="1"/>
            <a:r>
              <a:rPr lang="en-US" sz="2200" dirty="0"/>
              <a:t>This means that it must be possible to change and replace components and services in the system (principles (1) and (2)). </a:t>
            </a:r>
          </a:p>
          <a:p>
            <a:pPr lvl="1"/>
            <a:r>
              <a:rPr lang="en-US" sz="2200" dirty="0"/>
              <a:t>Because the potential system users spanned an age range from 3 to 18, we needed to provide age-appropriate user interfaces and to make it easy to choose an interface (principle (3)). </a:t>
            </a:r>
          </a:p>
          <a:p>
            <a:pPr lvl="1"/>
            <a:r>
              <a:rPr lang="en-US" sz="2200" dirty="0"/>
              <a:t>Principle (4) also contributes to system adaptability and principle (5) was included to ensure that this adaptability did not adversely affect users who did not require it.</a:t>
            </a:r>
          </a:p>
          <a:p>
            <a:endParaRPr lang="en-AU" dirty="0"/>
          </a:p>
        </p:txBody>
      </p:sp>
      <p:sp>
        <p:nvSpPr>
          <p:cNvPr id="4" name="Title 3"/>
          <p:cNvSpPr>
            <a:spLocks noGrp="1"/>
          </p:cNvSpPr>
          <p:nvPr>
            <p:ph type="title"/>
          </p:nvPr>
        </p:nvSpPr>
        <p:spPr>
          <a:xfrm>
            <a:off x="457200" y="228600"/>
            <a:ext cx="8229600" cy="703052"/>
          </a:xfrm>
        </p:spPr>
        <p:txBody>
          <a:bodyPr/>
          <a:lstStyle/>
          <a:p>
            <a:r>
              <a:rPr lang="en-AU" dirty="0" err="1"/>
              <a:t>iLearn</a:t>
            </a:r>
            <a:r>
              <a:rPr lang="en-AU" dirty="0"/>
              <a:t> design principles</a:t>
            </a:r>
          </a:p>
        </p:txBody>
      </p:sp>
    </p:spTree>
    <p:extLst>
      <p:ext uri="{BB962C8B-B14F-4D97-AF65-F5344CB8AC3E}">
        <p14:creationId xmlns:p14="http://schemas.microsoft.com/office/powerpoint/2010/main" val="3611090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These principles led us to an architectural design decision that the iLearn system should be service-oriented. </a:t>
            </a:r>
          </a:p>
          <a:p>
            <a:r>
              <a:rPr lang="en-US" dirty="0"/>
              <a:t>Every component in the system is a service. Any service is potentially replaceable and new services can be created by combining existing services. Different services delivering comparable functionality can be provided for students of different ages. </a:t>
            </a:r>
          </a:p>
        </p:txBody>
      </p:sp>
      <p:sp>
        <p:nvSpPr>
          <p:cNvPr id="4" name="Title 3"/>
          <p:cNvSpPr>
            <a:spLocks noGrp="1"/>
          </p:cNvSpPr>
          <p:nvPr>
            <p:ph type="title"/>
          </p:nvPr>
        </p:nvSpPr>
        <p:spPr/>
        <p:txBody>
          <a:bodyPr/>
          <a:lstStyle/>
          <a:p>
            <a:r>
              <a:rPr lang="en-US" dirty="0"/>
              <a:t>Designing iLearn as a service-oriented system</a:t>
            </a:r>
            <a:r>
              <a:rPr lang="en-US" sz="2000" dirty="0"/>
              <a:t> </a:t>
            </a:r>
            <a:r>
              <a:rPr lang="en-US" sz="2000" b="0" dirty="0"/>
              <a:t>(1 of 2)</a:t>
            </a:r>
            <a:endParaRPr lang="en-AU" sz="2000" b="0" dirty="0"/>
          </a:p>
        </p:txBody>
      </p:sp>
    </p:spTree>
    <p:extLst>
      <p:ext uri="{BB962C8B-B14F-4D97-AF65-F5344CB8AC3E}">
        <p14:creationId xmlns:p14="http://schemas.microsoft.com/office/powerpoint/2010/main" val="955179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Service integration</a:t>
            </a:r>
          </a:p>
          <a:p>
            <a:pPr lvl="1"/>
            <a:r>
              <a:rPr lang="en-US" i="1" dirty="0"/>
              <a:t>Full integration </a:t>
            </a:r>
            <a:r>
              <a:rPr lang="en-US" dirty="0"/>
              <a:t>Services are aware of and can communicate with other services through their APIs. </a:t>
            </a:r>
          </a:p>
          <a:p>
            <a:pPr lvl="1"/>
            <a:r>
              <a:rPr lang="en-US" i="1" dirty="0"/>
              <a:t>Partial integration </a:t>
            </a:r>
            <a:r>
              <a:rPr lang="en-US" dirty="0"/>
              <a:t>Services may share service components and databases but are not aware of and cannot communicate directly with other application services.</a:t>
            </a:r>
          </a:p>
          <a:p>
            <a:pPr lvl="1"/>
            <a:r>
              <a:rPr lang="en-US" i="1" dirty="0"/>
              <a:t>Independent</a:t>
            </a:r>
            <a:r>
              <a:rPr lang="en-US" dirty="0"/>
              <a:t> These services do not use any shared system services or databases and they are unaware of any other services in the system. They can be replaced by any other comparable service. </a:t>
            </a:r>
          </a:p>
        </p:txBody>
      </p:sp>
      <p:sp>
        <p:nvSpPr>
          <p:cNvPr id="4" name="Title 3"/>
          <p:cNvSpPr>
            <a:spLocks noGrp="1"/>
          </p:cNvSpPr>
          <p:nvPr>
            <p:ph type="title"/>
          </p:nvPr>
        </p:nvSpPr>
        <p:spPr/>
        <p:txBody>
          <a:bodyPr/>
          <a:lstStyle/>
          <a:p>
            <a:r>
              <a:rPr lang="en-US" dirty="0"/>
              <a:t>Designing iLearn as a service-oriented system</a:t>
            </a:r>
            <a:r>
              <a:rPr lang="en-US" sz="2000" dirty="0"/>
              <a:t> </a:t>
            </a:r>
            <a:r>
              <a:rPr lang="en-US" sz="2000" b="0" dirty="0"/>
              <a:t>(2 of 2)</a:t>
            </a:r>
            <a:endParaRPr lang="en-AU" sz="2000" dirty="0"/>
          </a:p>
        </p:txBody>
      </p:sp>
    </p:spTree>
    <p:extLst>
      <p:ext uri="{BB962C8B-B14F-4D97-AF65-F5344CB8AC3E}">
        <p14:creationId xmlns:p14="http://schemas.microsoft.com/office/powerpoint/2010/main" val="1579317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sz="1400" dirty="0"/>
              <a:t>A layered architectural model of the iLearn system</a:t>
            </a:r>
            <a:endParaRPr lang="en-AU" sz="1400" dirty="0"/>
          </a:p>
        </p:txBody>
      </p:sp>
      <p:pic>
        <p:nvPicPr>
          <p:cNvPr id="8" name="Picture 7" descr="The layers and their attributes are as follows.&#10;• User interface. Web browser and i Learn app.&#10;• User interface management. Interface creation, Forms management, Interface delivery, and Login.&#10;• Configuration services. Group configuration, Application configuration, Security configuration, User interface configuration, and Setup service.&#10;• Application services. Archive access, Word processor, Video conference, Email and messaging, User-installed applications, Blog, Wiki, Spreadsheet, Presentation, and Drawing.&#10;• Integrated services. Resources discovery, User analytics, Virtual learning environment, Authentication and authorization.&#10;• Shared infrastructure services. Authentication, Logging and monitoring, Application interfacing, User storage, Application storage, and Search.&#10;">
            <a:extLst>
              <a:ext uri="{FF2B5EF4-FFF2-40B4-BE49-F238E27FC236}">
                <a16:creationId xmlns:a16="http://schemas.microsoft.com/office/drawing/2014/main" id="{C57CF3A8-774A-294A-BF90-2E233410E812}"/>
              </a:ext>
            </a:extLst>
          </p:cNvPr>
          <p:cNvPicPr>
            <a:picLocks noChangeAspect="1"/>
          </p:cNvPicPr>
          <p:nvPr/>
        </p:nvPicPr>
        <p:blipFill rotWithShape="1">
          <a:blip r:embed="rId2">
            <a:extLst>
              <a:ext uri="{28A0092B-C50C-407E-A947-70E740481C1C}">
                <a14:useLocalDpi xmlns:a14="http://schemas.microsoft.com/office/drawing/2010/main" val="0"/>
              </a:ext>
            </a:extLst>
          </a:blip>
          <a:srcRect l="9538" t="6631" r="8344" b="38848"/>
          <a:stretch/>
        </p:blipFill>
        <p:spPr>
          <a:xfrm>
            <a:off x="1905000" y="762000"/>
            <a:ext cx="5334000" cy="5058021"/>
          </a:xfrm>
          <a:prstGeom prst="rect">
            <a:avLst/>
          </a:prstGeom>
        </p:spPr>
      </p:pic>
      <p:sp>
        <p:nvSpPr>
          <p:cNvPr id="6" name="Title 5"/>
          <p:cNvSpPr>
            <a:spLocks noGrp="1"/>
          </p:cNvSpPr>
          <p:nvPr>
            <p:ph type="title"/>
          </p:nvPr>
        </p:nvSpPr>
        <p:spPr/>
        <p:txBody>
          <a:bodyPr/>
          <a:lstStyle/>
          <a:p>
            <a:r>
              <a:rPr lang="en-US" dirty="0"/>
              <a:t>Figure 4.11</a:t>
            </a:r>
            <a:endParaRPr lang="en-AU" dirty="0"/>
          </a:p>
        </p:txBody>
      </p:sp>
    </p:spTree>
    <p:extLst>
      <p:ext uri="{BB962C8B-B14F-4D97-AF65-F5344CB8AC3E}">
        <p14:creationId xmlns:p14="http://schemas.microsoft.com/office/powerpoint/2010/main" val="1889735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95400"/>
            <a:ext cx="8229600" cy="4724400"/>
          </a:xfrm>
        </p:spPr>
        <p:txBody>
          <a:bodyPr/>
          <a:lstStyle/>
          <a:p>
            <a:r>
              <a:rPr lang="en-US" sz="2600" dirty="0"/>
              <a:t>The distribution architecture of a software system defines the servers in the system and the allocation of components to these servers. </a:t>
            </a:r>
          </a:p>
          <a:p>
            <a:r>
              <a:rPr lang="en-US" sz="2600" dirty="0"/>
              <a:t>Client-server architectures are a type of distribution architecture that is suited to applications where clients access a shared database and business logic operations on that data. </a:t>
            </a:r>
          </a:p>
          <a:p>
            <a:r>
              <a:rPr lang="en-US" sz="2600" dirty="0"/>
              <a:t>In this architecture, the user interface is implemented on the user’s own computer or mobile device. </a:t>
            </a:r>
          </a:p>
          <a:p>
            <a:pPr lvl="1"/>
            <a:r>
              <a:rPr lang="en-US" sz="2200" dirty="0"/>
              <a:t>Functionality is distributed between the client and one or more server computers. </a:t>
            </a:r>
          </a:p>
          <a:p>
            <a:endParaRPr lang="en-AU" sz="2600" dirty="0"/>
          </a:p>
        </p:txBody>
      </p:sp>
      <p:sp>
        <p:nvSpPr>
          <p:cNvPr id="4" name="Title 3"/>
          <p:cNvSpPr>
            <a:spLocks noGrp="1"/>
          </p:cNvSpPr>
          <p:nvPr>
            <p:ph type="title"/>
          </p:nvPr>
        </p:nvSpPr>
        <p:spPr>
          <a:xfrm>
            <a:off x="152400" y="0"/>
            <a:ext cx="8229600" cy="1097280"/>
          </a:xfrm>
        </p:spPr>
        <p:txBody>
          <a:bodyPr/>
          <a:lstStyle/>
          <a:p>
            <a:r>
              <a:rPr lang="en-AU" dirty="0"/>
              <a:t>Distribution architecture</a:t>
            </a:r>
          </a:p>
        </p:txBody>
      </p:sp>
    </p:spTree>
    <p:extLst>
      <p:ext uri="{BB962C8B-B14F-4D97-AF65-F5344CB8AC3E}">
        <p14:creationId xmlns:p14="http://schemas.microsoft.com/office/powerpoint/2010/main" val="2603920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Client–server architecture</a:t>
            </a:r>
          </a:p>
        </p:txBody>
      </p:sp>
      <p:pic>
        <p:nvPicPr>
          <p:cNvPr id="6" name="Picture 5" descr="A client-server architecture is one where multiple clients request information and receive responses from the server, through a load balancer.">
            <a:extLst>
              <a:ext uri="{FF2B5EF4-FFF2-40B4-BE49-F238E27FC236}">
                <a16:creationId xmlns:a16="http://schemas.microsoft.com/office/drawing/2014/main" id="{4104143A-6C37-D94C-B291-415D5E19B829}"/>
              </a:ext>
            </a:extLst>
          </p:cNvPr>
          <p:cNvPicPr>
            <a:picLocks noChangeAspect="1"/>
          </p:cNvPicPr>
          <p:nvPr/>
        </p:nvPicPr>
        <p:blipFill rotWithShape="1">
          <a:blip r:embed="rId2">
            <a:extLst>
              <a:ext uri="{28A0092B-C50C-407E-A947-70E740481C1C}">
                <a14:useLocalDpi xmlns:a14="http://schemas.microsoft.com/office/drawing/2010/main" val="0"/>
              </a:ext>
            </a:extLst>
          </a:blip>
          <a:srcRect l="16058" t="10687" r="14456" b="59655"/>
          <a:stretch/>
        </p:blipFill>
        <p:spPr>
          <a:xfrm>
            <a:off x="1543050" y="1447800"/>
            <a:ext cx="6057900" cy="3692883"/>
          </a:xfrm>
          <a:prstGeom prst="rect">
            <a:avLst/>
          </a:prstGeom>
        </p:spPr>
      </p:pic>
      <p:sp>
        <p:nvSpPr>
          <p:cNvPr id="4" name="Title 3"/>
          <p:cNvSpPr>
            <a:spLocks noGrp="1"/>
          </p:cNvSpPr>
          <p:nvPr>
            <p:ph type="title"/>
          </p:nvPr>
        </p:nvSpPr>
        <p:spPr/>
        <p:txBody>
          <a:bodyPr/>
          <a:lstStyle/>
          <a:p>
            <a:r>
              <a:rPr lang="en-AU" dirty="0"/>
              <a:t>Figure 4.12</a:t>
            </a:r>
          </a:p>
        </p:txBody>
      </p:sp>
    </p:spTree>
    <p:extLst>
      <p:ext uri="{BB962C8B-B14F-4D97-AF65-F5344CB8AC3E}">
        <p14:creationId xmlns:p14="http://schemas.microsoft.com/office/powerpoint/2010/main" val="532398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sz="1400" dirty="0"/>
              <a:t>The Model-View-Controller pattern</a:t>
            </a:r>
          </a:p>
        </p:txBody>
      </p:sp>
      <p:pic>
        <p:nvPicPr>
          <p:cNvPr id="4" name="Picture 3" descr="The drawing is split in two parts. The first part is labeled, Client. The second part is labeled, Server. The Client has the following attributes.&#10;• Browser. Provides user inputs to Controller.&#10;• Controller. Receives user changes from View.&#10;• View. Provides page to display to Browser.&#10;The Server, or model, has the following interaction with the Client.&#10;• Controller requests view update from the Model.&#10;• Model provides change notification to View.&#10;• View requests view refresh from Model.&#10;">
            <a:extLst>
              <a:ext uri="{FF2B5EF4-FFF2-40B4-BE49-F238E27FC236}">
                <a16:creationId xmlns:a16="http://schemas.microsoft.com/office/drawing/2014/main" id="{78C33052-DBCD-8445-9232-C75628CA5839}"/>
              </a:ext>
            </a:extLst>
          </p:cNvPr>
          <p:cNvPicPr>
            <a:picLocks noChangeAspect="1"/>
          </p:cNvPicPr>
          <p:nvPr/>
        </p:nvPicPr>
        <p:blipFill rotWithShape="1">
          <a:blip r:embed="rId2">
            <a:extLst>
              <a:ext uri="{28A0092B-C50C-407E-A947-70E740481C1C}">
                <a14:useLocalDpi xmlns:a14="http://schemas.microsoft.com/office/drawing/2010/main" val="0"/>
              </a:ext>
            </a:extLst>
          </a:blip>
          <a:srcRect l="15408" t="9633" r="25086" b="45630"/>
          <a:stretch/>
        </p:blipFill>
        <p:spPr>
          <a:xfrm>
            <a:off x="1828800" y="762000"/>
            <a:ext cx="4876800" cy="4977825"/>
          </a:xfrm>
          <a:prstGeom prst="rect">
            <a:avLst/>
          </a:prstGeom>
        </p:spPr>
      </p:pic>
      <p:sp>
        <p:nvSpPr>
          <p:cNvPr id="2" name="Title 1"/>
          <p:cNvSpPr>
            <a:spLocks noGrp="1"/>
          </p:cNvSpPr>
          <p:nvPr>
            <p:ph type="title"/>
          </p:nvPr>
        </p:nvSpPr>
        <p:spPr/>
        <p:txBody>
          <a:bodyPr/>
          <a:lstStyle/>
          <a:p>
            <a:r>
              <a:rPr lang="en-US" dirty="0"/>
              <a:t>Figure 4.13</a:t>
            </a:r>
            <a:endParaRPr lang="en-AU" dirty="0"/>
          </a:p>
        </p:txBody>
      </p:sp>
    </p:spTree>
    <p:extLst>
      <p:ext uri="{BB962C8B-B14F-4D97-AF65-F5344CB8AC3E}">
        <p14:creationId xmlns:p14="http://schemas.microsoft.com/office/powerpoint/2010/main" val="412376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200"/>
          </a:xfrm>
        </p:spPr>
        <p:txBody>
          <a:bodyPr/>
          <a:lstStyle/>
          <a:p>
            <a:pPr>
              <a:spcBef>
                <a:spcPts val="600"/>
              </a:spcBef>
            </a:pPr>
            <a:r>
              <a:rPr lang="en-US" sz="2600" dirty="0"/>
              <a:t>A component is an element that implements a coherent set of functionality or features. </a:t>
            </a:r>
          </a:p>
          <a:p>
            <a:pPr>
              <a:spcBef>
                <a:spcPts val="600"/>
              </a:spcBef>
            </a:pPr>
            <a:r>
              <a:rPr lang="en-US" sz="2600" dirty="0"/>
              <a:t>Software component can be considered as a collection of one or more services that may be used by other components.</a:t>
            </a:r>
          </a:p>
          <a:p>
            <a:pPr>
              <a:spcBef>
                <a:spcPts val="600"/>
              </a:spcBef>
            </a:pPr>
            <a:r>
              <a:rPr lang="en-US" sz="2600" dirty="0"/>
              <a:t>When designing software architecture, you don’t have to decide how an architectural element or component is to be implemented.</a:t>
            </a:r>
          </a:p>
          <a:p>
            <a:pPr>
              <a:spcBef>
                <a:spcPts val="600"/>
              </a:spcBef>
            </a:pPr>
            <a:r>
              <a:rPr lang="en-US" sz="2600" dirty="0"/>
              <a:t>Rather, you design the component interface and leave the implementation of that interface to a later stage of the development process.</a:t>
            </a:r>
          </a:p>
        </p:txBody>
      </p:sp>
      <p:sp>
        <p:nvSpPr>
          <p:cNvPr id="2" name="Title 1"/>
          <p:cNvSpPr>
            <a:spLocks noGrp="1"/>
          </p:cNvSpPr>
          <p:nvPr>
            <p:ph type="title"/>
          </p:nvPr>
        </p:nvSpPr>
        <p:spPr/>
        <p:txBody>
          <a:bodyPr/>
          <a:lstStyle/>
          <a:p>
            <a:r>
              <a:rPr lang="en-AU" dirty="0"/>
              <a:t>Software architecture and components</a:t>
            </a:r>
          </a:p>
        </p:txBody>
      </p:sp>
    </p:spTree>
    <p:extLst>
      <p:ext uri="{BB962C8B-B14F-4D97-AF65-F5344CB8AC3E}">
        <p14:creationId xmlns:p14="http://schemas.microsoft.com/office/powerpoint/2010/main" val="23492845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Client-server communication normally uses the HTTP protocol. </a:t>
            </a:r>
          </a:p>
          <a:p>
            <a:pPr lvl="1"/>
            <a:r>
              <a:rPr lang="en-US" dirty="0"/>
              <a:t>The client sends a message to the server that includes an instruction such as GET or POST along with the identifier of a resource (usually a URL) on which that instruction should operate. The message may also include additional information, such as information collected from a form. </a:t>
            </a:r>
          </a:p>
        </p:txBody>
      </p:sp>
      <p:sp>
        <p:nvSpPr>
          <p:cNvPr id="4" name="Title 3"/>
          <p:cNvSpPr>
            <a:spLocks noGrp="1"/>
          </p:cNvSpPr>
          <p:nvPr>
            <p:ph type="title"/>
          </p:nvPr>
        </p:nvSpPr>
        <p:spPr/>
        <p:txBody>
          <a:bodyPr/>
          <a:lstStyle/>
          <a:p>
            <a:r>
              <a:rPr lang="en-AU" dirty="0"/>
              <a:t>Client-server communication</a:t>
            </a:r>
            <a:r>
              <a:rPr lang="en-AU" sz="2000" dirty="0"/>
              <a:t> </a:t>
            </a:r>
            <a:r>
              <a:rPr lang="en-AU" sz="2000" b="0" dirty="0"/>
              <a:t>(1 of 2)</a:t>
            </a:r>
          </a:p>
        </p:txBody>
      </p:sp>
    </p:spTree>
    <p:extLst>
      <p:ext uri="{BB962C8B-B14F-4D97-AF65-F5344CB8AC3E}">
        <p14:creationId xmlns:p14="http://schemas.microsoft.com/office/powerpoint/2010/main" val="1719528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HTTP is a text-only protocol so structured data has to be represented as text. There are two ways of representing this data that are widely used, namely XML and JSON. </a:t>
            </a:r>
          </a:p>
          <a:p>
            <a:pPr lvl="1"/>
            <a:r>
              <a:rPr lang="en-US" dirty="0"/>
              <a:t>XML is a markup language with tags used to identify each data item. </a:t>
            </a:r>
          </a:p>
          <a:p>
            <a:pPr lvl="1"/>
            <a:r>
              <a:rPr lang="en-US" dirty="0"/>
              <a:t>JSON is a simpler representation based on the representation of objects in the </a:t>
            </a:r>
            <a:r>
              <a:rPr lang="en-US" dirty="0" err="1"/>
              <a:t>Javascript</a:t>
            </a:r>
            <a:r>
              <a:rPr lang="en-US" dirty="0"/>
              <a:t> language. </a:t>
            </a:r>
          </a:p>
        </p:txBody>
      </p:sp>
      <p:sp>
        <p:nvSpPr>
          <p:cNvPr id="4" name="Title 3"/>
          <p:cNvSpPr>
            <a:spLocks noGrp="1"/>
          </p:cNvSpPr>
          <p:nvPr>
            <p:ph type="title"/>
          </p:nvPr>
        </p:nvSpPr>
        <p:spPr/>
        <p:txBody>
          <a:bodyPr/>
          <a:lstStyle/>
          <a:p>
            <a:r>
              <a:rPr lang="en-AU" dirty="0"/>
              <a:t>Client-server communication</a:t>
            </a:r>
            <a:r>
              <a:rPr lang="en-AU" sz="2000" dirty="0"/>
              <a:t> </a:t>
            </a:r>
            <a:r>
              <a:rPr lang="en-AU" sz="2000" b="0" dirty="0"/>
              <a:t>(2 of 2)</a:t>
            </a:r>
            <a:endParaRPr lang="en-AU" sz="2000" dirty="0"/>
          </a:p>
        </p:txBody>
      </p:sp>
    </p:spTree>
    <p:extLst>
      <p:ext uri="{BB962C8B-B14F-4D97-AF65-F5344CB8AC3E}">
        <p14:creationId xmlns:p14="http://schemas.microsoft.com/office/powerpoint/2010/main" val="3220955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AU" sz="1400" dirty="0"/>
              <a:t>Multi-tier client–server architecture</a:t>
            </a:r>
          </a:p>
        </p:txBody>
      </p:sp>
      <p:pic>
        <p:nvPicPr>
          <p:cNvPr id="6" name="Picture 5" descr="Multiple clients access the Web server, which retrieves information from the Application server, which shares a Database server.">
            <a:extLst>
              <a:ext uri="{FF2B5EF4-FFF2-40B4-BE49-F238E27FC236}">
                <a16:creationId xmlns:a16="http://schemas.microsoft.com/office/drawing/2014/main" id="{B186BDAD-C173-4E42-BFF6-6BF1ED112A57}"/>
              </a:ext>
            </a:extLst>
          </p:cNvPr>
          <p:cNvPicPr>
            <a:picLocks noChangeAspect="1"/>
          </p:cNvPicPr>
          <p:nvPr/>
        </p:nvPicPr>
        <p:blipFill rotWithShape="1">
          <a:blip r:embed="rId2">
            <a:extLst>
              <a:ext uri="{28A0092B-C50C-407E-A947-70E740481C1C}">
                <a14:useLocalDpi xmlns:a14="http://schemas.microsoft.com/office/drawing/2010/main" val="0"/>
              </a:ext>
            </a:extLst>
          </a:blip>
          <a:srcRect l="12872" t="11706" r="11462" b="60227"/>
          <a:stretch/>
        </p:blipFill>
        <p:spPr>
          <a:xfrm>
            <a:off x="760451" y="990600"/>
            <a:ext cx="7623098" cy="4038600"/>
          </a:xfrm>
          <a:prstGeom prst="rect">
            <a:avLst/>
          </a:prstGeom>
        </p:spPr>
      </p:pic>
      <p:sp>
        <p:nvSpPr>
          <p:cNvPr id="4" name="Title 3"/>
          <p:cNvSpPr>
            <a:spLocks noGrp="1"/>
          </p:cNvSpPr>
          <p:nvPr>
            <p:ph type="title"/>
          </p:nvPr>
        </p:nvSpPr>
        <p:spPr/>
        <p:txBody>
          <a:bodyPr/>
          <a:lstStyle/>
          <a:p>
            <a:r>
              <a:rPr lang="en-AU" dirty="0"/>
              <a:t>Figure 4.14</a:t>
            </a:r>
          </a:p>
        </p:txBody>
      </p:sp>
    </p:spTree>
    <p:extLst>
      <p:ext uri="{BB962C8B-B14F-4D97-AF65-F5344CB8AC3E}">
        <p14:creationId xmlns:p14="http://schemas.microsoft.com/office/powerpoint/2010/main" val="997458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Services in a service-oriented architecture are stateless components, which means that they can be replicated and can migrate from one computer to another. </a:t>
            </a:r>
          </a:p>
          <a:p>
            <a:r>
              <a:rPr lang="en-US" dirty="0"/>
              <a:t>Many servers may be involved in providing services</a:t>
            </a:r>
          </a:p>
          <a:p>
            <a:r>
              <a:rPr lang="en-US" dirty="0"/>
              <a:t>A service-oriented architecture is usually easier to scale as demand increases and is resilient to failure.</a:t>
            </a:r>
          </a:p>
        </p:txBody>
      </p:sp>
      <p:sp>
        <p:nvSpPr>
          <p:cNvPr id="4" name="Title 3"/>
          <p:cNvSpPr>
            <a:spLocks noGrp="1"/>
          </p:cNvSpPr>
          <p:nvPr>
            <p:ph type="title"/>
          </p:nvPr>
        </p:nvSpPr>
        <p:spPr/>
        <p:txBody>
          <a:bodyPr/>
          <a:lstStyle/>
          <a:p>
            <a:r>
              <a:rPr lang="en-AU" dirty="0"/>
              <a:t>Service-oriented architecture</a:t>
            </a:r>
          </a:p>
        </p:txBody>
      </p:sp>
    </p:spTree>
    <p:extLst>
      <p:ext uri="{BB962C8B-B14F-4D97-AF65-F5344CB8AC3E}">
        <p14:creationId xmlns:p14="http://schemas.microsoft.com/office/powerpoint/2010/main" val="3722043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AU" sz="1400" dirty="0"/>
              <a:t>Service-oriented architecture</a:t>
            </a:r>
          </a:p>
        </p:txBody>
      </p:sp>
      <p:pic>
        <p:nvPicPr>
          <p:cNvPr id="5" name="Picture 4" descr="Multiple clients access the Web server, which retrieves information from a Server gateway that is connected to multiple servers.">
            <a:extLst>
              <a:ext uri="{FF2B5EF4-FFF2-40B4-BE49-F238E27FC236}">
                <a16:creationId xmlns:a16="http://schemas.microsoft.com/office/drawing/2014/main" id="{54200B18-4CF0-744B-B3DF-0F3E0DB9FA45}"/>
              </a:ext>
            </a:extLst>
          </p:cNvPr>
          <p:cNvPicPr>
            <a:picLocks noChangeAspect="1"/>
          </p:cNvPicPr>
          <p:nvPr/>
        </p:nvPicPr>
        <p:blipFill rotWithShape="1">
          <a:blip r:embed="rId2">
            <a:extLst>
              <a:ext uri="{28A0092B-C50C-407E-A947-70E740481C1C}">
                <a14:useLocalDpi xmlns:a14="http://schemas.microsoft.com/office/drawing/2010/main" val="0"/>
              </a:ext>
            </a:extLst>
          </a:blip>
          <a:srcRect l="10279" t="8921" r="11093" b="58874"/>
          <a:stretch/>
        </p:blipFill>
        <p:spPr>
          <a:xfrm>
            <a:off x="723900" y="1066800"/>
            <a:ext cx="7696200" cy="4502229"/>
          </a:xfrm>
          <a:prstGeom prst="rect">
            <a:avLst/>
          </a:prstGeom>
        </p:spPr>
      </p:pic>
      <p:sp>
        <p:nvSpPr>
          <p:cNvPr id="4" name="Title 3"/>
          <p:cNvSpPr>
            <a:spLocks noGrp="1"/>
          </p:cNvSpPr>
          <p:nvPr>
            <p:ph type="title"/>
          </p:nvPr>
        </p:nvSpPr>
        <p:spPr/>
        <p:txBody>
          <a:bodyPr/>
          <a:lstStyle/>
          <a:p>
            <a:r>
              <a:rPr lang="en-AU" dirty="0"/>
              <a:t>Figure 4.15</a:t>
            </a:r>
          </a:p>
        </p:txBody>
      </p:sp>
    </p:spTree>
    <p:extLst>
      <p:ext uri="{BB962C8B-B14F-4D97-AF65-F5344CB8AC3E}">
        <p14:creationId xmlns:p14="http://schemas.microsoft.com/office/powerpoint/2010/main" val="26961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487" y="1219200"/>
            <a:ext cx="8229600" cy="4876800"/>
          </a:xfrm>
        </p:spPr>
        <p:txBody>
          <a:bodyPr/>
          <a:lstStyle/>
          <a:p>
            <a:r>
              <a:rPr lang="en-US" dirty="0"/>
              <a:t>Data type and data updates</a:t>
            </a:r>
          </a:p>
          <a:p>
            <a:pPr lvl="1"/>
            <a:r>
              <a:rPr lang="en-US" dirty="0"/>
              <a:t>If you are mostly using structured data that may be updated by different system features, it is usually best to have a single shared database that provides locking and transaction management. If data is distributed across services, you need a way to keep it consistent and this adds overhead to your system.</a:t>
            </a:r>
          </a:p>
          <a:p>
            <a:r>
              <a:rPr lang="en-US" dirty="0"/>
              <a:t>Change frequency</a:t>
            </a:r>
          </a:p>
          <a:p>
            <a:pPr lvl="1"/>
            <a:r>
              <a:rPr lang="en-US" dirty="0"/>
              <a:t>If you anticipate that system components will be regularly changed or replaced, then isolating these components as separate services simplifies those changes</a:t>
            </a:r>
            <a:endParaRPr lang="en-AU" dirty="0"/>
          </a:p>
        </p:txBody>
      </p:sp>
      <p:sp>
        <p:nvSpPr>
          <p:cNvPr id="4" name="Title 3"/>
          <p:cNvSpPr>
            <a:spLocks noGrp="1"/>
          </p:cNvSpPr>
          <p:nvPr>
            <p:ph type="title"/>
          </p:nvPr>
        </p:nvSpPr>
        <p:spPr>
          <a:xfrm>
            <a:off x="457200" y="152400"/>
            <a:ext cx="8229600" cy="779252"/>
          </a:xfrm>
        </p:spPr>
        <p:txBody>
          <a:bodyPr/>
          <a:lstStyle/>
          <a:p>
            <a:r>
              <a:rPr lang="en-AU" dirty="0"/>
              <a:t>Issues in architectural choice</a:t>
            </a:r>
            <a:r>
              <a:rPr lang="en-AU" sz="2000" dirty="0"/>
              <a:t> </a:t>
            </a:r>
            <a:r>
              <a:rPr lang="en-AU" sz="2000" b="0" dirty="0"/>
              <a:t>(1 of 2)</a:t>
            </a:r>
          </a:p>
        </p:txBody>
      </p:sp>
    </p:spTree>
    <p:extLst>
      <p:ext uri="{BB962C8B-B14F-4D97-AF65-F5344CB8AC3E}">
        <p14:creationId xmlns:p14="http://schemas.microsoft.com/office/powerpoint/2010/main" val="823469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76800"/>
          </a:xfrm>
        </p:spPr>
        <p:txBody>
          <a:bodyPr/>
          <a:lstStyle/>
          <a:p>
            <a:r>
              <a:rPr lang="en-US" dirty="0"/>
              <a:t>The system execution platform</a:t>
            </a:r>
          </a:p>
          <a:p>
            <a:pPr lvl="1"/>
            <a:r>
              <a:rPr lang="en-US" dirty="0"/>
              <a:t>If you plan to run your system on the cloud with users accessing it over the Internet, it is usually best to implement it as a service-oriented architecture because scaling the system is simpler. </a:t>
            </a:r>
          </a:p>
          <a:p>
            <a:pPr lvl="1"/>
            <a:r>
              <a:rPr lang="en-US" dirty="0"/>
              <a:t>If your product is a business system that runs on local servers, a multi-tier architecture may be more appropriate.</a:t>
            </a:r>
          </a:p>
        </p:txBody>
      </p:sp>
      <p:sp>
        <p:nvSpPr>
          <p:cNvPr id="4" name="Title 3"/>
          <p:cNvSpPr>
            <a:spLocks noGrp="1"/>
          </p:cNvSpPr>
          <p:nvPr>
            <p:ph type="title"/>
          </p:nvPr>
        </p:nvSpPr>
        <p:spPr/>
        <p:txBody>
          <a:bodyPr/>
          <a:lstStyle/>
          <a:p>
            <a:r>
              <a:rPr lang="en-AU" dirty="0"/>
              <a:t>Issues in architectural choice</a:t>
            </a:r>
            <a:r>
              <a:rPr lang="en-AU" sz="2000" dirty="0"/>
              <a:t> </a:t>
            </a:r>
            <a:r>
              <a:rPr lang="en-AU" sz="2000" b="0" dirty="0"/>
              <a:t>(2 of 2)</a:t>
            </a:r>
            <a:endParaRPr lang="en-AU" sz="2000" dirty="0"/>
          </a:p>
        </p:txBody>
      </p:sp>
    </p:spTree>
    <p:extLst>
      <p:ext uri="{BB962C8B-B14F-4D97-AF65-F5344CB8AC3E}">
        <p14:creationId xmlns:p14="http://schemas.microsoft.com/office/powerpoint/2010/main" val="320193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the technology choices and their design-decision questions."/>
          <p:cNvGraphicFramePr>
            <a:graphicFrameLocks noGrp="1"/>
          </p:cNvGraphicFramePr>
          <p:nvPr>
            <p:extLst>
              <p:ext uri="{D42A27DB-BD31-4B8C-83A1-F6EECF244321}">
                <p14:modId xmlns:p14="http://schemas.microsoft.com/office/powerpoint/2010/main" val="2898450368"/>
              </p:ext>
            </p:extLst>
          </p:nvPr>
        </p:nvGraphicFramePr>
        <p:xfrm>
          <a:off x="533400" y="1579880"/>
          <a:ext cx="8153400" cy="4394200"/>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r>
                        <a:rPr lang="en-AU" dirty="0"/>
                        <a:t>Technology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Design decision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Database</a:t>
                      </a:r>
                    </a:p>
                  </a:txBody>
                  <a:tcPr>
                    <a:lnT w="12700" cap="flat" cmpd="sng" algn="ctr">
                      <a:solidFill>
                        <a:schemeClr val="tx1"/>
                      </a:solidFill>
                      <a:prstDash val="solid"/>
                      <a:round/>
                      <a:headEnd type="none" w="med" len="med"/>
                      <a:tailEnd type="none" w="med" len="med"/>
                    </a:lnT>
                    <a:noFill/>
                  </a:tcPr>
                </a:tc>
                <a:tc>
                  <a:txBody>
                    <a:bodyPr/>
                    <a:lstStyle/>
                    <a:p>
                      <a:r>
                        <a:rPr lang="en-US" dirty="0"/>
                        <a:t>Should you use a relational SQL database or an unstructured NoSQL database?</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Platform</a:t>
                      </a:r>
                    </a:p>
                  </a:txBody>
                  <a:tcPr/>
                </a:tc>
                <a:tc>
                  <a:txBody>
                    <a:bodyPr/>
                    <a:lstStyle/>
                    <a:p>
                      <a:r>
                        <a:rPr lang="en-US" dirty="0"/>
                        <a:t>Should you deliver your product on a mobile app and/or a web platform?</a:t>
                      </a:r>
                      <a:endParaRPr lang="en-AU" dirty="0"/>
                    </a:p>
                  </a:txBody>
                  <a:tcPr/>
                </a:tc>
                <a:extLst>
                  <a:ext uri="{0D108BD9-81ED-4DB2-BD59-A6C34878D82A}">
                    <a16:rowId xmlns:a16="http://schemas.microsoft.com/office/drawing/2014/main" val="10002"/>
                  </a:ext>
                </a:extLst>
              </a:tr>
              <a:tr h="370840">
                <a:tc>
                  <a:txBody>
                    <a:bodyPr/>
                    <a:lstStyle/>
                    <a:p>
                      <a:r>
                        <a:rPr lang="en-AU" dirty="0"/>
                        <a:t>Server</a:t>
                      </a:r>
                    </a:p>
                  </a:txBody>
                  <a:tcPr>
                    <a:noFill/>
                  </a:tcPr>
                </a:tc>
                <a:tc>
                  <a:txBody>
                    <a:bodyPr/>
                    <a:lstStyle/>
                    <a:p>
                      <a:r>
                        <a:rPr lang="en-US" dirty="0"/>
                        <a:t>Should you use dedicated in-house servers or design your system to run on a public cloud? If a public cloud, should you use Amazon, Google, Microsoft, or some other option?</a:t>
                      </a:r>
                      <a:endParaRPr lang="en-AU" dirty="0"/>
                    </a:p>
                  </a:txBody>
                  <a:tcPr>
                    <a:noFill/>
                  </a:tcPr>
                </a:tc>
                <a:extLst>
                  <a:ext uri="{0D108BD9-81ED-4DB2-BD59-A6C34878D82A}">
                    <a16:rowId xmlns:a16="http://schemas.microsoft.com/office/drawing/2014/main" val="10003"/>
                  </a:ext>
                </a:extLst>
              </a:tr>
              <a:tr h="370840">
                <a:tc>
                  <a:txBody>
                    <a:bodyPr/>
                    <a:lstStyle/>
                    <a:p>
                      <a:r>
                        <a:rPr lang="en-AU" dirty="0"/>
                        <a:t>Open source</a:t>
                      </a:r>
                    </a:p>
                  </a:txBody>
                  <a:tcPr/>
                </a:tc>
                <a:tc>
                  <a:txBody>
                    <a:bodyPr/>
                    <a:lstStyle/>
                    <a:p>
                      <a:r>
                        <a:rPr lang="en-US" dirty="0"/>
                        <a:t>Are there suitable open-source components that you could incorporate into your products?</a:t>
                      </a:r>
                      <a:endParaRPr lang="en-AU" dirty="0"/>
                    </a:p>
                  </a:txBody>
                  <a:tcPr/>
                </a:tc>
                <a:extLst>
                  <a:ext uri="{0D108BD9-81ED-4DB2-BD59-A6C34878D82A}">
                    <a16:rowId xmlns:a16="http://schemas.microsoft.com/office/drawing/2014/main" val="10004"/>
                  </a:ext>
                </a:extLst>
              </a:tr>
              <a:tr h="370840">
                <a:tc>
                  <a:txBody>
                    <a:bodyPr/>
                    <a:lstStyle/>
                    <a:p>
                      <a:r>
                        <a:rPr lang="en-AU" dirty="0"/>
                        <a:t>Development tools</a:t>
                      </a:r>
                    </a:p>
                  </a:txBody>
                  <a:tcPr>
                    <a:lnB w="12700" cap="flat" cmpd="sng" algn="ctr">
                      <a:solidFill>
                        <a:schemeClr val="tx1"/>
                      </a:solidFill>
                      <a:prstDash val="solid"/>
                      <a:round/>
                      <a:headEnd type="none" w="med" len="med"/>
                      <a:tailEnd type="none" w="med" len="med"/>
                    </a:lnB>
                    <a:noFill/>
                  </a:tcPr>
                </a:tc>
                <a:tc>
                  <a:txBody>
                    <a:bodyPr/>
                    <a:lstStyle/>
                    <a:p>
                      <a:r>
                        <a:rPr lang="en-US" dirty="0"/>
                        <a:t>Do your development tools embed architectural assumptions about the software being developed that limit your architectural choices?</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a:xfrm>
            <a:off x="457200" y="228600"/>
            <a:ext cx="8229600" cy="1097280"/>
          </a:xfrm>
        </p:spPr>
        <p:txBody>
          <a:bodyPr/>
          <a:lstStyle/>
          <a:p>
            <a:r>
              <a:rPr lang="en-AU" dirty="0"/>
              <a:t>Table 4.8 Technology choices</a:t>
            </a:r>
          </a:p>
        </p:txBody>
      </p:sp>
    </p:spTree>
    <p:extLst>
      <p:ext uri="{BB962C8B-B14F-4D97-AF65-F5344CB8AC3E}">
        <p14:creationId xmlns:p14="http://schemas.microsoft.com/office/powerpoint/2010/main" val="3306952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There are two kinds of database that are now commonly used: </a:t>
            </a:r>
          </a:p>
          <a:p>
            <a:pPr lvl="1"/>
            <a:r>
              <a:rPr lang="en-US" dirty="0"/>
              <a:t>Relational databases, where the data is organised into structured tables</a:t>
            </a:r>
          </a:p>
          <a:p>
            <a:pPr lvl="1"/>
            <a:r>
              <a:rPr lang="en-US" dirty="0"/>
              <a:t>NoSQL databases, in which the data has a more flexible, user-defined organization.  </a:t>
            </a:r>
          </a:p>
          <a:p>
            <a:r>
              <a:rPr lang="en-US" dirty="0"/>
              <a:t>Relational databases, such as MySQL, are particularly suitable for situations where you need transaction management and the data structures are predictable and fairly simple. </a:t>
            </a:r>
          </a:p>
          <a:p>
            <a:endParaRPr lang="en-AU" dirty="0"/>
          </a:p>
        </p:txBody>
      </p:sp>
      <p:sp>
        <p:nvSpPr>
          <p:cNvPr id="2" name="Title 1"/>
          <p:cNvSpPr>
            <a:spLocks noGrp="1"/>
          </p:cNvSpPr>
          <p:nvPr>
            <p:ph type="title"/>
          </p:nvPr>
        </p:nvSpPr>
        <p:spPr/>
        <p:txBody>
          <a:bodyPr/>
          <a:lstStyle/>
          <a:p>
            <a:r>
              <a:rPr lang="en-AU" dirty="0"/>
              <a:t>Database</a:t>
            </a:r>
            <a:r>
              <a:rPr lang="en-AU" sz="2000" dirty="0"/>
              <a:t> </a:t>
            </a:r>
            <a:r>
              <a:rPr lang="en-AU" sz="2000" b="0" dirty="0"/>
              <a:t>(1 of 2)</a:t>
            </a:r>
          </a:p>
        </p:txBody>
      </p:sp>
    </p:spTree>
    <p:extLst>
      <p:ext uri="{BB962C8B-B14F-4D97-AF65-F5344CB8AC3E}">
        <p14:creationId xmlns:p14="http://schemas.microsoft.com/office/powerpoint/2010/main" val="772427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NoSQL databases, such as MongoDB, are more flexible and potentially more efficient than relational databases for data analysis. </a:t>
            </a:r>
          </a:p>
          <a:p>
            <a:pPr lvl="1"/>
            <a:r>
              <a:rPr lang="en-US" dirty="0"/>
              <a:t>NoSQL databases allow data to be organized hierarchically rather than as flat tables and this allows for more efficient concurrent processing of ‘big data’.</a:t>
            </a:r>
          </a:p>
        </p:txBody>
      </p:sp>
      <p:sp>
        <p:nvSpPr>
          <p:cNvPr id="2" name="Title 1"/>
          <p:cNvSpPr>
            <a:spLocks noGrp="1"/>
          </p:cNvSpPr>
          <p:nvPr>
            <p:ph type="title"/>
          </p:nvPr>
        </p:nvSpPr>
        <p:spPr/>
        <p:txBody>
          <a:bodyPr/>
          <a:lstStyle/>
          <a:p>
            <a:r>
              <a:rPr lang="en-AU" dirty="0"/>
              <a:t>Database</a:t>
            </a:r>
            <a:r>
              <a:rPr lang="en-AU" sz="2000" dirty="0"/>
              <a:t> </a:t>
            </a:r>
            <a:r>
              <a:rPr lang="en-AU" sz="2000" b="0" dirty="0"/>
              <a:t>(2 of 2)</a:t>
            </a:r>
            <a:endParaRPr lang="en-AU" sz="2000" dirty="0"/>
          </a:p>
        </p:txBody>
      </p:sp>
    </p:spTree>
    <p:extLst>
      <p:ext uri="{BB962C8B-B14F-4D97-AF65-F5344CB8AC3E}">
        <p14:creationId xmlns:p14="http://schemas.microsoft.com/office/powerpoint/2010/main" val="418147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1400" dirty="0"/>
              <a:t>Access to services provided by software components</a:t>
            </a:r>
            <a:endParaRPr lang="en-AU" sz="1400" dirty="0"/>
          </a:p>
        </p:txBody>
      </p:sp>
      <p:pic>
        <p:nvPicPr>
          <p:cNvPr id="6" name="Picture 5" descr="Services S 1, S 2, and S 3 of component 1 are accessed directly by other components. Services S 4, S 5, and S 6 of component 2 are accessed through the component A P I.">
            <a:extLst>
              <a:ext uri="{FF2B5EF4-FFF2-40B4-BE49-F238E27FC236}">
                <a16:creationId xmlns:a16="http://schemas.microsoft.com/office/drawing/2014/main" id="{AD9E6A65-A848-8444-A407-25A4BC41BAD2}"/>
              </a:ext>
            </a:extLst>
          </p:cNvPr>
          <p:cNvPicPr>
            <a:picLocks noChangeAspect="1"/>
          </p:cNvPicPr>
          <p:nvPr/>
        </p:nvPicPr>
        <p:blipFill rotWithShape="1">
          <a:blip r:embed="rId2">
            <a:extLst>
              <a:ext uri="{28A0092B-C50C-407E-A947-70E740481C1C}">
                <a14:useLocalDpi xmlns:a14="http://schemas.microsoft.com/office/drawing/2010/main" val="0"/>
              </a:ext>
            </a:extLst>
          </a:blip>
          <a:srcRect l="13811" t="11514" r="24295" b="61189"/>
          <a:stretch/>
        </p:blipFill>
        <p:spPr>
          <a:xfrm>
            <a:off x="838199" y="990600"/>
            <a:ext cx="7635711" cy="4572000"/>
          </a:xfrm>
          <a:prstGeom prst="rect">
            <a:avLst/>
          </a:prstGeom>
        </p:spPr>
      </p:pic>
      <p:sp>
        <p:nvSpPr>
          <p:cNvPr id="4" name="Title 3"/>
          <p:cNvSpPr>
            <a:spLocks noGrp="1"/>
          </p:cNvSpPr>
          <p:nvPr>
            <p:ph type="title"/>
          </p:nvPr>
        </p:nvSpPr>
        <p:spPr/>
        <p:txBody>
          <a:bodyPr/>
          <a:lstStyle/>
          <a:p>
            <a:r>
              <a:rPr lang="en-US" dirty="0"/>
              <a:t>Figure 4.1</a:t>
            </a:r>
            <a:endParaRPr lang="en-AU" dirty="0"/>
          </a:p>
        </p:txBody>
      </p:sp>
    </p:spTree>
    <p:extLst>
      <p:ext uri="{BB962C8B-B14F-4D97-AF65-F5344CB8AC3E}">
        <p14:creationId xmlns:p14="http://schemas.microsoft.com/office/powerpoint/2010/main" val="19251685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Delivery can be as a web-based or a mobile product or both</a:t>
            </a:r>
          </a:p>
          <a:p>
            <a:r>
              <a:rPr lang="en-US" dirty="0"/>
              <a:t>Mobile issues:</a:t>
            </a:r>
          </a:p>
          <a:p>
            <a:pPr lvl="1"/>
            <a:r>
              <a:rPr lang="en-US" i="1" dirty="0"/>
              <a:t>Intermittent connectivity </a:t>
            </a:r>
            <a:r>
              <a:rPr lang="en-US" dirty="0"/>
              <a:t>You must be able to provide a limited service without network connectivity.</a:t>
            </a:r>
          </a:p>
          <a:p>
            <a:pPr lvl="1"/>
            <a:r>
              <a:rPr lang="en-US" i="1" dirty="0"/>
              <a:t>Processor power </a:t>
            </a:r>
            <a:r>
              <a:rPr lang="en-US" dirty="0"/>
              <a:t>Mobile devices have less powerful processors, so you need to minimize computationally-intensive operations. </a:t>
            </a:r>
          </a:p>
        </p:txBody>
      </p:sp>
      <p:sp>
        <p:nvSpPr>
          <p:cNvPr id="4" name="Title 3"/>
          <p:cNvSpPr>
            <a:spLocks noGrp="1"/>
          </p:cNvSpPr>
          <p:nvPr>
            <p:ph type="title"/>
          </p:nvPr>
        </p:nvSpPr>
        <p:spPr/>
        <p:txBody>
          <a:bodyPr/>
          <a:lstStyle/>
          <a:p>
            <a:r>
              <a:rPr lang="en-AU" dirty="0"/>
              <a:t>Delivery platform</a:t>
            </a:r>
            <a:r>
              <a:rPr lang="en-AU" sz="2000" dirty="0"/>
              <a:t> </a:t>
            </a:r>
            <a:r>
              <a:rPr lang="en-AU" sz="2000" b="0" dirty="0"/>
              <a:t>(1 of 3)</a:t>
            </a:r>
          </a:p>
        </p:txBody>
      </p:sp>
    </p:spTree>
    <p:extLst>
      <p:ext uri="{BB962C8B-B14F-4D97-AF65-F5344CB8AC3E}">
        <p14:creationId xmlns:p14="http://schemas.microsoft.com/office/powerpoint/2010/main" val="2930842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Mobile issues:</a:t>
            </a:r>
          </a:p>
          <a:p>
            <a:pPr lvl="1"/>
            <a:r>
              <a:rPr lang="en-US" i="1" dirty="0"/>
              <a:t>Power management  </a:t>
            </a:r>
            <a:r>
              <a:rPr lang="en-US" dirty="0"/>
              <a:t>Mobile battery life is limited so you should try to minimize the power used by your application.</a:t>
            </a:r>
          </a:p>
          <a:p>
            <a:pPr lvl="1"/>
            <a:r>
              <a:rPr lang="en-US" i="1" dirty="0"/>
              <a:t>On-screen keyboard </a:t>
            </a:r>
            <a:r>
              <a:rPr lang="en-US" dirty="0"/>
              <a:t>On-screen keyboards are slow and error-prone. You should minimize input using the screen keyboard to reduce user frustration.</a:t>
            </a:r>
          </a:p>
        </p:txBody>
      </p:sp>
      <p:sp>
        <p:nvSpPr>
          <p:cNvPr id="4" name="Title 3"/>
          <p:cNvSpPr>
            <a:spLocks noGrp="1"/>
          </p:cNvSpPr>
          <p:nvPr>
            <p:ph type="title"/>
          </p:nvPr>
        </p:nvSpPr>
        <p:spPr/>
        <p:txBody>
          <a:bodyPr/>
          <a:lstStyle/>
          <a:p>
            <a:r>
              <a:rPr lang="en-AU" dirty="0"/>
              <a:t>Delivery platform</a:t>
            </a:r>
            <a:r>
              <a:rPr lang="en-AU" sz="2000" dirty="0"/>
              <a:t> </a:t>
            </a:r>
            <a:r>
              <a:rPr lang="en-AU" sz="2000" b="0" dirty="0"/>
              <a:t>(2 of 3)</a:t>
            </a:r>
            <a:endParaRPr lang="en-AU" sz="2000" dirty="0"/>
          </a:p>
        </p:txBody>
      </p:sp>
    </p:spTree>
    <p:extLst>
      <p:ext uri="{BB962C8B-B14F-4D97-AF65-F5344CB8AC3E}">
        <p14:creationId xmlns:p14="http://schemas.microsoft.com/office/powerpoint/2010/main" val="3374182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To deal with these differences, you usually need separate browser-based and mobile versions of your product front-end. </a:t>
            </a:r>
          </a:p>
          <a:p>
            <a:pPr lvl="1"/>
            <a:r>
              <a:rPr lang="en-US" dirty="0"/>
              <a:t> You may need a completely different decomposition architecture in these different versions to ensure that performance and other characteristics are maintained.</a:t>
            </a:r>
          </a:p>
          <a:p>
            <a:endParaRPr lang="en-US" dirty="0"/>
          </a:p>
          <a:p>
            <a:endParaRPr lang="en-AU" dirty="0"/>
          </a:p>
        </p:txBody>
      </p:sp>
      <p:sp>
        <p:nvSpPr>
          <p:cNvPr id="4" name="Title 3"/>
          <p:cNvSpPr>
            <a:spLocks noGrp="1"/>
          </p:cNvSpPr>
          <p:nvPr>
            <p:ph type="title"/>
          </p:nvPr>
        </p:nvSpPr>
        <p:spPr/>
        <p:txBody>
          <a:bodyPr/>
          <a:lstStyle/>
          <a:p>
            <a:r>
              <a:rPr lang="en-AU" dirty="0"/>
              <a:t>Delivery platform</a:t>
            </a:r>
            <a:r>
              <a:rPr lang="en-AU" sz="2000" dirty="0"/>
              <a:t> </a:t>
            </a:r>
            <a:r>
              <a:rPr lang="en-AU" sz="2000" b="0" dirty="0"/>
              <a:t>(3 of 3)</a:t>
            </a:r>
            <a:endParaRPr lang="en-AU" sz="2000" dirty="0"/>
          </a:p>
        </p:txBody>
      </p:sp>
    </p:spTree>
    <p:extLst>
      <p:ext uri="{BB962C8B-B14F-4D97-AF65-F5344CB8AC3E}">
        <p14:creationId xmlns:p14="http://schemas.microsoft.com/office/powerpoint/2010/main" val="3191023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 key decision that you have to make is whether to design your system to run on customer servers or to run on the cloud. </a:t>
            </a:r>
          </a:p>
          <a:p>
            <a:r>
              <a:rPr lang="en-US" dirty="0"/>
              <a:t>For consumer products that are not simply mobile apps I think it almost always makes sense to develop for the cloud. </a:t>
            </a:r>
            <a:endParaRPr lang="en-AU" dirty="0"/>
          </a:p>
        </p:txBody>
      </p:sp>
      <p:sp>
        <p:nvSpPr>
          <p:cNvPr id="4" name="Title 3"/>
          <p:cNvSpPr>
            <a:spLocks noGrp="1"/>
          </p:cNvSpPr>
          <p:nvPr>
            <p:ph type="title"/>
          </p:nvPr>
        </p:nvSpPr>
        <p:spPr/>
        <p:txBody>
          <a:bodyPr/>
          <a:lstStyle/>
          <a:p>
            <a:r>
              <a:rPr lang="en-AU" dirty="0"/>
              <a:t>Server</a:t>
            </a:r>
            <a:r>
              <a:rPr lang="en-AU" sz="2000" dirty="0"/>
              <a:t> </a:t>
            </a:r>
            <a:r>
              <a:rPr lang="en-AU" sz="2000" b="0" dirty="0"/>
              <a:t>(1 of 2)</a:t>
            </a:r>
          </a:p>
        </p:txBody>
      </p:sp>
    </p:spTree>
    <p:extLst>
      <p:ext uri="{BB962C8B-B14F-4D97-AF65-F5344CB8AC3E}">
        <p14:creationId xmlns:p14="http://schemas.microsoft.com/office/powerpoint/2010/main" val="258099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For business products, it is a more difficult decision. </a:t>
            </a:r>
          </a:p>
          <a:p>
            <a:pPr lvl="1"/>
            <a:r>
              <a:rPr lang="en-US" dirty="0"/>
              <a:t>Some businesses are concerned about cloud security and prefer to run their systems on in-house servers. They may have a predictable pattern of system usage so there is less need to design your system to cope with large changes in demand.</a:t>
            </a:r>
          </a:p>
          <a:p>
            <a:r>
              <a:rPr lang="en-US" dirty="0"/>
              <a:t>An important choice you have to make if you are running your software on the cloud is which cloud provider to use.</a:t>
            </a:r>
          </a:p>
        </p:txBody>
      </p:sp>
      <p:sp>
        <p:nvSpPr>
          <p:cNvPr id="4" name="Title 3"/>
          <p:cNvSpPr>
            <a:spLocks noGrp="1"/>
          </p:cNvSpPr>
          <p:nvPr>
            <p:ph type="title"/>
          </p:nvPr>
        </p:nvSpPr>
        <p:spPr/>
        <p:txBody>
          <a:bodyPr/>
          <a:lstStyle/>
          <a:p>
            <a:r>
              <a:rPr lang="en-AU" dirty="0"/>
              <a:t>Server</a:t>
            </a:r>
            <a:r>
              <a:rPr lang="en-AU" sz="2000" dirty="0"/>
              <a:t> </a:t>
            </a:r>
            <a:r>
              <a:rPr lang="en-AU" sz="2000" b="0" dirty="0"/>
              <a:t>(2 of 2)</a:t>
            </a:r>
            <a:endParaRPr lang="en-AU" sz="2000" dirty="0"/>
          </a:p>
        </p:txBody>
      </p:sp>
    </p:spTree>
    <p:extLst>
      <p:ext uri="{BB962C8B-B14F-4D97-AF65-F5344CB8AC3E}">
        <p14:creationId xmlns:p14="http://schemas.microsoft.com/office/powerpoint/2010/main" val="8424272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Open source software is software that is available freely, which you can change and modify as you wish.  </a:t>
            </a:r>
          </a:p>
          <a:p>
            <a:pPr lvl="1"/>
            <a:r>
              <a:rPr lang="en-US" dirty="0"/>
              <a:t>The advantage is that you can reuse rather than implement new software, which reduces development costs and time to market.  </a:t>
            </a:r>
          </a:p>
          <a:p>
            <a:pPr lvl="1"/>
            <a:r>
              <a:rPr lang="en-US" dirty="0"/>
              <a:t>The disadvantages of using open-source software is that you are constrained by that software and have no control over its evolution.</a:t>
            </a:r>
          </a:p>
          <a:p>
            <a:endParaRPr lang="en-AU" dirty="0"/>
          </a:p>
        </p:txBody>
      </p:sp>
      <p:sp>
        <p:nvSpPr>
          <p:cNvPr id="4" name="Title 3"/>
          <p:cNvSpPr>
            <a:spLocks noGrp="1"/>
          </p:cNvSpPr>
          <p:nvPr>
            <p:ph type="title"/>
          </p:nvPr>
        </p:nvSpPr>
        <p:spPr/>
        <p:txBody>
          <a:bodyPr/>
          <a:lstStyle/>
          <a:p>
            <a:r>
              <a:rPr lang="en-AU" dirty="0"/>
              <a:t>Open source</a:t>
            </a:r>
            <a:r>
              <a:rPr lang="en-AU" sz="2000" dirty="0"/>
              <a:t> </a:t>
            </a:r>
            <a:r>
              <a:rPr lang="en-AU" sz="2000" b="0" dirty="0"/>
              <a:t>(1 of 2)</a:t>
            </a:r>
          </a:p>
        </p:txBody>
      </p:sp>
    </p:spTree>
    <p:extLst>
      <p:ext uri="{BB962C8B-B14F-4D97-AF65-F5344CB8AC3E}">
        <p14:creationId xmlns:p14="http://schemas.microsoft.com/office/powerpoint/2010/main" val="22333498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decision on the use of open-source software also depends on the availability, maturity and continuing support of open source components.</a:t>
            </a:r>
          </a:p>
          <a:p>
            <a:r>
              <a:rPr lang="en-US" dirty="0"/>
              <a:t>Open source license issues may impose constraints on how you use the software.</a:t>
            </a:r>
          </a:p>
          <a:p>
            <a:r>
              <a:rPr lang="en-US" dirty="0"/>
              <a:t>Your choice of open source software should depend on the type of product that you are developing, your target market and the expertise of your development team. </a:t>
            </a:r>
            <a:endParaRPr lang="en-AU" dirty="0"/>
          </a:p>
        </p:txBody>
      </p:sp>
      <p:sp>
        <p:nvSpPr>
          <p:cNvPr id="4" name="Title 3"/>
          <p:cNvSpPr>
            <a:spLocks noGrp="1"/>
          </p:cNvSpPr>
          <p:nvPr>
            <p:ph type="title"/>
          </p:nvPr>
        </p:nvSpPr>
        <p:spPr/>
        <p:txBody>
          <a:bodyPr/>
          <a:lstStyle/>
          <a:p>
            <a:r>
              <a:rPr lang="en-AU" dirty="0"/>
              <a:t>Open source</a:t>
            </a:r>
            <a:r>
              <a:rPr lang="en-AU" sz="2000" dirty="0"/>
              <a:t> </a:t>
            </a:r>
            <a:r>
              <a:rPr lang="en-AU" sz="2000" b="0" dirty="0"/>
              <a:t>(2 of 2)</a:t>
            </a:r>
          </a:p>
        </p:txBody>
      </p:sp>
    </p:spTree>
    <p:extLst>
      <p:ext uri="{BB962C8B-B14F-4D97-AF65-F5344CB8AC3E}">
        <p14:creationId xmlns:p14="http://schemas.microsoft.com/office/powerpoint/2010/main" val="22290304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Development technologies, such as a mobile development toolkit or a web application framework, influence the architecture of your software. </a:t>
            </a:r>
          </a:p>
          <a:p>
            <a:pPr lvl="1"/>
            <a:r>
              <a:rPr lang="en-US" dirty="0"/>
              <a:t>These technologies have built-in assumptions about system architectures and you have to conform to these assumptions to use the development system.</a:t>
            </a:r>
          </a:p>
        </p:txBody>
      </p:sp>
      <p:sp>
        <p:nvSpPr>
          <p:cNvPr id="4" name="Title 3"/>
          <p:cNvSpPr>
            <a:spLocks noGrp="1"/>
          </p:cNvSpPr>
          <p:nvPr>
            <p:ph type="title"/>
          </p:nvPr>
        </p:nvSpPr>
        <p:spPr/>
        <p:txBody>
          <a:bodyPr/>
          <a:lstStyle/>
          <a:p>
            <a:r>
              <a:rPr lang="en-AU" dirty="0"/>
              <a:t>Development tools</a:t>
            </a:r>
            <a:r>
              <a:rPr lang="en-AU" sz="2000" dirty="0"/>
              <a:t> </a:t>
            </a:r>
            <a:r>
              <a:rPr lang="en-AU" sz="2000" b="0" dirty="0"/>
              <a:t>(1 of 2)</a:t>
            </a:r>
          </a:p>
        </p:txBody>
      </p:sp>
    </p:spTree>
    <p:extLst>
      <p:ext uri="{BB962C8B-B14F-4D97-AF65-F5344CB8AC3E}">
        <p14:creationId xmlns:p14="http://schemas.microsoft.com/office/powerpoint/2010/main" val="184203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development technology that you use may also have an indirect influence on the system architecture.  </a:t>
            </a:r>
          </a:p>
          <a:p>
            <a:pPr lvl="1"/>
            <a:r>
              <a:rPr lang="en-US" dirty="0"/>
              <a:t>Developers usually favour architectural choices that use familiar technologies that they </a:t>
            </a:r>
            <a:r>
              <a:rPr lang="en-US" dirty="0" err="1"/>
              <a:t>understand.For</a:t>
            </a:r>
            <a:r>
              <a:rPr lang="en-US" dirty="0"/>
              <a:t> example, if your team have a lot of experience of relational databases, they may argue for this instead of a NoSQL database. </a:t>
            </a:r>
          </a:p>
        </p:txBody>
      </p:sp>
      <p:sp>
        <p:nvSpPr>
          <p:cNvPr id="4" name="Title 3"/>
          <p:cNvSpPr>
            <a:spLocks noGrp="1"/>
          </p:cNvSpPr>
          <p:nvPr>
            <p:ph type="title"/>
          </p:nvPr>
        </p:nvSpPr>
        <p:spPr/>
        <p:txBody>
          <a:bodyPr/>
          <a:lstStyle/>
          <a:p>
            <a:r>
              <a:rPr lang="en-AU" dirty="0"/>
              <a:t>Development tools</a:t>
            </a:r>
            <a:r>
              <a:rPr lang="en-AU" sz="2000" dirty="0"/>
              <a:t> </a:t>
            </a:r>
            <a:r>
              <a:rPr lang="en-AU" sz="2000" b="0" dirty="0"/>
              <a:t>(2 of 2)</a:t>
            </a:r>
            <a:endParaRPr lang="en-AU" sz="2000" dirty="0"/>
          </a:p>
        </p:txBody>
      </p:sp>
    </p:spTree>
    <p:extLst>
      <p:ext uri="{BB962C8B-B14F-4D97-AF65-F5344CB8AC3E}">
        <p14:creationId xmlns:p14="http://schemas.microsoft.com/office/powerpoint/2010/main" val="3093517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r>
              <a:rPr lang="en-US" sz="2600" dirty="0"/>
              <a:t>Software architecture is the fundamental organization of a system embodied in its components, their relationships to each other, and to the environment, and the principles guiding its design and evolution.</a:t>
            </a:r>
          </a:p>
          <a:p>
            <a:r>
              <a:rPr lang="en-US" sz="2600" dirty="0"/>
              <a:t>The architecture of a software system has a significant influence on non-functional system properties such as reliability, efficiency and security.</a:t>
            </a:r>
          </a:p>
          <a:p>
            <a:r>
              <a:rPr lang="en-US" sz="2600" dirty="0"/>
              <a:t>Architectural design involves understanding the issues that are critical for your product and creating system descriptions that shows components and their relationships. </a:t>
            </a:r>
          </a:p>
        </p:txBody>
      </p:sp>
      <p:sp>
        <p:nvSpPr>
          <p:cNvPr id="4" name="Title 3"/>
          <p:cNvSpPr>
            <a:spLocks noGrp="1"/>
          </p:cNvSpPr>
          <p:nvPr>
            <p:ph type="title"/>
          </p:nvPr>
        </p:nvSpPr>
        <p:spPr/>
        <p:txBody>
          <a:bodyPr/>
          <a:lstStyle/>
          <a:p>
            <a:r>
              <a:rPr lang="en-AU" dirty="0"/>
              <a:t>Key points 1</a:t>
            </a:r>
            <a:r>
              <a:rPr lang="en-AU" sz="2000" dirty="0"/>
              <a:t> </a:t>
            </a:r>
            <a:r>
              <a:rPr lang="en-AU" sz="2000" b="0" dirty="0"/>
              <a:t>(1 of 2)</a:t>
            </a:r>
          </a:p>
        </p:txBody>
      </p:sp>
    </p:spTree>
    <p:extLst>
      <p:ext uri="{BB962C8B-B14F-4D97-AF65-F5344CB8AC3E}">
        <p14:creationId xmlns:p14="http://schemas.microsoft.com/office/powerpoint/2010/main" val="299238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Architecture is important because the architecture of a system has a fundamental influence on the non-functional system properties, shown in Table 4.2. </a:t>
            </a:r>
          </a:p>
          <a:p>
            <a:r>
              <a:rPr lang="en-US" dirty="0"/>
              <a:t>Architectural design involves understanding the issues that affect the architecture of your product and creating an architectural description that shows the critical components and their relationships.</a:t>
            </a:r>
          </a:p>
          <a:p>
            <a:endParaRPr lang="en-AU" dirty="0"/>
          </a:p>
        </p:txBody>
      </p:sp>
      <p:sp>
        <p:nvSpPr>
          <p:cNvPr id="4" name="Title 3"/>
          <p:cNvSpPr>
            <a:spLocks noGrp="1"/>
          </p:cNvSpPr>
          <p:nvPr>
            <p:ph type="title"/>
          </p:nvPr>
        </p:nvSpPr>
        <p:spPr/>
        <p:txBody>
          <a:bodyPr/>
          <a:lstStyle/>
          <a:p>
            <a:r>
              <a:rPr lang="en-AU" dirty="0"/>
              <a:t>Why is architecture important?</a:t>
            </a:r>
            <a:r>
              <a:rPr lang="en-AU" sz="2000" dirty="0"/>
              <a:t> </a:t>
            </a:r>
            <a:r>
              <a:rPr lang="en-AU" sz="2000" b="0" dirty="0"/>
              <a:t>(1 of 2)</a:t>
            </a:r>
          </a:p>
        </p:txBody>
      </p:sp>
    </p:spTree>
    <p:extLst>
      <p:ext uri="{BB962C8B-B14F-4D97-AF65-F5344CB8AC3E}">
        <p14:creationId xmlns:p14="http://schemas.microsoft.com/office/powerpoint/2010/main" val="2298963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r>
              <a:rPr lang="en-US" sz="2600" dirty="0"/>
              <a:t>The principal role of architectural descriptions is to provide a basis for the development team to discuss the system organization. Informal architectural diagrams are effective in architectural description because they are fast and easy to draw and share.</a:t>
            </a:r>
          </a:p>
          <a:p>
            <a:r>
              <a:rPr lang="en-US" sz="2600" dirty="0"/>
              <a:t>System decomposition involves analyzing architectural components and representing them as a set of finer-grain components. </a:t>
            </a:r>
          </a:p>
        </p:txBody>
      </p:sp>
      <p:sp>
        <p:nvSpPr>
          <p:cNvPr id="4" name="Title 3"/>
          <p:cNvSpPr>
            <a:spLocks noGrp="1"/>
          </p:cNvSpPr>
          <p:nvPr>
            <p:ph type="title"/>
          </p:nvPr>
        </p:nvSpPr>
        <p:spPr/>
        <p:txBody>
          <a:bodyPr/>
          <a:lstStyle/>
          <a:p>
            <a:r>
              <a:rPr lang="en-AU" dirty="0"/>
              <a:t>Key points 1</a:t>
            </a:r>
            <a:r>
              <a:rPr lang="en-AU" sz="2000" dirty="0"/>
              <a:t> </a:t>
            </a:r>
            <a:r>
              <a:rPr lang="en-AU" sz="2000" b="0" dirty="0"/>
              <a:t>(2 of 2)</a:t>
            </a:r>
            <a:endParaRPr lang="en-AU" sz="2000" dirty="0"/>
          </a:p>
        </p:txBody>
      </p:sp>
    </p:spTree>
    <p:extLst>
      <p:ext uri="{BB962C8B-B14F-4D97-AF65-F5344CB8AC3E}">
        <p14:creationId xmlns:p14="http://schemas.microsoft.com/office/powerpoint/2010/main" val="39418927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To minimize complexity, you should separate concerns, avoid functional duplication and focus on component interfaces.</a:t>
            </a:r>
          </a:p>
          <a:p>
            <a:r>
              <a:rPr lang="en-US" sz="2600" dirty="0"/>
              <a:t>Web-based systems often have a common layered structure including user interface layers, application-specific layers and a database layer.</a:t>
            </a:r>
          </a:p>
          <a:p>
            <a:r>
              <a:rPr lang="en-US" sz="2600" dirty="0"/>
              <a:t>The distribution architecture in a system defines the organization of the servers in that system and the allocation of components to these servers.</a:t>
            </a:r>
          </a:p>
        </p:txBody>
      </p:sp>
      <p:sp>
        <p:nvSpPr>
          <p:cNvPr id="4" name="Title 3"/>
          <p:cNvSpPr>
            <a:spLocks noGrp="1"/>
          </p:cNvSpPr>
          <p:nvPr>
            <p:ph type="title"/>
          </p:nvPr>
        </p:nvSpPr>
        <p:spPr/>
        <p:txBody>
          <a:bodyPr/>
          <a:lstStyle/>
          <a:p>
            <a:r>
              <a:rPr lang="en-AU" dirty="0"/>
              <a:t>Key points 2</a:t>
            </a:r>
            <a:r>
              <a:rPr lang="en-AU" sz="2000" dirty="0"/>
              <a:t> </a:t>
            </a:r>
            <a:r>
              <a:rPr lang="en-AU" sz="2000" b="0" dirty="0"/>
              <a:t>(1 of 2)</a:t>
            </a:r>
          </a:p>
        </p:txBody>
      </p:sp>
    </p:spTree>
    <p:extLst>
      <p:ext uri="{BB962C8B-B14F-4D97-AF65-F5344CB8AC3E}">
        <p14:creationId xmlns:p14="http://schemas.microsoft.com/office/powerpoint/2010/main" val="31723088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a:t>Multi-tier client-server and service-oriented architectures are the most commonly used architectures for web-based systems.</a:t>
            </a:r>
          </a:p>
          <a:p>
            <a:r>
              <a:rPr lang="en-US" sz="2400" dirty="0"/>
              <a:t>Making decisions on technologies such as database and cloud technologies are an important part of the architectural design process.</a:t>
            </a:r>
            <a:endParaRPr lang="en-US" sz="2600" dirty="0"/>
          </a:p>
        </p:txBody>
      </p:sp>
      <p:sp>
        <p:nvSpPr>
          <p:cNvPr id="4" name="Title 3"/>
          <p:cNvSpPr>
            <a:spLocks noGrp="1"/>
          </p:cNvSpPr>
          <p:nvPr>
            <p:ph type="title"/>
          </p:nvPr>
        </p:nvSpPr>
        <p:spPr/>
        <p:txBody>
          <a:bodyPr/>
          <a:lstStyle/>
          <a:p>
            <a:r>
              <a:rPr lang="en-AU" dirty="0"/>
              <a:t>Key points 2</a:t>
            </a:r>
            <a:r>
              <a:rPr lang="en-AU" sz="2000" dirty="0"/>
              <a:t> </a:t>
            </a:r>
            <a:r>
              <a:rPr lang="en-AU" sz="2000" b="0" dirty="0"/>
              <a:t>(2 of 2)</a:t>
            </a:r>
            <a:endParaRPr lang="en-AU" sz="2000" dirty="0"/>
          </a:p>
        </p:txBody>
      </p:sp>
    </p:spTree>
    <p:extLst>
      <p:ext uri="{BB962C8B-B14F-4D97-AF65-F5344CB8AC3E}">
        <p14:creationId xmlns:p14="http://schemas.microsoft.com/office/powerpoint/2010/main" val="42276235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272978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Minimizing complexity should be an important goal for architectural designers.</a:t>
            </a:r>
          </a:p>
          <a:p>
            <a:pPr lvl="1"/>
            <a:r>
              <a:rPr lang="en-US" dirty="0"/>
              <a:t>The more complex a system, the more difficult and expensive it is to understand and change. </a:t>
            </a:r>
          </a:p>
          <a:p>
            <a:pPr lvl="1"/>
            <a:r>
              <a:rPr lang="en-US" dirty="0"/>
              <a:t>Programmers are more likely to make mistakes and introduce bugs and security vulnerabilities when they are modifying or extending a complex system..</a:t>
            </a:r>
          </a:p>
        </p:txBody>
      </p:sp>
      <p:sp>
        <p:nvSpPr>
          <p:cNvPr id="4" name="Title 3"/>
          <p:cNvSpPr>
            <a:spLocks noGrp="1"/>
          </p:cNvSpPr>
          <p:nvPr>
            <p:ph type="title"/>
          </p:nvPr>
        </p:nvSpPr>
        <p:spPr/>
        <p:txBody>
          <a:bodyPr/>
          <a:lstStyle/>
          <a:p>
            <a:r>
              <a:rPr lang="en-AU" dirty="0"/>
              <a:t>Why is architecture important?</a:t>
            </a:r>
            <a:r>
              <a:rPr lang="en-AU" sz="2000" dirty="0"/>
              <a:t> </a:t>
            </a:r>
            <a:r>
              <a:rPr lang="en-AU" sz="2000" b="0" dirty="0"/>
              <a:t>(2 of 2)</a:t>
            </a:r>
            <a:endParaRPr lang="en-AU" sz="2000" dirty="0"/>
          </a:p>
        </p:txBody>
      </p:sp>
    </p:spTree>
    <p:extLst>
      <p:ext uri="{BB962C8B-B14F-4D97-AF65-F5344CB8AC3E}">
        <p14:creationId xmlns:p14="http://schemas.microsoft.com/office/powerpoint/2010/main" val="190750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system quality attributes and their key issues."/>
          <p:cNvGraphicFramePr>
            <a:graphicFrameLocks noGrp="1"/>
          </p:cNvGraphicFramePr>
          <p:nvPr>
            <p:extLst>
              <p:ext uri="{D42A27DB-BD31-4B8C-83A1-F6EECF244321}">
                <p14:modId xmlns:p14="http://schemas.microsoft.com/office/powerpoint/2010/main" val="2005471461"/>
              </p:ext>
            </p:extLst>
          </p:nvPr>
        </p:nvGraphicFramePr>
        <p:xfrm>
          <a:off x="533400" y="1397000"/>
          <a:ext cx="8077200" cy="4851400"/>
        </p:xfrm>
        <a:graphic>
          <a:graphicData uri="http://schemas.openxmlformats.org/drawingml/2006/table">
            <a:tbl>
              <a:tblPr firstRow="1" bandRow="1">
                <a:tableStyleId>{3B4B98B0-60AC-42C2-AFA5-B58CD77FA1E5}</a:tableStyleId>
              </a:tblPr>
              <a:tblGrid>
                <a:gridCol w="19050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r>
                        <a:rPr lang="en-AU" dirty="0"/>
                        <a:t>Attribute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Key issue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Responsiveness</a:t>
                      </a:r>
                    </a:p>
                  </a:txBody>
                  <a:tcPr>
                    <a:lnT w="12700" cap="flat" cmpd="sng" algn="ctr">
                      <a:solidFill>
                        <a:schemeClr val="tx1"/>
                      </a:solidFill>
                      <a:prstDash val="solid"/>
                      <a:round/>
                      <a:headEnd type="none" w="med" len="med"/>
                      <a:tailEnd type="none" w="med" len="med"/>
                    </a:lnT>
                    <a:noFill/>
                  </a:tcPr>
                </a:tc>
                <a:tc>
                  <a:txBody>
                    <a:bodyPr/>
                    <a:lstStyle/>
                    <a:p>
                      <a:r>
                        <a:rPr lang="en-US" dirty="0"/>
                        <a:t>Does the system return results to users in a reasonable time?</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Reliability</a:t>
                      </a:r>
                    </a:p>
                  </a:txBody>
                  <a:tcPr/>
                </a:tc>
                <a:tc>
                  <a:txBody>
                    <a:bodyPr/>
                    <a:lstStyle/>
                    <a:p>
                      <a:r>
                        <a:rPr lang="en-US" dirty="0"/>
                        <a:t>Do the system features behave as expected by both developers and users?</a:t>
                      </a:r>
                      <a:endParaRPr lang="en-AU" dirty="0"/>
                    </a:p>
                  </a:txBody>
                  <a:tcPr/>
                </a:tc>
                <a:extLst>
                  <a:ext uri="{0D108BD9-81ED-4DB2-BD59-A6C34878D82A}">
                    <a16:rowId xmlns:a16="http://schemas.microsoft.com/office/drawing/2014/main" val="10002"/>
                  </a:ext>
                </a:extLst>
              </a:tr>
              <a:tr h="370840">
                <a:tc>
                  <a:txBody>
                    <a:bodyPr/>
                    <a:lstStyle/>
                    <a:p>
                      <a:r>
                        <a:rPr lang="en-AU" dirty="0"/>
                        <a:t>Availability</a:t>
                      </a:r>
                    </a:p>
                  </a:txBody>
                  <a:tcPr>
                    <a:noFill/>
                  </a:tcPr>
                </a:tc>
                <a:tc>
                  <a:txBody>
                    <a:bodyPr/>
                    <a:lstStyle/>
                    <a:p>
                      <a:r>
                        <a:rPr lang="en-US" dirty="0"/>
                        <a:t>Can the system deliver its services when requested by users?</a:t>
                      </a:r>
                      <a:endParaRPr lang="en-AU" dirty="0"/>
                    </a:p>
                  </a:txBody>
                  <a:tcPr>
                    <a:noFill/>
                  </a:tcPr>
                </a:tc>
                <a:extLst>
                  <a:ext uri="{0D108BD9-81ED-4DB2-BD59-A6C34878D82A}">
                    <a16:rowId xmlns:a16="http://schemas.microsoft.com/office/drawing/2014/main" val="10003"/>
                  </a:ext>
                </a:extLst>
              </a:tr>
              <a:tr h="370840">
                <a:tc>
                  <a:txBody>
                    <a:bodyPr/>
                    <a:lstStyle/>
                    <a:p>
                      <a:r>
                        <a:rPr lang="en-AU" dirty="0"/>
                        <a:t>Security</a:t>
                      </a:r>
                    </a:p>
                  </a:txBody>
                  <a:tcPr/>
                </a:tc>
                <a:tc>
                  <a:txBody>
                    <a:bodyPr/>
                    <a:lstStyle/>
                    <a:p>
                      <a:r>
                        <a:rPr lang="en-US" dirty="0"/>
                        <a:t>Does the system protect itself and users’ data from unauthorized attacks and intrusions?</a:t>
                      </a:r>
                      <a:endParaRPr lang="en-AU" dirty="0"/>
                    </a:p>
                  </a:txBody>
                  <a:tcPr/>
                </a:tc>
                <a:extLst>
                  <a:ext uri="{0D108BD9-81ED-4DB2-BD59-A6C34878D82A}">
                    <a16:rowId xmlns:a16="http://schemas.microsoft.com/office/drawing/2014/main" val="10004"/>
                  </a:ext>
                </a:extLst>
              </a:tr>
              <a:tr h="370840">
                <a:tc>
                  <a:txBody>
                    <a:bodyPr/>
                    <a:lstStyle/>
                    <a:p>
                      <a:r>
                        <a:rPr lang="en-AU" dirty="0"/>
                        <a:t>Usability</a:t>
                      </a:r>
                    </a:p>
                  </a:txBody>
                  <a:tcPr>
                    <a:noFill/>
                  </a:tcPr>
                </a:tc>
                <a:tc>
                  <a:txBody>
                    <a:bodyPr/>
                    <a:lstStyle/>
                    <a:p>
                      <a:r>
                        <a:rPr lang="en-US" dirty="0"/>
                        <a:t>Can system users access the features that they need and use them quickly and without errors?</a:t>
                      </a:r>
                      <a:endParaRPr lang="en-AU" dirty="0"/>
                    </a:p>
                  </a:txBody>
                  <a:tcPr>
                    <a:noFill/>
                  </a:tcPr>
                </a:tc>
                <a:extLst>
                  <a:ext uri="{0D108BD9-81ED-4DB2-BD59-A6C34878D82A}">
                    <a16:rowId xmlns:a16="http://schemas.microsoft.com/office/drawing/2014/main" val="10005"/>
                  </a:ext>
                </a:extLst>
              </a:tr>
              <a:tr h="370840">
                <a:tc>
                  <a:txBody>
                    <a:bodyPr/>
                    <a:lstStyle/>
                    <a:p>
                      <a:r>
                        <a:rPr lang="en-AU" dirty="0"/>
                        <a:t>Maintainability</a:t>
                      </a:r>
                    </a:p>
                  </a:txBody>
                  <a:tcPr/>
                </a:tc>
                <a:tc>
                  <a:txBody>
                    <a:bodyPr/>
                    <a:lstStyle/>
                    <a:p>
                      <a:r>
                        <a:rPr lang="en-US" dirty="0"/>
                        <a:t>Can the system be readily updated and new features added without undue costs?</a:t>
                      </a:r>
                      <a:endParaRPr lang="en-AU" dirty="0"/>
                    </a:p>
                  </a:txBody>
                  <a:tcPr/>
                </a:tc>
                <a:extLst>
                  <a:ext uri="{0D108BD9-81ED-4DB2-BD59-A6C34878D82A}">
                    <a16:rowId xmlns:a16="http://schemas.microsoft.com/office/drawing/2014/main" val="10006"/>
                  </a:ext>
                </a:extLst>
              </a:tr>
              <a:tr h="370840">
                <a:tc>
                  <a:txBody>
                    <a:bodyPr/>
                    <a:lstStyle/>
                    <a:p>
                      <a:r>
                        <a:rPr lang="en-AU" dirty="0"/>
                        <a:t>Resilience</a:t>
                      </a:r>
                    </a:p>
                  </a:txBody>
                  <a:tcPr>
                    <a:lnB w="12700" cap="flat" cmpd="sng" algn="ctr">
                      <a:solidFill>
                        <a:schemeClr val="tx1"/>
                      </a:solidFill>
                      <a:prstDash val="solid"/>
                      <a:round/>
                      <a:headEnd type="none" w="med" len="med"/>
                      <a:tailEnd type="none" w="med" len="med"/>
                    </a:lnB>
                    <a:noFill/>
                  </a:tcPr>
                </a:tc>
                <a:tc>
                  <a:txBody>
                    <a:bodyPr/>
                    <a:lstStyle/>
                    <a:p>
                      <a:r>
                        <a:rPr lang="en-US" dirty="0"/>
                        <a:t>Can the system continue to deliver user services in the event of partial failure or external attack?</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p:txBody>
          <a:bodyPr/>
          <a:lstStyle/>
          <a:p>
            <a:r>
              <a:rPr lang="en-AU" dirty="0"/>
              <a:t>Table 4.2 Non-functional system quality attributes</a:t>
            </a:r>
          </a:p>
        </p:txBody>
      </p:sp>
    </p:spTree>
    <p:extLst>
      <p:ext uri="{BB962C8B-B14F-4D97-AF65-F5344CB8AC3E}">
        <p14:creationId xmlns:p14="http://schemas.microsoft.com/office/powerpoint/2010/main" val="2024444009"/>
      </p:ext>
    </p:extLst>
  </p:cSld>
  <p:clrMapOvr>
    <a:masterClrMapping/>
  </p:clrMapOvr>
</p:sld>
</file>

<file path=ppt/theme/theme1.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9689</TotalTime>
  <Words>4643</Words>
  <Application>Microsoft Office PowerPoint</Application>
  <PresentationFormat>On-screen Show (4:3)</PresentationFormat>
  <Paragraphs>326</Paragraphs>
  <Slides>73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Noto Sans Symbols</vt:lpstr>
      <vt:lpstr>Times New Roman</vt:lpstr>
      <vt:lpstr>Verdana</vt:lpstr>
      <vt:lpstr>Wingdings</vt:lpstr>
      <vt:lpstr>1_508 Lecture</vt:lpstr>
      <vt:lpstr>Engineering Software Products</vt:lpstr>
      <vt:lpstr>Software architecture (1 of 2)</vt:lpstr>
      <vt:lpstr>Software architecture (2 of 2)</vt:lpstr>
      <vt:lpstr>Table 4.1 The IEEE definition of software architecture</vt:lpstr>
      <vt:lpstr>Software architecture and components</vt:lpstr>
      <vt:lpstr>Figure 4.1</vt:lpstr>
      <vt:lpstr>Why is architecture important? (1 of 2)</vt:lpstr>
      <vt:lpstr>Why is architecture important? (2 of 2)</vt:lpstr>
      <vt:lpstr>Table 4.2 Non-functional system quality attributes</vt:lpstr>
      <vt:lpstr>Table 4.3 The influence of architecture on system security</vt:lpstr>
      <vt:lpstr>Centralized security architectures</vt:lpstr>
      <vt:lpstr>Maintainability and performance (1 of 2)</vt:lpstr>
      <vt:lpstr>Maintainability and performance (2 of 2)</vt:lpstr>
      <vt:lpstr>Figure 4.2</vt:lpstr>
      <vt:lpstr>Figure 4.3</vt:lpstr>
      <vt:lpstr>Figure 4.4</vt:lpstr>
      <vt:lpstr>Table 4.4 The importance of architectural design issues (1 of 2)</vt:lpstr>
      <vt:lpstr>Table 4.4 The importance of architectural design issues (2 of 2)</vt:lpstr>
      <vt:lpstr>Trade off: Maintainability vs performance (1 of 2)</vt:lpstr>
      <vt:lpstr>Trade off: Maintainability vs performance (2 of 2)</vt:lpstr>
      <vt:lpstr>Trade off: Security vs usability</vt:lpstr>
      <vt:lpstr>Figure 4.5</vt:lpstr>
      <vt:lpstr>Usability issues (1 of 2)</vt:lpstr>
      <vt:lpstr>Usability issues (2 of 2)</vt:lpstr>
      <vt:lpstr>Trade off: Availability vs time-to-market  (1 of 2)</vt:lpstr>
      <vt:lpstr>Trade off: Availability vs time-to-market (2 of 2)</vt:lpstr>
      <vt:lpstr>Architectural design questions</vt:lpstr>
      <vt:lpstr>Component organization</vt:lpstr>
      <vt:lpstr>Figure 4.6</vt:lpstr>
      <vt:lpstr>Architectural complexity (1 of 2)</vt:lpstr>
      <vt:lpstr>Architectural complexity (2 of 2)</vt:lpstr>
      <vt:lpstr>Figure 4.7</vt:lpstr>
      <vt:lpstr>Figure 4.8</vt:lpstr>
      <vt:lpstr>Design guidelines and layered architectures (1 of 2)</vt:lpstr>
      <vt:lpstr>Design guidelines and layered architectures (2 of 2)</vt:lpstr>
      <vt:lpstr>Cross-cutting concerns</vt:lpstr>
      <vt:lpstr>Figure 4.9</vt:lpstr>
      <vt:lpstr>Table 4.5 Security as a cross-cutting concern</vt:lpstr>
      <vt:lpstr>Figure 4.10</vt:lpstr>
      <vt:lpstr>Table 4.6 Layer functionality in a web-based application (1 of 2)</vt:lpstr>
      <vt:lpstr>Table 4.6 Layer functionality in a web-based application (2 of 2)</vt:lpstr>
      <vt:lpstr>Table 4.7 iLearn architectural design principles</vt:lpstr>
      <vt:lpstr>iLearn design principles</vt:lpstr>
      <vt:lpstr>Designing iLearn as a service-oriented system (1 of 2)</vt:lpstr>
      <vt:lpstr>Designing iLearn as a service-oriented system (2 of 2)</vt:lpstr>
      <vt:lpstr>Figure 4.11</vt:lpstr>
      <vt:lpstr>Distribution architecture</vt:lpstr>
      <vt:lpstr>Figure 4.12</vt:lpstr>
      <vt:lpstr>Figure 4.13</vt:lpstr>
      <vt:lpstr>Client-server communication (1 of 2)</vt:lpstr>
      <vt:lpstr>Client-server communication (2 of 2)</vt:lpstr>
      <vt:lpstr>Figure 4.14</vt:lpstr>
      <vt:lpstr>Service-oriented architecture</vt:lpstr>
      <vt:lpstr>Figure 4.15</vt:lpstr>
      <vt:lpstr>Issues in architectural choice (1 of 2)</vt:lpstr>
      <vt:lpstr>Issues in architectural choice (2 of 2)</vt:lpstr>
      <vt:lpstr>Table 4.8 Technology choices</vt:lpstr>
      <vt:lpstr>Database (1 of 2)</vt:lpstr>
      <vt:lpstr>Database (2 of 2)</vt:lpstr>
      <vt:lpstr>Delivery platform (1 of 3)</vt:lpstr>
      <vt:lpstr>Delivery platform (2 of 3)</vt:lpstr>
      <vt:lpstr>Delivery platform (3 of 3)</vt:lpstr>
      <vt:lpstr>Server (1 of 2)</vt:lpstr>
      <vt:lpstr>Server (2 of 2)</vt:lpstr>
      <vt:lpstr>Open source (1 of 2)</vt:lpstr>
      <vt:lpstr>Open source (2 of 2)</vt:lpstr>
      <vt:lpstr>Development tools (1 of 2)</vt:lpstr>
      <vt:lpstr>Development tools (2 of 2)</vt:lpstr>
      <vt:lpstr>Key points 1 (1 of 2)</vt:lpstr>
      <vt:lpstr>Key points 1 (2 of 2)</vt:lpstr>
      <vt:lpstr>Key points 2 (1 of 2)</vt:lpstr>
      <vt:lpstr>Key points 2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Software Products: An Introduction to Modern Software, First Edition</dc:title>
  <dc:subject>Computer Science</dc:subject>
  <dc:creator>Sommerville, Ian</dc:creator>
  <cp:keywords>Computer Science</cp:keywords>
  <cp:lastModifiedBy>Jacoby, Meghan</cp:lastModifiedBy>
  <cp:revision>673</cp:revision>
  <dcterms:created xsi:type="dcterms:W3CDTF">2014-07-14T20:04:21Z</dcterms:created>
  <dcterms:modified xsi:type="dcterms:W3CDTF">2019-04-25T15:05:42Z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