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72"/>
  </p:notesMasterIdLst>
  <p:handoutMasterIdLst>
    <p:handoutMasterId r:id="rId73"/>
  </p:handoutMasterIdLst>
  <p:sldIdLst>
    <p:sldId id="303" r:id="rId2"/>
    <p:sldId id="263" r:id="rId3"/>
    <p:sldId id="304" r:id="rId4"/>
    <p:sldId id="305" r:id="rId5"/>
    <p:sldId id="306" r:id="rId6"/>
    <p:sldId id="307" r:id="rId7"/>
    <p:sldId id="308" r:id="rId8"/>
    <p:sldId id="309" r:id="rId9"/>
    <p:sldId id="310" r:id="rId10"/>
    <p:sldId id="311" r:id="rId11"/>
    <p:sldId id="312" r:id="rId12"/>
    <p:sldId id="313" r:id="rId13"/>
    <p:sldId id="314" r:id="rId14"/>
    <p:sldId id="315" r:id="rId15"/>
    <p:sldId id="318" r:id="rId16"/>
    <p:sldId id="316" r:id="rId17"/>
    <p:sldId id="319" r:id="rId18"/>
    <p:sldId id="317"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70" r:id="rId70"/>
    <p:sldId id="371"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88032" autoAdjust="0"/>
  </p:normalViewPr>
  <p:slideViewPr>
    <p:cSldViewPr>
      <p:cViewPr varScale="1">
        <p:scale>
          <a:sx n="68" d="100"/>
          <a:sy n="68" d="100"/>
        </p:scale>
        <p:origin x="120" y="66"/>
      </p:cViewPr>
      <p:guideLst>
        <p:guide orient="horz" pos="2160"/>
        <p:guide pos="2880"/>
      </p:guideLst>
    </p:cSldViewPr>
  </p:slideViewPr>
  <p:outlineViewPr>
    <p:cViewPr>
      <p:scale>
        <a:sx n="33" d="100"/>
        <a:sy n="33" d="100"/>
      </p:scale>
      <p:origin x="0" y="1854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If this slide</a:t>
            </a:r>
            <a:r>
              <a:rPr lang="en-US" baseline="0" dirty="0"/>
              <a:t> was not included in the original PPT, it should be added.</a:t>
            </a: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70</a:t>
            </a:fld>
            <a:endParaRPr lang="en-US"/>
          </a:p>
        </p:txBody>
      </p:sp>
    </p:spTree>
    <p:extLst>
      <p:ext uri="{BB962C8B-B14F-4D97-AF65-F5344CB8AC3E}">
        <p14:creationId xmlns:p14="http://schemas.microsoft.com/office/powerpoint/2010/main" val="167890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44391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9 -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 Placeholder 13"/>
          <p:cNvSpPr txBox="1">
            <a:spLocks/>
          </p:cNvSpPr>
          <p:nvPr userDrawn="1"/>
        </p:nvSpPr>
        <p:spPr>
          <a:xfrm>
            <a:off x="1499616" y="6477000"/>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400609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9 -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 Placeholder 13"/>
          <p:cNvSpPr txBox="1">
            <a:spLocks/>
          </p:cNvSpPr>
          <p:nvPr userDrawn="1"/>
        </p:nvSpPr>
        <p:spPr>
          <a:xfrm>
            <a:off x="1499616" y="6477000"/>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60487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481929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1491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9 -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 Placeholder 13"/>
          <p:cNvSpPr txBox="1">
            <a:spLocks/>
          </p:cNvSpPr>
          <p:nvPr userDrawn="1"/>
        </p:nvSpPr>
        <p:spPr>
          <a:xfrm>
            <a:off x="1499616" y="6477000"/>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876594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297142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3067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dirty="0"/>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Tree>
    <p:extLst>
      <p:ext uri="{BB962C8B-B14F-4D97-AF65-F5344CB8AC3E}">
        <p14:creationId xmlns:p14="http://schemas.microsoft.com/office/powerpoint/2010/main" val="4068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04413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2513349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9 -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 Placeholder 13"/>
          <p:cNvSpPr txBox="1">
            <a:spLocks/>
          </p:cNvSpPr>
          <p:nvPr userDrawn="1"/>
        </p:nvSpPr>
        <p:spPr>
          <a:xfrm>
            <a:off x="1499616" y="6477000"/>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509919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404662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Tree>
    <p:extLst>
      <p:ext uri="{BB962C8B-B14F-4D97-AF65-F5344CB8AC3E}">
        <p14:creationId xmlns:p14="http://schemas.microsoft.com/office/powerpoint/2010/main" val="3143648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22338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2645746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162534692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9 -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txBox="1">
            <a:spLocks/>
          </p:cNvSpPr>
          <p:nvPr userDrawn="1"/>
        </p:nvSpPr>
        <p:spPr>
          <a:xfrm>
            <a:off x="1499616" y="6477000"/>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dirty="0"/>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Tree>
    <p:extLst>
      <p:ext uri="{BB962C8B-B14F-4D97-AF65-F5344CB8AC3E}">
        <p14:creationId xmlns:p14="http://schemas.microsoft.com/office/powerpoint/2010/main" val="212771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9 -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121090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3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9 -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 Placeholder 13"/>
          <p:cNvSpPr txBox="1">
            <a:spLocks/>
          </p:cNvSpPr>
          <p:nvPr userDrawn="1"/>
        </p:nvSpPr>
        <p:spPr>
          <a:xfrm>
            <a:off x="1499616" y="6477000"/>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860684290"/>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58" r:id="rId3"/>
    <p:sldLayoutId id="2147483660" r:id="rId4"/>
    <p:sldLayoutId id="2147483662" r:id="rId5"/>
    <p:sldLayoutId id="2147483663" r:id="rId6"/>
    <p:sldLayoutId id="2147483664" r:id="rId7"/>
    <p:sldLayoutId id="2147483665" r:id="rId8"/>
    <p:sldLayoutId id="2147483668" r:id="rId9"/>
    <p:sldLayoutId id="2147483670" r:id="rId10"/>
    <p:sldLayoutId id="2147483671" r:id="rId11"/>
    <p:sldLayoutId id="2147483672"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90" r:id="rId27"/>
    <p:sldLayoutId id="2147483691" r:id="rId2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3"/>
          <p:cNvSpPr>
            <a:spLocks noGrp="1"/>
          </p:cNvSpPr>
          <p:nvPr>
            <p:ph type="body" sz="quarter" idx="4294967295"/>
          </p:nvPr>
        </p:nvSpPr>
        <p:spPr>
          <a:xfrm>
            <a:off x="1499616" y="6477000"/>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
        <p:nvSpPr>
          <p:cNvPr id="10" name="Text Placeholder 9"/>
          <p:cNvSpPr>
            <a:spLocks noGrp="1"/>
          </p:cNvSpPr>
          <p:nvPr>
            <p:ph type="body" sz="quarter" idx="15"/>
          </p:nvPr>
        </p:nvSpPr>
        <p:spPr/>
        <p:txBody>
          <a:bodyPr/>
          <a:lstStyle/>
          <a:p>
            <a:pPr lvl="1" indent="-20638">
              <a:lnSpc>
                <a:spcPct val="90000"/>
              </a:lnSpc>
            </a:pPr>
            <a:r>
              <a:rPr lang="en-AU" sz="2000" dirty="0"/>
              <a:t>Testing</a:t>
            </a:r>
            <a:endParaRPr lang="en-CA" altLang="en-US" sz="2000" dirty="0"/>
          </a:p>
        </p:txBody>
      </p:sp>
      <p:sp>
        <p:nvSpPr>
          <p:cNvPr id="9" name="Text Placeholder 8"/>
          <p:cNvSpPr>
            <a:spLocks noGrp="1"/>
          </p:cNvSpPr>
          <p:nvPr>
            <p:ph type="body" sz="quarter" idx="14"/>
          </p:nvPr>
        </p:nvSpPr>
        <p:spPr/>
        <p:txBody>
          <a:bodyPr/>
          <a:lstStyle/>
          <a:p>
            <a:r>
              <a:rPr lang="en-US" dirty="0"/>
              <a:t>Chapter 9</a:t>
            </a:r>
          </a:p>
        </p:txBody>
      </p:sp>
      <p:pic>
        <p:nvPicPr>
          <p:cNvPr id="12" name="Picture 11" descr="Engineering Software Products, First Edition by Ian Sommervil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44600"/>
            <a:ext cx="3784445" cy="4680000"/>
          </a:xfrm>
          <a:prstGeom prst="rect">
            <a:avLst/>
          </a:prstGeom>
        </p:spPr>
      </p:pic>
      <p:sp>
        <p:nvSpPr>
          <p:cNvPr id="8" name="Text Placeholder 7"/>
          <p:cNvSpPr>
            <a:spLocks noGrp="1"/>
          </p:cNvSpPr>
          <p:nvPr>
            <p:ph type="body" sz="quarter" idx="13"/>
          </p:nvPr>
        </p:nvSpPr>
        <p:spPr>
          <a:xfrm>
            <a:off x="381000" y="1156613"/>
            <a:ext cx="8229600" cy="478970"/>
          </a:xfrm>
        </p:spPr>
        <p:txBody>
          <a:bodyPr/>
          <a:lstStyle/>
          <a:p>
            <a:r>
              <a:rPr lang="en-US" dirty="0"/>
              <a:t>First Edition</a:t>
            </a:r>
          </a:p>
        </p:txBody>
      </p:sp>
      <p:sp>
        <p:nvSpPr>
          <p:cNvPr id="2" name="Title 1"/>
          <p:cNvSpPr>
            <a:spLocks noGrp="1"/>
          </p:cNvSpPr>
          <p:nvPr>
            <p:ph type="title"/>
          </p:nvPr>
        </p:nvSpPr>
        <p:spPr>
          <a:xfrm>
            <a:off x="381000" y="215372"/>
            <a:ext cx="8382000" cy="851428"/>
          </a:xfrm>
        </p:spPr>
        <p:txBody>
          <a:bodyPr/>
          <a:lstStyle/>
          <a:p>
            <a:r>
              <a:rPr lang="en-AU" dirty="0"/>
              <a:t>Engineering Software Products</a:t>
            </a:r>
          </a:p>
        </p:txBody>
      </p:sp>
    </p:spTree>
    <p:extLst>
      <p:ext uri="{BB962C8B-B14F-4D97-AF65-F5344CB8AC3E}">
        <p14:creationId xmlns:p14="http://schemas.microsoft.com/office/powerpoint/2010/main" val="231790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describes different functional testing processes."/>
          <p:cNvGraphicFramePr>
            <a:graphicFrameLocks noGrp="1"/>
          </p:cNvGraphicFramePr>
          <p:nvPr>
            <p:extLst>
              <p:ext uri="{D42A27DB-BD31-4B8C-83A1-F6EECF244321}">
                <p14:modId xmlns:p14="http://schemas.microsoft.com/office/powerpoint/2010/main" val="516584896"/>
              </p:ext>
            </p:extLst>
          </p:nvPr>
        </p:nvGraphicFramePr>
        <p:xfrm>
          <a:off x="457200" y="1524000"/>
          <a:ext cx="8229600" cy="4390986"/>
        </p:xfrm>
        <a:graphic>
          <a:graphicData uri="http://schemas.openxmlformats.org/drawingml/2006/table">
            <a:tbl>
              <a:tblPr firstRow="1" bandRow="1">
                <a:tableStyleId>{3B4B98B0-60AC-42C2-AFA5-B58CD77FA1E5}</a:tableStyleId>
              </a:tblPr>
              <a:tblGrid>
                <a:gridCol w="23622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67626">
                <a:tc>
                  <a:txBody>
                    <a:bodyPr/>
                    <a:lstStyle/>
                    <a:p>
                      <a:r>
                        <a:rPr lang="en-AU" dirty="0"/>
                        <a:t>Testing process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6374">
                <a:tc>
                  <a:txBody>
                    <a:bodyPr/>
                    <a:lstStyle/>
                    <a:p>
                      <a:r>
                        <a:rPr lang="en-AU" dirty="0"/>
                        <a:t>System testing</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dirty="0"/>
                        <a:t>Code units are integrated to create a working (perhaps</a:t>
                      </a:r>
                    </a:p>
                    <a:p>
                      <a:r>
                        <a:rPr lang="en-US" dirty="0"/>
                        <a:t>incomplete) version of a system. The aim of system testing is to check that there are no unexpected interactions between the features in the system. System testing may also involve checking the responsiveness, reliability, and security of the system. In large companies, a dedicated testing team may be   esponsible for system testing. In small companies, this is impractical, so product developers are also involved in system testing.</a:t>
                      </a:r>
                      <a:endParaRPr lang="en-AU"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367626">
                <a:tc>
                  <a:txBody>
                    <a:bodyPr/>
                    <a:lstStyle/>
                    <a:p>
                      <a:r>
                        <a:rPr lang="en-AU" dirty="0"/>
                        <a:t>Feature testing</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Code units are integrated to create features. Feature tests should test all aspects of a feature. All of the programmers who contribute code units to a feature should be involved in its testing.</a:t>
                      </a:r>
                      <a:endParaRPr lang="en-AU"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itle 3"/>
          <p:cNvSpPr>
            <a:spLocks noGrp="1"/>
          </p:cNvSpPr>
          <p:nvPr>
            <p:ph type="title"/>
          </p:nvPr>
        </p:nvSpPr>
        <p:spPr/>
        <p:txBody>
          <a:bodyPr/>
          <a:lstStyle/>
          <a:p>
            <a:r>
              <a:rPr lang="en-US" dirty="0"/>
              <a:t>Table 9.2 Functional testing processes</a:t>
            </a:r>
            <a:br>
              <a:rPr lang="en-US" dirty="0"/>
            </a:br>
            <a:r>
              <a:rPr lang="en-US" sz="2000" b="0" dirty="0"/>
              <a:t>(2 of 2)</a:t>
            </a:r>
            <a:endParaRPr lang="en-AU" sz="2000" dirty="0"/>
          </a:p>
        </p:txBody>
      </p:sp>
    </p:spTree>
    <p:extLst>
      <p:ext uri="{BB962C8B-B14F-4D97-AF65-F5344CB8AC3E}">
        <p14:creationId xmlns:p14="http://schemas.microsoft.com/office/powerpoint/2010/main" val="202467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95400"/>
            <a:ext cx="8229600" cy="4724400"/>
          </a:xfrm>
        </p:spPr>
        <p:txBody>
          <a:bodyPr/>
          <a:lstStyle/>
          <a:p>
            <a:pPr>
              <a:spcBef>
                <a:spcPts val="600"/>
              </a:spcBef>
            </a:pPr>
            <a:r>
              <a:rPr lang="en-US" dirty="0"/>
              <a:t>As you develop a code unit, you should also develop tests for that code. </a:t>
            </a:r>
          </a:p>
          <a:p>
            <a:pPr>
              <a:spcBef>
                <a:spcPts val="600"/>
              </a:spcBef>
            </a:pPr>
            <a:r>
              <a:rPr lang="en-US" dirty="0"/>
              <a:t>A code unit is anything that has a clearly defined responsibility. It is usually a function or class method but could be a module that includes a small number of other functions. </a:t>
            </a:r>
          </a:p>
          <a:p>
            <a:pPr>
              <a:spcBef>
                <a:spcPts val="600"/>
              </a:spcBef>
            </a:pPr>
            <a:r>
              <a:rPr lang="en-US" dirty="0"/>
              <a:t>Unit testing is based on a simple general principle:</a:t>
            </a:r>
          </a:p>
          <a:p>
            <a:pPr lvl="1"/>
            <a:r>
              <a:rPr lang="en-US" dirty="0"/>
              <a:t>If a program unit behaves as expected for a set of inputs that have some shared characteristics, it will behave in the same way for a larger set whose members share these characteristics.</a:t>
            </a:r>
          </a:p>
          <a:p>
            <a:endParaRPr lang="en-AU" dirty="0"/>
          </a:p>
        </p:txBody>
      </p:sp>
      <p:sp>
        <p:nvSpPr>
          <p:cNvPr id="4" name="Title 3"/>
          <p:cNvSpPr>
            <a:spLocks noGrp="1"/>
          </p:cNvSpPr>
          <p:nvPr>
            <p:ph type="title"/>
          </p:nvPr>
        </p:nvSpPr>
        <p:spPr>
          <a:xfrm>
            <a:off x="457200" y="215372"/>
            <a:ext cx="8229600" cy="622828"/>
          </a:xfrm>
        </p:spPr>
        <p:txBody>
          <a:bodyPr/>
          <a:lstStyle/>
          <a:p>
            <a:r>
              <a:rPr lang="en-AU" dirty="0"/>
              <a:t>Unit testing</a:t>
            </a:r>
            <a:r>
              <a:rPr lang="en-AU" sz="2000" dirty="0"/>
              <a:t> </a:t>
            </a:r>
            <a:r>
              <a:rPr lang="en-AU" sz="2000" b="0" dirty="0"/>
              <a:t>(1 of 2)</a:t>
            </a:r>
          </a:p>
        </p:txBody>
      </p:sp>
    </p:spTree>
    <p:extLst>
      <p:ext uri="{BB962C8B-B14F-4D97-AF65-F5344CB8AC3E}">
        <p14:creationId xmlns:p14="http://schemas.microsoft.com/office/powerpoint/2010/main" val="1091836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pPr marL="243188" indent="-243188" defTabSz="578358">
              <a:spcBef>
                <a:spcPts val="2900"/>
              </a:spcBef>
              <a:defRPr sz="2772"/>
            </a:pPr>
            <a:r>
              <a:rPr lang="en-US" dirty="0"/>
              <a:t>To test a program efficiently, you should identify sets of inputs (equivalence partitions) that will be treated in the same way in your code. </a:t>
            </a:r>
          </a:p>
          <a:p>
            <a:pPr marL="243188" indent="-243188" defTabSz="578358">
              <a:spcBef>
                <a:spcPts val="2900"/>
              </a:spcBef>
              <a:defRPr sz="2772"/>
            </a:pPr>
            <a:r>
              <a:rPr lang="en-US" dirty="0"/>
              <a:t>The equivalence partitions that you identify should not just include those containing inputs that produce the correct values. You should also identify ‘incorrectness partitions’ where the inputs are deliberately incorrect. </a:t>
            </a:r>
          </a:p>
        </p:txBody>
      </p:sp>
      <p:sp>
        <p:nvSpPr>
          <p:cNvPr id="4" name="Title 3"/>
          <p:cNvSpPr>
            <a:spLocks noGrp="1"/>
          </p:cNvSpPr>
          <p:nvPr>
            <p:ph type="title"/>
          </p:nvPr>
        </p:nvSpPr>
        <p:spPr/>
        <p:txBody>
          <a:bodyPr/>
          <a:lstStyle/>
          <a:p>
            <a:r>
              <a:rPr lang="en-AU" dirty="0"/>
              <a:t>Unit testing</a:t>
            </a:r>
            <a:r>
              <a:rPr lang="en-AU" sz="200" dirty="0"/>
              <a:t> </a:t>
            </a:r>
            <a:r>
              <a:rPr lang="en-AU" sz="2000" dirty="0"/>
              <a:t> </a:t>
            </a:r>
            <a:r>
              <a:rPr lang="en-AU" sz="2000" b="0" dirty="0"/>
              <a:t>(2 of 2)</a:t>
            </a:r>
          </a:p>
        </p:txBody>
      </p:sp>
    </p:spTree>
    <p:extLst>
      <p:ext uri="{BB962C8B-B14F-4D97-AF65-F5344CB8AC3E}">
        <p14:creationId xmlns:p14="http://schemas.microsoft.com/office/powerpoint/2010/main" val="388576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AU" sz="1400" dirty="0"/>
              <a:t>Equivalence partitions</a:t>
            </a:r>
          </a:p>
        </p:txBody>
      </p:sp>
      <p:pic>
        <p:nvPicPr>
          <p:cNvPr id="8" name="Picture 7" descr="The set of all possible inputs is a circle. Partitions 1 and 2 intersect each other. Partitions 3 and 4 intersect each other. Partition 5 is a subset of Partition 4. Arrows pointing to each partition describe them as follows.&#10;• Partition 1, where all inputs share characteristic C1 and some share characteristic C2.&#10;• Partition 2, where all inputs share characteristic C2. Some inputs also share characteristic C1.&#10;• Partition 3, where all inputs share characteristic C3. Some inputs also share characteristic C4.&#10;• Partition 4 where all inputs share characteristic C4. Some inputs also share characteristic C3.&#10;• Partition 5 where all inputs share characteristics C4 and C5. None share characteristic C3.&#10;">
            <a:extLst>
              <a:ext uri="{FF2B5EF4-FFF2-40B4-BE49-F238E27FC236}">
                <a16:creationId xmlns:a16="http://schemas.microsoft.com/office/drawing/2014/main" id="{048F0F94-51BB-8341-A9FB-93622B0F6163}"/>
              </a:ext>
            </a:extLst>
          </p:cNvPr>
          <p:cNvPicPr>
            <a:picLocks noChangeAspect="1"/>
          </p:cNvPicPr>
          <p:nvPr/>
        </p:nvPicPr>
        <p:blipFill rotWithShape="1">
          <a:blip r:embed="rId2">
            <a:extLst>
              <a:ext uri="{28A0092B-C50C-407E-A947-70E740481C1C}">
                <a14:useLocalDpi xmlns:a14="http://schemas.microsoft.com/office/drawing/2010/main" val="0"/>
              </a:ext>
            </a:extLst>
          </a:blip>
          <a:srcRect t="12251" b="41951"/>
          <a:stretch/>
        </p:blipFill>
        <p:spPr>
          <a:xfrm>
            <a:off x="990600" y="762000"/>
            <a:ext cx="7391400" cy="4834611"/>
          </a:xfrm>
          <a:prstGeom prst="rect">
            <a:avLst/>
          </a:prstGeom>
        </p:spPr>
      </p:pic>
      <p:sp>
        <p:nvSpPr>
          <p:cNvPr id="6" name="Title 5"/>
          <p:cNvSpPr>
            <a:spLocks noGrp="1"/>
          </p:cNvSpPr>
          <p:nvPr>
            <p:ph type="title"/>
          </p:nvPr>
        </p:nvSpPr>
        <p:spPr/>
        <p:txBody>
          <a:bodyPr/>
          <a:lstStyle/>
          <a:p>
            <a:r>
              <a:rPr lang="en-AU" dirty="0"/>
              <a:t>Figure 9.3</a:t>
            </a:r>
          </a:p>
        </p:txBody>
      </p:sp>
    </p:spTree>
    <p:extLst>
      <p:ext uri="{BB962C8B-B14F-4D97-AF65-F5344CB8AC3E}">
        <p14:creationId xmlns:p14="http://schemas.microsoft.com/office/powerpoint/2010/main" val="1609493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524000"/>
            <a:ext cx="8229600" cy="4800600"/>
          </a:xfrm>
        </p:spPr>
        <p:txBody>
          <a:bodyPr/>
          <a:lstStyle/>
          <a:p>
            <a:pPr marL="0" indent="0">
              <a:spcBef>
                <a:spcPts val="0"/>
              </a:spcBef>
              <a:buNone/>
            </a:pPr>
            <a:r>
              <a:rPr lang="en-US" sz="2200" b="1" dirty="0"/>
              <a:t>def </a:t>
            </a:r>
            <a:r>
              <a:rPr lang="en-US" sz="2200" dirty="0"/>
              <a:t>namecheck (s):</a:t>
            </a:r>
          </a:p>
          <a:p>
            <a:pPr marL="0" indent="0">
              <a:spcBef>
                <a:spcPts val="0"/>
              </a:spcBef>
              <a:buNone/>
            </a:pPr>
            <a:r>
              <a:rPr lang="en-US" sz="2200" dirty="0"/>
              <a:t>	# Checks that a name only includes alphabetic characters, - or </a:t>
            </a:r>
          </a:p>
          <a:p>
            <a:pPr marL="0" indent="0">
              <a:spcBef>
                <a:spcPts val="0"/>
              </a:spcBef>
              <a:buNone/>
            </a:pPr>
            <a:r>
              <a:rPr lang="en-US" sz="2200" dirty="0"/>
              <a:t>	# a single quote. Names must be between 2 and 40 characters long</a:t>
            </a:r>
          </a:p>
          <a:p>
            <a:pPr marL="0" indent="0">
              <a:spcBef>
                <a:spcPts val="0"/>
              </a:spcBef>
              <a:buNone/>
            </a:pPr>
            <a:r>
              <a:rPr lang="en-US" sz="2200" dirty="0"/>
              <a:t>	# quoted strings and -- are disallowed</a:t>
            </a:r>
          </a:p>
          <a:p>
            <a:pPr marL="0" indent="0">
              <a:spcBef>
                <a:spcPts val="0"/>
              </a:spcBef>
              <a:buNone/>
            </a:pPr>
            <a:r>
              <a:rPr lang="en-US" sz="2200" dirty="0"/>
              <a:t>	namex = r"^[a-z A-Z][a-z A-Z-']{1,39}$"</a:t>
            </a:r>
          </a:p>
          <a:p>
            <a:pPr marL="0" indent="0">
              <a:spcBef>
                <a:spcPts val="0"/>
              </a:spcBef>
              <a:buNone/>
            </a:pPr>
            <a:r>
              <a:rPr lang="en-US" sz="2200" dirty="0"/>
              <a:t>	</a:t>
            </a:r>
            <a:r>
              <a:rPr lang="en-US" sz="2200" b="1" dirty="0"/>
              <a:t>if</a:t>
            </a:r>
            <a:r>
              <a:rPr lang="en-US" sz="2200" dirty="0"/>
              <a:t> re.match (namex, s):</a:t>
            </a:r>
          </a:p>
          <a:p>
            <a:pPr marL="0" indent="0">
              <a:spcBef>
                <a:spcPts val="0"/>
              </a:spcBef>
              <a:buNone/>
            </a:pPr>
            <a:r>
              <a:rPr lang="en-US" sz="2200" dirty="0"/>
              <a:t>		</a:t>
            </a:r>
            <a:r>
              <a:rPr lang="en-US" sz="2200" b="1" dirty="0"/>
              <a:t>if</a:t>
            </a:r>
            <a:r>
              <a:rPr lang="en-US" sz="2200" dirty="0"/>
              <a:t> re.search ("'.*'", s) or re.search ("--", s):</a:t>
            </a:r>
          </a:p>
          <a:p>
            <a:pPr marL="0" indent="0">
              <a:spcBef>
                <a:spcPts val="0"/>
              </a:spcBef>
              <a:buNone/>
            </a:pPr>
            <a:r>
              <a:rPr lang="en-US" sz="2200" dirty="0"/>
              <a:t>		</a:t>
            </a:r>
            <a:r>
              <a:rPr lang="en-US" sz="2200" b="1" dirty="0"/>
              <a:t>return</a:t>
            </a:r>
            <a:r>
              <a:rPr lang="en-US" sz="2200" dirty="0"/>
              <a:t> False</a:t>
            </a:r>
          </a:p>
          <a:p>
            <a:pPr marL="0" indent="0">
              <a:spcBef>
                <a:spcPts val="0"/>
              </a:spcBef>
              <a:buNone/>
            </a:pPr>
            <a:r>
              <a:rPr lang="en-US" sz="2200" dirty="0"/>
              <a:t>		</a:t>
            </a:r>
            <a:r>
              <a:rPr lang="en-US" sz="2200" b="1" dirty="0"/>
              <a:t> else:</a:t>
            </a:r>
          </a:p>
          <a:p>
            <a:pPr marL="0" indent="0">
              <a:spcBef>
                <a:spcPts val="0"/>
              </a:spcBef>
              <a:buNone/>
            </a:pPr>
            <a:r>
              <a:rPr lang="en-US" sz="2200" dirty="0"/>
              <a:t>		</a:t>
            </a:r>
            <a:r>
              <a:rPr lang="en-US" sz="2200" b="1" dirty="0"/>
              <a:t>return </a:t>
            </a:r>
            <a:r>
              <a:rPr lang="en-US" sz="2200" dirty="0"/>
              <a:t>True</a:t>
            </a:r>
          </a:p>
          <a:p>
            <a:pPr marL="0" indent="0">
              <a:spcBef>
                <a:spcPts val="0"/>
              </a:spcBef>
              <a:buNone/>
            </a:pPr>
            <a:r>
              <a:rPr lang="en-US" sz="2200" dirty="0"/>
              <a:t>	</a:t>
            </a:r>
            <a:r>
              <a:rPr lang="en-US" sz="2200" b="1" dirty="0"/>
              <a:t>else:</a:t>
            </a:r>
          </a:p>
          <a:p>
            <a:pPr marL="0" indent="0">
              <a:spcBef>
                <a:spcPts val="0"/>
              </a:spcBef>
              <a:buNone/>
            </a:pPr>
            <a:r>
              <a:rPr lang="en-US" sz="2200" dirty="0"/>
              <a:t>	</a:t>
            </a:r>
            <a:r>
              <a:rPr lang="en-US" sz="2200" b="1" dirty="0"/>
              <a:t>return </a:t>
            </a:r>
            <a:r>
              <a:rPr lang="en-US" sz="2200" dirty="0"/>
              <a:t>False </a:t>
            </a:r>
          </a:p>
        </p:txBody>
      </p:sp>
      <p:sp>
        <p:nvSpPr>
          <p:cNvPr id="4" name="Title 3"/>
          <p:cNvSpPr>
            <a:spLocks noGrp="1"/>
          </p:cNvSpPr>
          <p:nvPr>
            <p:ph type="title"/>
          </p:nvPr>
        </p:nvSpPr>
        <p:spPr/>
        <p:txBody>
          <a:bodyPr/>
          <a:lstStyle/>
          <a:p>
            <a:r>
              <a:rPr lang="en-US" dirty="0"/>
              <a:t>Program 9.1 A name checking function</a:t>
            </a:r>
            <a:endParaRPr lang="en-AU" dirty="0"/>
          </a:p>
        </p:txBody>
      </p:sp>
    </p:spTree>
    <p:extLst>
      <p:ext uri="{BB962C8B-B14F-4D97-AF65-F5344CB8AC3E}">
        <p14:creationId xmlns:p14="http://schemas.microsoft.com/office/powerpoint/2010/main" val="1247575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equivalence partitions and their characteristics."/>
          <p:cNvGraphicFramePr>
            <a:graphicFrameLocks noGrp="1"/>
          </p:cNvGraphicFramePr>
          <p:nvPr>
            <p:extLst>
              <p:ext uri="{D42A27DB-BD31-4B8C-83A1-F6EECF244321}">
                <p14:modId xmlns:p14="http://schemas.microsoft.com/office/powerpoint/2010/main" val="834712294"/>
              </p:ext>
            </p:extLst>
          </p:nvPr>
        </p:nvGraphicFramePr>
        <p:xfrm>
          <a:off x="533400" y="1524000"/>
          <a:ext cx="8077200" cy="4712220"/>
        </p:xfrm>
        <a:graphic>
          <a:graphicData uri="http://schemas.openxmlformats.org/drawingml/2006/table">
            <a:tbl>
              <a:tblPr firstRow="1" bandRow="1">
                <a:tableStyleId>{3B4B98B0-60AC-42C2-AFA5-B58CD77FA1E5}</a:tableStyleId>
              </a:tblPr>
              <a:tblGrid>
                <a:gridCol w="18288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81000">
                <a:tc>
                  <a:txBody>
                    <a:bodyPr/>
                    <a:lstStyle/>
                    <a:p>
                      <a:r>
                        <a:rPr lang="en-AU" dirty="0"/>
                        <a:t>Equivalence partition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Characteristic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8690">
                <a:tc>
                  <a:txBody>
                    <a:bodyPr/>
                    <a:lstStyle/>
                    <a:p>
                      <a:r>
                        <a:rPr lang="en-AU" sz="1600" dirty="0"/>
                        <a:t>Correct names 1</a:t>
                      </a:r>
                    </a:p>
                  </a:txBody>
                  <a:tcPr>
                    <a:lnT w="12700" cap="flat" cmpd="sng" algn="ctr">
                      <a:solidFill>
                        <a:schemeClr val="tx1"/>
                      </a:solidFill>
                      <a:prstDash val="solid"/>
                      <a:round/>
                      <a:headEnd type="none" w="med" len="med"/>
                      <a:tailEnd type="none" w="med" len="med"/>
                    </a:lnT>
                    <a:noFill/>
                  </a:tcPr>
                </a:tc>
                <a:tc>
                  <a:txBody>
                    <a:bodyPr/>
                    <a:lstStyle/>
                    <a:p>
                      <a:r>
                        <a:rPr lang="en-US" sz="1600" dirty="0"/>
                        <a:t>The inputs include only alphabetic characters and are between 2 and 40 characters long.</a:t>
                      </a:r>
                      <a:endParaRPr lang="en-AU" sz="16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678690">
                <a:tc>
                  <a:txBody>
                    <a:bodyPr/>
                    <a:lstStyle/>
                    <a:p>
                      <a:r>
                        <a:rPr lang="en-AU" sz="1600" dirty="0"/>
                        <a:t>Correct names 2</a:t>
                      </a:r>
                    </a:p>
                  </a:txBody>
                  <a:tcPr/>
                </a:tc>
                <a:tc>
                  <a:txBody>
                    <a:bodyPr/>
                    <a:lstStyle/>
                    <a:p>
                      <a:r>
                        <a:rPr lang="en-US" sz="1600" dirty="0"/>
                        <a:t>The inputs include only alphabetic characters, hyphens, or apostrophes and are between 2 and 40 characters long.</a:t>
                      </a:r>
                      <a:endParaRPr lang="en-AU" sz="1600" dirty="0"/>
                    </a:p>
                  </a:txBody>
                  <a:tcPr/>
                </a:tc>
                <a:extLst>
                  <a:ext uri="{0D108BD9-81ED-4DB2-BD59-A6C34878D82A}">
                    <a16:rowId xmlns:a16="http://schemas.microsoft.com/office/drawing/2014/main" val="10002"/>
                  </a:ext>
                </a:extLst>
              </a:tr>
              <a:tr h="678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dirty="0"/>
                        <a:t>Correct names 1</a:t>
                      </a:r>
                    </a:p>
                  </a:txBody>
                  <a:tcPr>
                    <a:noFill/>
                  </a:tcPr>
                </a:tc>
                <a:tc>
                  <a:txBody>
                    <a:bodyPr/>
                    <a:lstStyle/>
                    <a:p>
                      <a:r>
                        <a:rPr lang="en-US" sz="1600" dirty="0"/>
                        <a:t>The inputs are between 2 and 40 characters long but include disallowed characters.</a:t>
                      </a:r>
                      <a:endParaRPr lang="en-AU" sz="1600" dirty="0"/>
                    </a:p>
                  </a:txBody>
                  <a:tcPr>
                    <a:noFill/>
                  </a:tcPr>
                </a:tc>
                <a:extLst>
                  <a:ext uri="{0D108BD9-81ED-4DB2-BD59-A6C34878D82A}">
                    <a16:rowId xmlns:a16="http://schemas.microsoft.com/office/drawing/2014/main" val="10003"/>
                  </a:ext>
                </a:extLst>
              </a:tr>
              <a:tr h="678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dirty="0"/>
                        <a:t>Correct names 2</a:t>
                      </a:r>
                    </a:p>
                  </a:txBody>
                  <a:tcPr/>
                </a:tc>
                <a:tc>
                  <a:txBody>
                    <a:bodyPr/>
                    <a:lstStyle/>
                    <a:p>
                      <a:r>
                        <a:rPr lang="en-US" sz="1600" dirty="0"/>
                        <a:t>The inputs include only allowed characters but are either a single character or more than 40 characters long.</a:t>
                      </a:r>
                      <a:endParaRPr lang="en-AU" sz="1600" dirty="0"/>
                    </a:p>
                  </a:txBody>
                  <a:tcPr/>
                </a:tc>
                <a:extLst>
                  <a:ext uri="{0D108BD9-81ED-4DB2-BD59-A6C34878D82A}">
                    <a16:rowId xmlns:a16="http://schemas.microsoft.com/office/drawing/2014/main" val="10004"/>
                  </a:ext>
                </a:extLst>
              </a:tr>
              <a:tr h="678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dirty="0"/>
                        <a:t>Incorrect names 3</a:t>
                      </a:r>
                    </a:p>
                  </a:txBody>
                  <a:tcPr>
                    <a:noFill/>
                  </a:tcPr>
                </a:tc>
                <a:tc>
                  <a:txBody>
                    <a:bodyPr/>
                    <a:lstStyle/>
                    <a:p>
                      <a:r>
                        <a:rPr lang="en-US" sz="1600" dirty="0"/>
                        <a:t>The inputs are between 2 and 40 characters long but the first character is a hyphen or an apostrophe.</a:t>
                      </a:r>
                      <a:endParaRPr lang="en-AU" sz="1600" dirty="0"/>
                    </a:p>
                  </a:txBody>
                  <a:tcPr>
                    <a:noFill/>
                  </a:tcPr>
                </a:tc>
                <a:extLst>
                  <a:ext uri="{0D108BD9-81ED-4DB2-BD59-A6C34878D82A}">
                    <a16:rowId xmlns:a16="http://schemas.microsoft.com/office/drawing/2014/main" val="10005"/>
                  </a:ext>
                </a:extLst>
              </a:tr>
              <a:tr h="678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dirty="0"/>
                        <a:t>Incorrect names 4</a:t>
                      </a:r>
                    </a:p>
                  </a:txBody>
                  <a:tcPr>
                    <a:lnB w="12700" cap="flat" cmpd="sng" algn="ctr">
                      <a:solidFill>
                        <a:schemeClr val="tx1"/>
                      </a:solidFill>
                      <a:prstDash val="solid"/>
                      <a:round/>
                      <a:headEnd type="none" w="med" len="med"/>
                      <a:tailEnd type="none" w="med" len="med"/>
                    </a:lnB>
                  </a:tcPr>
                </a:tc>
                <a:tc>
                  <a:txBody>
                    <a:bodyPr/>
                    <a:lstStyle/>
                    <a:p>
                      <a:r>
                        <a:rPr lang="en-US" sz="1600" dirty="0"/>
                        <a:t>The inputs include only valid characters and are between 2 and 40 characters long but include a double hyphen, quoted text, or both.</a:t>
                      </a:r>
                      <a:endParaRPr lang="en-AU"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Title 3"/>
          <p:cNvSpPr>
            <a:spLocks noGrp="1"/>
          </p:cNvSpPr>
          <p:nvPr>
            <p:ph type="title"/>
          </p:nvPr>
        </p:nvSpPr>
        <p:spPr/>
        <p:txBody>
          <a:bodyPr/>
          <a:lstStyle/>
          <a:p>
            <a:r>
              <a:rPr lang="en-US" dirty="0"/>
              <a:t>Table 9.3 Equivalence partitions for the name-checking function</a:t>
            </a:r>
            <a:endParaRPr lang="en-AU" dirty="0"/>
          </a:p>
        </p:txBody>
      </p:sp>
    </p:spTree>
    <p:extLst>
      <p:ext uri="{BB962C8B-B14F-4D97-AF65-F5344CB8AC3E}">
        <p14:creationId xmlns:p14="http://schemas.microsoft.com/office/powerpoint/2010/main" val="1910170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different unit testing guidelines."/>
          <p:cNvGraphicFramePr>
            <a:graphicFrameLocks noGrp="1"/>
          </p:cNvGraphicFramePr>
          <p:nvPr>
            <p:extLst>
              <p:ext uri="{D42A27DB-BD31-4B8C-83A1-F6EECF244321}">
                <p14:modId xmlns:p14="http://schemas.microsoft.com/office/powerpoint/2010/main" val="275184859"/>
              </p:ext>
            </p:extLst>
          </p:nvPr>
        </p:nvGraphicFramePr>
        <p:xfrm>
          <a:off x="533400" y="1524000"/>
          <a:ext cx="8077200" cy="4321050"/>
        </p:xfrm>
        <a:graphic>
          <a:graphicData uri="http://schemas.openxmlformats.org/drawingml/2006/table">
            <a:tbl>
              <a:tblPr firstRow="1" bandRow="1">
                <a:tableStyleId>{3B4B98B0-60AC-42C2-AFA5-B58CD77FA1E5}</a:tableStyleId>
              </a:tblPr>
              <a:tblGrid>
                <a:gridCol w="18288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81000">
                <a:tc>
                  <a:txBody>
                    <a:bodyPr/>
                    <a:lstStyle/>
                    <a:p>
                      <a:r>
                        <a:rPr lang="en-AU" dirty="0"/>
                        <a:t>Guideline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8690">
                <a:tc>
                  <a:txBody>
                    <a:bodyPr/>
                    <a:lstStyle/>
                    <a:p>
                      <a:r>
                        <a:rPr lang="en-AU" sz="1600" dirty="0"/>
                        <a:t>Test edge cases</a:t>
                      </a:r>
                    </a:p>
                  </a:txBody>
                  <a:tcPr>
                    <a:lnT w="12700" cap="flat" cmpd="sng" algn="ctr">
                      <a:solidFill>
                        <a:schemeClr val="tx1"/>
                      </a:solidFill>
                      <a:prstDash val="solid"/>
                      <a:round/>
                      <a:headEnd type="none" w="med" len="med"/>
                      <a:tailEnd type="none" w="med" len="med"/>
                    </a:lnT>
                    <a:noFill/>
                  </a:tcPr>
                </a:tc>
                <a:tc>
                  <a:txBody>
                    <a:bodyPr/>
                    <a:lstStyle/>
                    <a:p>
                      <a:r>
                        <a:rPr lang="en-US" sz="1600" dirty="0"/>
                        <a:t>If your partition has upper and lower bounds (e.g., length of strings, numbers, etc.), choose inputs at the edges of the range.</a:t>
                      </a:r>
                      <a:endParaRPr lang="en-AU" sz="16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678690">
                <a:tc>
                  <a:txBody>
                    <a:bodyPr/>
                    <a:lstStyle/>
                    <a:p>
                      <a:r>
                        <a:rPr lang="en-AU" sz="1600" dirty="0"/>
                        <a:t>Force errors</a:t>
                      </a:r>
                    </a:p>
                  </a:txBody>
                  <a:tcPr/>
                </a:tc>
                <a:tc>
                  <a:txBody>
                    <a:bodyPr/>
                    <a:lstStyle/>
                    <a:p>
                      <a:r>
                        <a:rPr lang="en-US" sz="1600" dirty="0"/>
                        <a:t>Choose test inputs that force the system to generate all error </a:t>
                      </a:r>
                      <a:r>
                        <a:rPr lang="en-US" sz="1600" dirty="0" err="1"/>
                        <a:t>messages.Choose</a:t>
                      </a:r>
                      <a:r>
                        <a:rPr lang="en-US" sz="1600" dirty="0"/>
                        <a:t> test inputs that should generate invalid outputs.</a:t>
                      </a:r>
                      <a:endParaRPr lang="en-AU" sz="1600" dirty="0"/>
                    </a:p>
                  </a:txBody>
                  <a:tcPr/>
                </a:tc>
                <a:extLst>
                  <a:ext uri="{0D108BD9-81ED-4DB2-BD59-A6C34878D82A}">
                    <a16:rowId xmlns:a16="http://schemas.microsoft.com/office/drawing/2014/main" val="10002"/>
                  </a:ext>
                </a:extLst>
              </a:tr>
              <a:tr h="42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dirty="0"/>
                        <a:t>Fill buffers</a:t>
                      </a:r>
                    </a:p>
                  </a:txBody>
                  <a:tcPr>
                    <a:noFill/>
                  </a:tcPr>
                </a:tc>
                <a:tc>
                  <a:txBody>
                    <a:bodyPr/>
                    <a:lstStyle/>
                    <a:p>
                      <a:r>
                        <a:rPr lang="en-US" sz="1600" dirty="0"/>
                        <a:t>Choose test inputs that cause all input buffers to overflow.</a:t>
                      </a:r>
                      <a:endParaRPr lang="en-AU" sz="1600" dirty="0"/>
                    </a:p>
                  </a:txBody>
                  <a:tcPr>
                    <a:noFill/>
                  </a:tcPr>
                </a:tc>
                <a:extLst>
                  <a:ext uri="{0D108BD9-81ED-4DB2-BD59-A6C34878D82A}">
                    <a16:rowId xmlns:a16="http://schemas.microsoft.com/office/drawing/2014/main" val="10003"/>
                  </a:ext>
                </a:extLst>
              </a:tr>
              <a:tr h="510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dirty="0"/>
                        <a:t>Repeat yourself</a:t>
                      </a:r>
                    </a:p>
                  </a:txBody>
                  <a:tcPr/>
                </a:tc>
                <a:tc>
                  <a:txBody>
                    <a:bodyPr/>
                    <a:lstStyle/>
                    <a:p>
                      <a:r>
                        <a:rPr lang="en-US" sz="1600" dirty="0"/>
                        <a:t>Repeat the same test input or series of inputs several times.</a:t>
                      </a:r>
                      <a:endParaRPr lang="en-AU" sz="1600" dirty="0"/>
                    </a:p>
                  </a:txBody>
                  <a:tcPr/>
                </a:tc>
                <a:extLst>
                  <a:ext uri="{0D108BD9-81ED-4DB2-BD59-A6C34878D82A}">
                    <a16:rowId xmlns:a16="http://schemas.microsoft.com/office/drawing/2014/main" val="10004"/>
                  </a:ext>
                </a:extLst>
              </a:tr>
              <a:tr h="678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dirty="0"/>
                        <a:t>Overflow and underflow</a:t>
                      </a:r>
                    </a:p>
                  </a:txBody>
                  <a:tcPr>
                    <a:noFill/>
                  </a:tcPr>
                </a:tc>
                <a:tc>
                  <a:txBody>
                    <a:bodyPr/>
                    <a:lstStyle/>
                    <a:p>
                      <a:r>
                        <a:rPr lang="en-US" sz="1600" dirty="0"/>
                        <a:t>If your program does numeric calculations, choose test inputs that cause it to calculate very large or very small</a:t>
                      </a:r>
                    </a:p>
                    <a:p>
                      <a:r>
                        <a:rPr lang="en-US" sz="1600" dirty="0"/>
                        <a:t>numbers.</a:t>
                      </a:r>
                      <a:endParaRPr lang="en-AU" sz="1600" dirty="0"/>
                    </a:p>
                  </a:txBody>
                  <a:tcPr>
                    <a:noFill/>
                  </a:tcPr>
                </a:tc>
                <a:extLst>
                  <a:ext uri="{0D108BD9-81ED-4DB2-BD59-A6C34878D82A}">
                    <a16:rowId xmlns:a16="http://schemas.microsoft.com/office/drawing/2014/main" val="10005"/>
                  </a:ext>
                </a:extLst>
              </a:tr>
              <a:tr h="678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Don’t forget null and zero</a:t>
                      </a:r>
                      <a:endParaRPr lang="en-AU" sz="1600" dirty="0"/>
                    </a:p>
                  </a:txBody>
                  <a:tcPr>
                    <a:lnB w="12700" cap="flat" cmpd="sng" algn="ctr">
                      <a:solidFill>
                        <a:schemeClr val="tx1"/>
                      </a:solidFill>
                      <a:prstDash val="solid"/>
                      <a:round/>
                      <a:headEnd type="none" w="med" len="med"/>
                      <a:tailEnd type="none" w="med" len="med"/>
                    </a:lnB>
                  </a:tcPr>
                </a:tc>
                <a:tc>
                  <a:txBody>
                    <a:bodyPr/>
                    <a:lstStyle/>
                    <a:p>
                      <a:r>
                        <a:rPr lang="en-US" sz="1600" dirty="0"/>
                        <a:t>If your program uses pointers or strings, always test with null pointers and strings. If you use sequences, test with an empty sequence. For numeric inputs, always test with zero.</a:t>
                      </a:r>
                      <a:endParaRPr lang="en-AU"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Title 3"/>
          <p:cNvSpPr>
            <a:spLocks noGrp="1"/>
          </p:cNvSpPr>
          <p:nvPr>
            <p:ph type="title"/>
          </p:nvPr>
        </p:nvSpPr>
        <p:spPr/>
        <p:txBody>
          <a:bodyPr/>
          <a:lstStyle/>
          <a:p>
            <a:r>
              <a:rPr lang="en-US" dirty="0"/>
              <a:t>Table 9.4 Unit testing guidelines</a:t>
            </a:r>
            <a:r>
              <a:rPr lang="en-US" sz="2000" dirty="0"/>
              <a:t> </a:t>
            </a:r>
            <a:r>
              <a:rPr lang="en-US" sz="2000" b="0" dirty="0"/>
              <a:t>(1 of 2)</a:t>
            </a:r>
            <a:endParaRPr lang="en-AU" sz="2000" b="0" dirty="0"/>
          </a:p>
        </p:txBody>
      </p:sp>
    </p:spTree>
    <p:extLst>
      <p:ext uri="{BB962C8B-B14F-4D97-AF65-F5344CB8AC3E}">
        <p14:creationId xmlns:p14="http://schemas.microsoft.com/office/powerpoint/2010/main" val="3679251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different unit testing guidelines."/>
          <p:cNvGraphicFramePr>
            <a:graphicFrameLocks noGrp="1"/>
          </p:cNvGraphicFramePr>
          <p:nvPr>
            <p:extLst>
              <p:ext uri="{D42A27DB-BD31-4B8C-83A1-F6EECF244321}">
                <p14:modId xmlns:p14="http://schemas.microsoft.com/office/powerpoint/2010/main" val="1216123184"/>
              </p:ext>
            </p:extLst>
          </p:nvPr>
        </p:nvGraphicFramePr>
        <p:xfrm>
          <a:off x="533400" y="1524000"/>
          <a:ext cx="8077200" cy="188265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381000">
                <a:tc>
                  <a:txBody>
                    <a:bodyPr/>
                    <a:lstStyle/>
                    <a:p>
                      <a:r>
                        <a:rPr lang="en-AU" dirty="0"/>
                        <a:t>Guideline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8690">
                <a:tc>
                  <a:txBody>
                    <a:bodyPr/>
                    <a:lstStyle/>
                    <a:p>
                      <a:r>
                        <a:rPr lang="en-AU" sz="1600" dirty="0"/>
                        <a:t>Keep count</a:t>
                      </a:r>
                    </a:p>
                  </a:txBody>
                  <a:tcPr>
                    <a:lnT w="12700" cap="flat" cmpd="sng" algn="ctr">
                      <a:solidFill>
                        <a:schemeClr val="tx1"/>
                      </a:solidFill>
                      <a:prstDash val="solid"/>
                      <a:round/>
                      <a:headEnd type="none" w="med" len="med"/>
                      <a:tailEnd type="none" w="med" len="med"/>
                    </a:lnT>
                    <a:noFill/>
                  </a:tcPr>
                </a:tc>
                <a:tc>
                  <a:txBody>
                    <a:bodyPr/>
                    <a:lstStyle/>
                    <a:p>
                      <a:r>
                        <a:rPr lang="en-US" sz="1600" dirty="0"/>
                        <a:t>When dealing with lists and list transformations, keep</a:t>
                      </a:r>
                    </a:p>
                    <a:p>
                      <a:r>
                        <a:rPr lang="en-US" sz="1600" dirty="0"/>
                        <a:t>count of the number of elements in each list and check</a:t>
                      </a:r>
                    </a:p>
                    <a:p>
                      <a:r>
                        <a:rPr lang="en-US" sz="1600" dirty="0"/>
                        <a:t>that these are consistent after each transformation.</a:t>
                      </a:r>
                      <a:endParaRPr lang="en-AU" sz="16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678690">
                <a:tc>
                  <a:txBody>
                    <a:bodyPr/>
                    <a:lstStyle/>
                    <a:p>
                      <a:r>
                        <a:rPr lang="en-AU" sz="1600" dirty="0"/>
                        <a:t>One is different</a:t>
                      </a:r>
                    </a:p>
                  </a:txBody>
                  <a:tcPr>
                    <a:lnB w="12700" cap="flat" cmpd="sng" algn="ctr">
                      <a:solidFill>
                        <a:schemeClr val="tx1"/>
                      </a:solidFill>
                      <a:prstDash val="solid"/>
                      <a:round/>
                      <a:headEnd type="none" w="med" len="med"/>
                      <a:tailEnd type="none" w="med" len="med"/>
                    </a:lnB>
                  </a:tcPr>
                </a:tc>
                <a:tc>
                  <a:txBody>
                    <a:bodyPr/>
                    <a:lstStyle/>
                    <a:p>
                      <a:r>
                        <a:rPr lang="en-US" sz="1600" dirty="0"/>
                        <a:t>If your program deals with sequences, always test with</a:t>
                      </a:r>
                    </a:p>
                    <a:p>
                      <a:r>
                        <a:rPr lang="en-US" sz="1600" dirty="0"/>
                        <a:t>sequences that have a single value.</a:t>
                      </a:r>
                      <a:endParaRPr lang="en-AU"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itle 3"/>
          <p:cNvSpPr>
            <a:spLocks noGrp="1"/>
          </p:cNvSpPr>
          <p:nvPr>
            <p:ph type="title"/>
          </p:nvPr>
        </p:nvSpPr>
        <p:spPr/>
        <p:txBody>
          <a:bodyPr/>
          <a:lstStyle/>
          <a:p>
            <a:r>
              <a:rPr lang="en-US" dirty="0"/>
              <a:t>Table 9.4 Unit testing guidelines</a:t>
            </a:r>
            <a:r>
              <a:rPr lang="en-US" sz="2000" dirty="0"/>
              <a:t> </a:t>
            </a:r>
            <a:r>
              <a:rPr lang="en-US" sz="2000" b="0" dirty="0"/>
              <a:t>(2 of 2)</a:t>
            </a:r>
            <a:endParaRPr lang="en-AU" sz="2000" b="0" dirty="0"/>
          </a:p>
        </p:txBody>
      </p:sp>
    </p:spTree>
    <p:extLst>
      <p:ext uri="{BB962C8B-B14F-4D97-AF65-F5344CB8AC3E}">
        <p14:creationId xmlns:p14="http://schemas.microsoft.com/office/powerpoint/2010/main" val="298858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Features have to be tested to show that the functionality is implemented as expected and that the functionality meets the real needs of users. </a:t>
            </a:r>
          </a:p>
          <a:p>
            <a:pPr lvl="1"/>
            <a:r>
              <a:rPr lang="en-US" dirty="0"/>
              <a:t>For example, if your product has a feature that allows users to login using their Google account, then you have to check that this registers the user correctly and informs them of what information will be shared with Google. </a:t>
            </a:r>
          </a:p>
          <a:p>
            <a:pPr lvl="1"/>
            <a:r>
              <a:rPr lang="en-US" dirty="0"/>
              <a:t>You may want to check that it gives users the option to sign up for email information about your product.</a:t>
            </a:r>
          </a:p>
        </p:txBody>
      </p:sp>
      <p:sp>
        <p:nvSpPr>
          <p:cNvPr id="4" name="Title 3"/>
          <p:cNvSpPr>
            <a:spLocks noGrp="1"/>
          </p:cNvSpPr>
          <p:nvPr>
            <p:ph type="title"/>
          </p:nvPr>
        </p:nvSpPr>
        <p:spPr/>
        <p:txBody>
          <a:bodyPr/>
          <a:lstStyle/>
          <a:p>
            <a:r>
              <a:rPr lang="en-AU" dirty="0"/>
              <a:t>Feature testing</a:t>
            </a:r>
            <a:r>
              <a:rPr lang="en-AU" sz="2000" dirty="0"/>
              <a:t> </a:t>
            </a:r>
            <a:r>
              <a:rPr lang="en-AU" sz="2000" b="0" dirty="0"/>
              <a:t>(1 of 2)</a:t>
            </a:r>
          </a:p>
        </p:txBody>
      </p:sp>
    </p:spTree>
    <p:extLst>
      <p:ext uri="{BB962C8B-B14F-4D97-AF65-F5344CB8AC3E}">
        <p14:creationId xmlns:p14="http://schemas.microsoft.com/office/powerpoint/2010/main" val="3621229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Normally, a feature that does several things is implemented by multiple, interacting, program units. </a:t>
            </a:r>
          </a:p>
          <a:p>
            <a:r>
              <a:rPr lang="en-US" dirty="0"/>
              <a:t>These units may be implemented by different developers and all of these developers should be involved in the feature testing process. </a:t>
            </a:r>
          </a:p>
        </p:txBody>
      </p:sp>
      <p:sp>
        <p:nvSpPr>
          <p:cNvPr id="4" name="Title 3"/>
          <p:cNvSpPr>
            <a:spLocks noGrp="1"/>
          </p:cNvSpPr>
          <p:nvPr>
            <p:ph type="title"/>
          </p:nvPr>
        </p:nvSpPr>
        <p:spPr/>
        <p:txBody>
          <a:bodyPr/>
          <a:lstStyle/>
          <a:p>
            <a:r>
              <a:rPr lang="en-AU" dirty="0"/>
              <a:t>Feature testing</a:t>
            </a:r>
            <a:r>
              <a:rPr lang="en-AU" sz="2000" dirty="0"/>
              <a:t> </a:t>
            </a:r>
            <a:r>
              <a:rPr lang="en-AU" sz="2000" b="0" dirty="0"/>
              <a:t>(2 of 2)</a:t>
            </a:r>
          </a:p>
        </p:txBody>
      </p:sp>
    </p:spTree>
    <p:extLst>
      <p:ext uri="{BB962C8B-B14F-4D97-AF65-F5344CB8AC3E}">
        <p14:creationId xmlns:p14="http://schemas.microsoft.com/office/powerpoint/2010/main" val="584156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lstStyle/>
          <a:p>
            <a:pPr>
              <a:spcBef>
                <a:spcPts val="1200"/>
              </a:spcBef>
            </a:pPr>
            <a:r>
              <a:rPr lang="en-US" sz="2600" dirty="0"/>
              <a:t>Software testing is a process in which you execute your program using data that simulates user inputs. </a:t>
            </a:r>
          </a:p>
          <a:p>
            <a:pPr>
              <a:spcBef>
                <a:spcPts val="1200"/>
              </a:spcBef>
            </a:pPr>
            <a:r>
              <a:rPr lang="en-US" sz="2600" dirty="0"/>
              <a:t>You observe its behaviour to see whether or not your program is doing what it is supposed to do. </a:t>
            </a:r>
          </a:p>
          <a:p>
            <a:pPr lvl="1">
              <a:spcBef>
                <a:spcPts val="1200"/>
              </a:spcBef>
            </a:pPr>
            <a:r>
              <a:rPr lang="en-US" sz="2200" dirty="0"/>
              <a:t>Tests pass if the behaviour is what you expect. Tests fail if the behaviour differs from that expected.</a:t>
            </a:r>
          </a:p>
          <a:p>
            <a:pPr lvl="1">
              <a:spcBef>
                <a:spcPts val="1200"/>
              </a:spcBef>
            </a:pPr>
            <a:r>
              <a:rPr lang="en-US" sz="2200" dirty="0"/>
              <a:t>If your program does what you expect, this shows that for the inputs used, the program behaves correctly. </a:t>
            </a:r>
          </a:p>
          <a:p>
            <a:pPr>
              <a:spcBef>
                <a:spcPts val="1200"/>
              </a:spcBef>
            </a:pPr>
            <a:r>
              <a:rPr lang="en-US" sz="2600" dirty="0"/>
              <a:t>If these inputs are representative of a larger set of inputs, you can infer that the program will behave correctly for all members of this larger input set.</a:t>
            </a:r>
          </a:p>
        </p:txBody>
      </p:sp>
      <p:sp>
        <p:nvSpPr>
          <p:cNvPr id="2" name="Title 1"/>
          <p:cNvSpPr>
            <a:spLocks noGrp="1"/>
          </p:cNvSpPr>
          <p:nvPr>
            <p:ph type="title"/>
          </p:nvPr>
        </p:nvSpPr>
        <p:spPr>
          <a:xfrm>
            <a:off x="457200" y="215372"/>
            <a:ext cx="8229600" cy="699028"/>
          </a:xfrm>
        </p:spPr>
        <p:txBody>
          <a:bodyPr/>
          <a:lstStyle/>
          <a:p>
            <a:r>
              <a:rPr lang="en-AU" dirty="0"/>
              <a:t>Software testing</a:t>
            </a:r>
            <a:endParaRPr lang="en-US" sz="2000" b="0" dirty="0"/>
          </a:p>
        </p:txBody>
      </p:sp>
    </p:spTree>
    <p:extLst>
      <p:ext uri="{BB962C8B-B14F-4D97-AF65-F5344CB8AC3E}">
        <p14:creationId xmlns:p14="http://schemas.microsoft.com/office/powerpoint/2010/main" val="3684697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337270"/>
            <a:ext cx="8229600" cy="4525963"/>
          </a:xfrm>
        </p:spPr>
        <p:txBody>
          <a:bodyPr/>
          <a:lstStyle/>
          <a:p>
            <a:r>
              <a:rPr lang="en-US" dirty="0"/>
              <a:t>Interaction tests</a:t>
            </a:r>
          </a:p>
          <a:p>
            <a:pPr lvl="1"/>
            <a:r>
              <a:rPr lang="en-US" dirty="0"/>
              <a:t>These test the interactions between the units that implement the feature. The developers of the units that are combined to make up the feature may have different understandings of what is required of that feature. </a:t>
            </a:r>
          </a:p>
          <a:p>
            <a:pPr lvl="1"/>
            <a:r>
              <a:rPr lang="en-US" dirty="0"/>
              <a:t>These misunderstandings will not show up in unit tests but may only come to light when the units are integrated. </a:t>
            </a:r>
          </a:p>
          <a:p>
            <a:pPr lvl="1"/>
            <a:r>
              <a:rPr lang="en-US" dirty="0"/>
              <a:t>The integration may also reveal bugs in program units, which were not exposed by unit testing.</a:t>
            </a:r>
          </a:p>
          <a:p>
            <a:endParaRPr lang="en-AU" dirty="0"/>
          </a:p>
        </p:txBody>
      </p:sp>
      <p:sp>
        <p:nvSpPr>
          <p:cNvPr id="4" name="Title 3"/>
          <p:cNvSpPr>
            <a:spLocks noGrp="1"/>
          </p:cNvSpPr>
          <p:nvPr>
            <p:ph type="title"/>
          </p:nvPr>
        </p:nvSpPr>
        <p:spPr>
          <a:xfrm>
            <a:off x="457200" y="215372"/>
            <a:ext cx="8229600" cy="779395"/>
          </a:xfrm>
        </p:spPr>
        <p:txBody>
          <a:bodyPr/>
          <a:lstStyle/>
          <a:p>
            <a:r>
              <a:rPr lang="en-AU" dirty="0"/>
              <a:t>Types of feature test</a:t>
            </a:r>
            <a:r>
              <a:rPr lang="en-AU" sz="2000" dirty="0"/>
              <a:t> </a:t>
            </a:r>
            <a:r>
              <a:rPr lang="en-AU" sz="2000" b="0" dirty="0"/>
              <a:t>(1 of 2)</a:t>
            </a:r>
          </a:p>
        </p:txBody>
      </p:sp>
    </p:spTree>
    <p:extLst>
      <p:ext uri="{BB962C8B-B14F-4D97-AF65-F5344CB8AC3E}">
        <p14:creationId xmlns:p14="http://schemas.microsoft.com/office/powerpoint/2010/main" val="2494661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371600"/>
            <a:ext cx="8229600" cy="4525963"/>
          </a:xfrm>
        </p:spPr>
        <p:txBody>
          <a:bodyPr/>
          <a:lstStyle/>
          <a:p>
            <a:r>
              <a:rPr lang="en-US" dirty="0"/>
              <a:t>Usefulness tests</a:t>
            </a:r>
          </a:p>
          <a:p>
            <a:pPr lvl="1"/>
            <a:r>
              <a:rPr lang="en-US" dirty="0"/>
              <a:t>These test that the feature implements what users are likely to want. </a:t>
            </a:r>
          </a:p>
          <a:p>
            <a:pPr lvl="1"/>
            <a:r>
              <a:rPr lang="en-US" dirty="0"/>
              <a:t>For example, the developers of a login with Google feature may have implemented an opt-out default on registration so that users receive all emails from a company. They must expressly choose what type of emails that they don’t want. </a:t>
            </a:r>
          </a:p>
          <a:p>
            <a:pPr lvl="1"/>
            <a:r>
              <a:rPr lang="en-US" dirty="0"/>
              <a:t>What might be preferred is an opt-in default so that users choose what types of email they do want to receive.</a:t>
            </a:r>
          </a:p>
          <a:p>
            <a:endParaRPr lang="en-AU" dirty="0"/>
          </a:p>
        </p:txBody>
      </p:sp>
      <p:sp>
        <p:nvSpPr>
          <p:cNvPr id="4" name="Title 3"/>
          <p:cNvSpPr>
            <a:spLocks noGrp="1"/>
          </p:cNvSpPr>
          <p:nvPr>
            <p:ph type="title"/>
          </p:nvPr>
        </p:nvSpPr>
        <p:spPr>
          <a:xfrm>
            <a:off x="457200" y="215372"/>
            <a:ext cx="8229600" cy="851428"/>
          </a:xfrm>
        </p:spPr>
        <p:txBody>
          <a:bodyPr/>
          <a:lstStyle/>
          <a:p>
            <a:r>
              <a:rPr lang="en-AU" dirty="0"/>
              <a:t>Types of feature test</a:t>
            </a:r>
            <a:r>
              <a:rPr lang="en-AU" sz="2000" dirty="0"/>
              <a:t> </a:t>
            </a:r>
            <a:r>
              <a:rPr lang="en-AU" sz="2000" b="0" dirty="0"/>
              <a:t>(2 of 2)</a:t>
            </a:r>
          </a:p>
        </p:txBody>
      </p:sp>
    </p:spTree>
    <p:extLst>
      <p:ext uri="{BB962C8B-B14F-4D97-AF65-F5344CB8AC3E}">
        <p14:creationId xmlns:p14="http://schemas.microsoft.com/office/powerpoint/2010/main" val="2064418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the titles and stories for user sign-in with Google feature."/>
          <p:cNvGraphicFramePr>
            <a:graphicFrameLocks noGrp="1"/>
          </p:cNvGraphicFramePr>
          <p:nvPr>
            <p:extLst>
              <p:ext uri="{D42A27DB-BD31-4B8C-83A1-F6EECF244321}">
                <p14:modId xmlns:p14="http://schemas.microsoft.com/office/powerpoint/2010/main" val="2541659948"/>
              </p:ext>
            </p:extLst>
          </p:nvPr>
        </p:nvGraphicFramePr>
        <p:xfrm>
          <a:off x="457200" y="1524000"/>
          <a:ext cx="8229600" cy="3616590"/>
        </p:xfrm>
        <a:graphic>
          <a:graphicData uri="http://schemas.openxmlformats.org/drawingml/2006/table">
            <a:tbl>
              <a:tblPr firstRow="1" bandRow="1">
                <a:tableStyleId>{3B4B98B0-60AC-42C2-AFA5-B58CD77FA1E5}</a:tableStyleId>
              </a:tblPr>
              <a:tblGrid>
                <a:gridCol w="2777490">
                  <a:extLst>
                    <a:ext uri="{9D8B030D-6E8A-4147-A177-3AD203B41FA5}">
                      <a16:colId xmlns:a16="http://schemas.microsoft.com/office/drawing/2014/main" val="20000"/>
                    </a:ext>
                  </a:extLst>
                </a:gridCol>
                <a:gridCol w="5452110">
                  <a:extLst>
                    <a:ext uri="{9D8B030D-6E8A-4147-A177-3AD203B41FA5}">
                      <a16:colId xmlns:a16="http://schemas.microsoft.com/office/drawing/2014/main" val="20001"/>
                    </a:ext>
                  </a:extLst>
                </a:gridCol>
              </a:tblGrid>
              <a:tr h="358047">
                <a:tc>
                  <a:txBody>
                    <a:bodyPr/>
                    <a:lstStyle/>
                    <a:p>
                      <a:r>
                        <a:rPr lang="en-AU" dirty="0"/>
                        <a:t>Story title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User story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41248">
                <a:tc>
                  <a:txBody>
                    <a:bodyPr/>
                    <a:lstStyle/>
                    <a:p>
                      <a:r>
                        <a:rPr lang="en-AU" dirty="0"/>
                        <a:t>User registration</a:t>
                      </a:r>
                    </a:p>
                  </a:txBody>
                  <a:tcPr>
                    <a:lnT w="12700" cap="flat" cmpd="sng" algn="ctr">
                      <a:solidFill>
                        <a:schemeClr val="tx1"/>
                      </a:solidFill>
                      <a:prstDash val="solid"/>
                      <a:round/>
                      <a:headEnd type="none" w="med" len="med"/>
                      <a:tailEnd type="none" w="med" len="med"/>
                    </a:lnT>
                    <a:noFill/>
                  </a:tcPr>
                </a:tc>
                <a:tc>
                  <a:txBody>
                    <a:bodyPr/>
                    <a:lstStyle/>
                    <a:p>
                      <a:r>
                        <a:rPr lang="en-US" dirty="0"/>
                        <a:t>As a user, I want to be able to log in without creating a new account so that I don’t have to remember another login ID and password.</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1158195">
                <a:tc>
                  <a:txBody>
                    <a:bodyPr/>
                    <a:lstStyle/>
                    <a:p>
                      <a:r>
                        <a:rPr lang="en-AU" dirty="0"/>
                        <a:t>Information sharing</a:t>
                      </a:r>
                    </a:p>
                  </a:txBody>
                  <a:tcPr/>
                </a:tc>
                <a:tc>
                  <a:txBody>
                    <a:bodyPr/>
                    <a:lstStyle/>
                    <a:p>
                      <a:r>
                        <a:rPr lang="en-US" dirty="0"/>
                        <a:t>As a user, I want to know what information you will share with other companies. I want to be able to cancel my registration if I don’t want to share this information.</a:t>
                      </a:r>
                      <a:endParaRPr lang="en-AU" dirty="0"/>
                    </a:p>
                  </a:txBody>
                  <a:tcPr/>
                </a:tc>
                <a:extLst>
                  <a:ext uri="{0D108BD9-81ED-4DB2-BD59-A6C34878D82A}">
                    <a16:rowId xmlns:a16="http://schemas.microsoft.com/office/drawing/2014/main" val="10002"/>
                  </a:ext>
                </a:extLst>
              </a:tr>
              <a:tr h="1147710">
                <a:tc>
                  <a:txBody>
                    <a:bodyPr/>
                    <a:lstStyle/>
                    <a:p>
                      <a:r>
                        <a:rPr lang="en-AU" dirty="0"/>
                        <a:t>Email choice</a:t>
                      </a:r>
                    </a:p>
                  </a:txBody>
                  <a:tcPr>
                    <a:lnB w="12700" cap="flat" cmpd="sng" algn="ctr">
                      <a:solidFill>
                        <a:schemeClr val="tx1"/>
                      </a:solidFill>
                      <a:prstDash val="solid"/>
                      <a:round/>
                      <a:headEnd type="none" w="med" len="med"/>
                      <a:tailEnd type="none" w="med" len="med"/>
                    </a:lnB>
                    <a:noFill/>
                  </a:tcPr>
                </a:tc>
                <a:tc>
                  <a:txBody>
                    <a:bodyPr/>
                    <a:lstStyle/>
                    <a:p>
                      <a:r>
                        <a:rPr lang="en-US" dirty="0"/>
                        <a:t>As a user, I want to be able to choose the types of email that I’ll get from you when I register for an account.</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US" dirty="0"/>
              <a:t>Table 9.5 User stories for the sign-in with Google feature</a:t>
            </a:r>
            <a:endParaRPr lang="en-AU" dirty="0"/>
          </a:p>
        </p:txBody>
      </p:sp>
    </p:spTree>
    <p:extLst>
      <p:ext uri="{BB962C8B-B14F-4D97-AF65-F5344CB8AC3E}">
        <p14:creationId xmlns:p14="http://schemas.microsoft.com/office/powerpoint/2010/main" val="2959358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describes different feature tests for sign-in with Google."/>
          <p:cNvGraphicFramePr>
            <a:graphicFrameLocks noGrp="1"/>
          </p:cNvGraphicFramePr>
          <p:nvPr>
            <p:extLst>
              <p:ext uri="{D42A27DB-BD31-4B8C-83A1-F6EECF244321}">
                <p14:modId xmlns:p14="http://schemas.microsoft.com/office/powerpoint/2010/main" val="2575932285"/>
              </p:ext>
            </p:extLst>
          </p:nvPr>
        </p:nvGraphicFramePr>
        <p:xfrm>
          <a:off x="457200" y="1524000"/>
          <a:ext cx="8229600" cy="4642380"/>
        </p:xfrm>
        <a:graphic>
          <a:graphicData uri="http://schemas.openxmlformats.org/drawingml/2006/table">
            <a:tbl>
              <a:tblPr firstRow="1" bandRow="1">
                <a:tableStyleId>{3B4B98B0-60AC-42C2-AFA5-B58CD77FA1E5}</a:tableStyleId>
              </a:tblPr>
              <a:tblGrid>
                <a:gridCol w="2777490">
                  <a:extLst>
                    <a:ext uri="{9D8B030D-6E8A-4147-A177-3AD203B41FA5}">
                      <a16:colId xmlns:a16="http://schemas.microsoft.com/office/drawing/2014/main" val="20000"/>
                    </a:ext>
                  </a:extLst>
                </a:gridCol>
                <a:gridCol w="5452110">
                  <a:extLst>
                    <a:ext uri="{9D8B030D-6E8A-4147-A177-3AD203B41FA5}">
                      <a16:colId xmlns:a16="http://schemas.microsoft.com/office/drawing/2014/main" val="20001"/>
                    </a:ext>
                  </a:extLst>
                </a:gridCol>
              </a:tblGrid>
              <a:tr h="358047">
                <a:tc>
                  <a:txBody>
                    <a:bodyPr/>
                    <a:lstStyle/>
                    <a:p>
                      <a:r>
                        <a:rPr lang="en-AU" dirty="0"/>
                        <a:t>Test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41248">
                <a:tc>
                  <a:txBody>
                    <a:bodyPr/>
                    <a:lstStyle/>
                    <a:p>
                      <a:r>
                        <a:rPr lang="en-AU" sz="1600" dirty="0"/>
                        <a:t>Initial login screen</a:t>
                      </a:r>
                    </a:p>
                  </a:txBody>
                  <a:tcPr>
                    <a:lnT w="12700" cap="flat" cmpd="sng" algn="ctr">
                      <a:solidFill>
                        <a:schemeClr val="tx1"/>
                      </a:solidFill>
                      <a:prstDash val="solid"/>
                      <a:round/>
                      <a:headEnd type="none" w="med" len="med"/>
                      <a:tailEnd type="none" w="med" len="med"/>
                    </a:lnT>
                    <a:noFill/>
                  </a:tcPr>
                </a:tc>
                <a:tc>
                  <a:txBody>
                    <a:bodyPr/>
                    <a:lstStyle/>
                    <a:p>
                      <a:r>
                        <a:rPr lang="en-US" sz="1600" dirty="0"/>
                        <a:t>Test that the screen displaying a request for Google account credentials is correctly displayed when a user clicks on the “Sign-in with Google” link. Test that the login is completed if the user is already logged in to Google.</a:t>
                      </a:r>
                      <a:endParaRPr lang="en-AU" sz="16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914400">
                <a:tc>
                  <a:txBody>
                    <a:bodyPr/>
                    <a:lstStyle/>
                    <a:p>
                      <a:r>
                        <a:rPr lang="en-AU" sz="1600" dirty="0"/>
                        <a:t>Incorrect credentials</a:t>
                      </a:r>
                    </a:p>
                  </a:txBody>
                  <a:tcPr/>
                </a:tc>
                <a:tc>
                  <a:txBody>
                    <a:bodyPr/>
                    <a:lstStyle/>
                    <a:p>
                      <a:r>
                        <a:rPr lang="en-US" sz="1600" dirty="0"/>
                        <a:t>Test that the error message and retry screen are displayed if the user inputs incorrect Google credentials.</a:t>
                      </a:r>
                      <a:endParaRPr lang="en-AU" sz="1600" dirty="0"/>
                    </a:p>
                  </a:txBody>
                  <a:tcPr/>
                </a:tc>
                <a:extLst>
                  <a:ext uri="{0D108BD9-81ED-4DB2-BD59-A6C34878D82A}">
                    <a16:rowId xmlns:a16="http://schemas.microsoft.com/office/drawing/2014/main" val="10002"/>
                  </a:ext>
                </a:extLst>
              </a:tr>
              <a:tr h="1147710">
                <a:tc>
                  <a:txBody>
                    <a:bodyPr/>
                    <a:lstStyle/>
                    <a:p>
                      <a:r>
                        <a:rPr lang="en-AU" sz="1600" dirty="0"/>
                        <a:t>Shared information</a:t>
                      </a:r>
                    </a:p>
                  </a:txBody>
                  <a:tcPr>
                    <a:noFill/>
                  </a:tcPr>
                </a:tc>
                <a:tc>
                  <a:txBody>
                    <a:bodyPr/>
                    <a:lstStyle/>
                    <a:p>
                      <a:r>
                        <a:rPr lang="en-US" sz="1600" dirty="0"/>
                        <a:t>Test that the information shared with Google is displayed, along with a cancel or confirm option. Test that the registration is canceled if the cancel option is chosen.</a:t>
                      </a:r>
                      <a:endParaRPr lang="en-AU" sz="1600" dirty="0"/>
                    </a:p>
                  </a:txBody>
                  <a:tcPr>
                    <a:noFill/>
                  </a:tcPr>
                </a:tc>
                <a:extLst>
                  <a:ext uri="{0D108BD9-81ED-4DB2-BD59-A6C34878D82A}">
                    <a16:rowId xmlns:a16="http://schemas.microsoft.com/office/drawing/2014/main" val="10003"/>
                  </a:ext>
                </a:extLst>
              </a:tr>
              <a:tr h="1147710">
                <a:tc>
                  <a:txBody>
                    <a:bodyPr/>
                    <a:lstStyle/>
                    <a:p>
                      <a:r>
                        <a:rPr lang="en-AU" sz="1600" dirty="0"/>
                        <a:t>Email opt-in</a:t>
                      </a:r>
                    </a:p>
                  </a:txBody>
                  <a:tcPr>
                    <a:lnB w="12700" cap="flat" cmpd="sng" algn="ctr">
                      <a:solidFill>
                        <a:schemeClr val="tx1"/>
                      </a:solidFill>
                      <a:prstDash val="solid"/>
                      <a:round/>
                      <a:headEnd type="none" w="med" len="med"/>
                      <a:tailEnd type="none" w="med" len="med"/>
                    </a:lnB>
                    <a:noFill/>
                  </a:tcPr>
                </a:tc>
                <a:tc>
                  <a:txBody>
                    <a:bodyPr/>
                    <a:lstStyle/>
                    <a:p>
                      <a:r>
                        <a:rPr lang="en-US" sz="1600" dirty="0"/>
                        <a:t>Test that the user is offered a menu of options for email information and can choose multiple items to opt in to emails. Test that the user is not registered for any emails if no options are selected.</a:t>
                      </a:r>
                      <a:endParaRPr lang="en-AU" sz="16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p:txBody>
          <a:bodyPr/>
          <a:lstStyle/>
          <a:p>
            <a:r>
              <a:rPr lang="en-US" dirty="0"/>
              <a:t>Table 9.6 Feature tests for sign-in with Google</a:t>
            </a:r>
            <a:endParaRPr lang="en-AU" dirty="0"/>
          </a:p>
        </p:txBody>
      </p:sp>
    </p:spTree>
    <p:extLst>
      <p:ext uri="{BB962C8B-B14F-4D97-AF65-F5344CB8AC3E}">
        <p14:creationId xmlns:p14="http://schemas.microsoft.com/office/powerpoint/2010/main" val="2965530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66018"/>
            <a:ext cx="8229600" cy="4525963"/>
          </a:xfrm>
        </p:spPr>
        <p:txBody>
          <a:bodyPr/>
          <a:lstStyle/>
          <a:p>
            <a:r>
              <a:rPr lang="en-US" sz="2500" dirty="0"/>
              <a:t>System testing involves testing the system as a whole, rather than the individual system features. </a:t>
            </a:r>
          </a:p>
          <a:p>
            <a:r>
              <a:rPr lang="en-US" sz="2500" dirty="0"/>
              <a:t>System testing should focus on four things:</a:t>
            </a:r>
          </a:p>
          <a:p>
            <a:pPr lvl="1"/>
            <a:r>
              <a:rPr lang="en-US" sz="2100" dirty="0"/>
              <a:t>Testing to discover if there are unexpected and unwanted interactions between the features in a system.</a:t>
            </a:r>
          </a:p>
          <a:p>
            <a:pPr lvl="1"/>
            <a:r>
              <a:rPr lang="en-US" sz="2100" dirty="0"/>
              <a:t>Testing to discover if the system features work together effectively to support what users really want to do with the system.</a:t>
            </a:r>
          </a:p>
          <a:p>
            <a:pPr lvl="1"/>
            <a:r>
              <a:rPr lang="en-US" sz="2100" dirty="0"/>
              <a:t>Testing the system to make sure it operates in the expected way in the different environments where it will be used. </a:t>
            </a:r>
          </a:p>
          <a:p>
            <a:pPr lvl="1"/>
            <a:r>
              <a:rPr lang="en-US" sz="2100" dirty="0"/>
              <a:t>Testing the responsiveness, throughput, security and other quality attributes of the system. </a:t>
            </a:r>
          </a:p>
          <a:p>
            <a:endParaRPr lang="en-AU" sz="2500" dirty="0"/>
          </a:p>
        </p:txBody>
      </p:sp>
      <p:sp>
        <p:nvSpPr>
          <p:cNvPr id="2" name="Title 1"/>
          <p:cNvSpPr>
            <a:spLocks noGrp="1"/>
          </p:cNvSpPr>
          <p:nvPr>
            <p:ph type="title"/>
          </p:nvPr>
        </p:nvSpPr>
        <p:spPr>
          <a:xfrm>
            <a:off x="457200" y="215372"/>
            <a:ext cx="8229600" cy="699028"/>
          </a:xfrm>
        </p:spPr>
        <p:txBody>
          <a:bodyPr/>
          <a:lstStyle/>
          <a:p>
            <a:r>
              <a:rPr lang="en-AU" dirty="0"/>
              <a:t>System and release testing</a:t>
            </a:r>
          </a:p>
        </p:txBody>
      </p:sp>
    </p:spTree>
    <p:extLst>
      <p:ext uri="{BB962C8B-B14F-4D97-AF65-F5344CB8AC3E}">
        <p14:creationId xmlns:p14="http://schemas.microsoft.com/office/powerpoint/2010/main" val="346141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66018"/>
            <a:ext cx="8229600" cy="4525963"/>
          </a:xfrm>
        </p:spPr>
        <p:txBody>
          <a:bodyPr/>
          <a:lstStyle/>
          <a:p>
            <a:r>
              <a:rPr lang="en-US" sz="2600" dirty="0"/>
              <a:t>The best way to systematically test a system is to start with a set of scenarios that describe possible uses of the system and then work through these scenarios each time a new version of the system is created. </a:t>
            </a:r>
          </a:p>
          <a:p>
            <a:r>
              <a:rPr lang="en-US" sz="2600" dirty="0"/>
              <a:t>Using the scenario, you identify a set of end-to-end pathways that users might follow when using the system. </a:t>
            </a:r>
          </a:p>
          <a:p>
            <a:r>
              <a:rPr lang="en-US" sz="2600" dirty="0"/>
              <a:t>An end-to-end pathway is a sequence of actions from starting to use the system for the task, through to completion of the task.</a:t>
            </a:r>
          </a:p>
        </p:txBody>
      </p:sp>
      <p:sp>
        <p:nvSpPr>
          <p:cNvPr id="4" name="Title 3"/>
          <p:cNvSpPr>
            <a:spLocks noGrp="1"/>
          </p:cNvSpPr>
          <p:nvPr>
            <p:ph type="title"/>
          </p:nvPr>
        </p:nvSpPr>
        <p:spPr>
          <a:xfrm>
            <a:off x="457200" y="215372"/>
            <a:ext cx="8229600" cy="851428"/>
          </a:xfrm>
        </p:spPr>
        <p:txBody>
          <a:bodyPr/>
          <a:lstStyle/>
          <a:p>
            <a:r>
              <a:rPr lang="en-AU" dirty="0"/>
              <a:t>Scenario-based testing</a:t>
            </a:r>
          </a:p>
        </p:txBody>
      </p:sp>
    </p:spTree>
    <p:extLst>
      <p:ext uri="{BB962C8B-B14F-4D97-AF65-F5344CB8AC3E}">
        <p14:creationId xmlns:p14="http://schemas.microsoft.com/office/powerpoint/2010/main" val="1322964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extbox describes a scenario of parents planning a holiday with their young children."/>
          <p:cNvGraphicFramePr>
            <a:graphicFrameLocks noGrp="1"/>
          </p:cNvGraphicFramePr>
          <p:nvPr>
            <p:extLst>
              <p:ext uri="{D42A27DB-BD31-4B8C-83A1-F6EECF244321}">
                <p14:modId xmlns:p14="http://schemas.microsoft.com/office/powerpoint/2010/main" val="1235715579"/>
              </p:ext>
            </p:extLst>
          </p:nvPr>
        </p:nvGraphicFramePr>
        <p:xfrm>
          <a:off x="475957" y="1219200"/>
          <a:ext cx="8229600" cy="4968240"/>
        </p:xfrm>
        <a:graphic>
          <a:graphicData uri="http://schemas.openxmlformats.org/drawingml/2006/table">
            <a:tbl>
              <a:tblPr firstRow="1" bandRow="1">
                <a:tableStyleId>{3B4B98B0-60AC-42C2-AFA5-B58CD77FA1E5}</a:tableStyleId>
              </a:tblPr>
              <a:tblGrid>
                <a:gridCol w="8229600">
                  <a:extLst>
                    <a:ext uri="{9D8B030D-6E8A-4147-A177-3AD203B41FA5}">
                      <a16:colId xmlns:a16="http://schemas.microsoft.com/office/drawing/2014/main" val="20000"/>
                    </a:ext>
                  </a:extLst>
                </a:gridCol>
              </a:tblGrid>
              <a:tr h="370840">
                <a:tc>
                  <a:txBody>
                    <a:bodyPr/>
                    <a:lstStyle/>
                    <a:p>
                      <a:r>
                        <a:rPr lang="en-US" sz="1600" b="0" dirty="0"/>
                        <a:t>Andrew and Maria have a two-year-old son and a four-month-old daughter. They live in</a:t>
                      </a:r>
                    </a:p>
                    <a:p>
                      <a:r>
                        <a:rPr lang="en-US" sz="1600" b="0" dirty="0"/>
                        <a:t>Scotland and they want to have a holiday in the sunshine. However, they are concerned</a:t>
                      </a:r>
                    </a:p>
                    <a:p>
                      <a:r>
                        <a:rPr lang="en-US" sz="1600" b="0" dirty="0"/>
                        <a:t>about the hassle of flying with young children. They decide to try a family holiday planning product to help them choose a destination that is easy to get to and that fits in</a:t>
                      </a:r>
                    </a:p>
                    <a:p>
                      <a:r>
                        <a:rPr lang="en-US" sz="1600" b="0" dirty="0"/>
                        <a:t>with their children’s routines. </a:t>
                      </a:r>
                    </a:p>
                    <a:p>
                      <a:endParaRPr lang="en-US" sz="1600" b="0" dirty="0"/>
                    </a:p>
                    <a:p>
                      <a:r>
                        <a:rPr lang="en-US" sz="1600" b="0" dirty="0"/>
                        <a:t>Maria navigates to the holiday planner website and selects the “find a destination” page. This presents a screen with a number of options. She can choose a specific destination or a departure airport and find all destinations that have direct flights from that airport. She can also input the time band that she’d prefer for flights, holiday dates, and a maximum cost per person. </a:t>
                      </a:r>
                    </a:p>
                    <a:p>
                      <a:endParaRPr lang="en-US" sz="1600" b="0" dirty="0"/>
                    </a:p>
                    <a:p>
                      <a:r>
                        <a:rPr lang="en-US" sz="1600" b="0" dirty="0"/>
                        <a:t>Edinburgh is their closest departure airport. She chooses “find direct flights.” The system then presents a list of countries that have direct flights from Edinburgh and the days when these flights operate. She selects France, Italy, Portugal, and Spain and requests further information about these flights. She then sets a filter to display flights that leave on a Saturday or Sunday after 7.30 am and arrive before 6 pm. She also sets the maximum acceptable cost for a flight. The list of flights is pruned according to the filter and is redisplayed. Maria then clicks on the flight she wants. This opens a tab in her browser showing a booking form for this flight on the airline’s website.</a:t>
                      </a:r>
                      <a:endParaRPr lang="en-AU"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Title 3"/>
          <p:cNvSpPr>
            <a:spLocks noGrp="1"/>
          </p:cNvSpPr>
          <p:nvPr>
            <p:ph type="title"/>
          </p:nvPr>
        </p:nvSpPr>
        <p:spPr>
          <a:xfrm>
            <a:off x="475957" y="152400"/>
            <a:ext cx="8229600" cy="927628"/>
          </a:xfrm>
        </p:spPr>
        <p:txBody>
          <a:bodyPr/>
          <a:lstStyle/>
          <a:p>
            <a:r>
              <a:rPr lang="en-US" dirty="0"/>
              <a:t>Table 9.7 Choosing a holiday destination</a:t>
            </a:r>
            <a:endParaRPr lang="en-AU" dirty="0"/>
          </a:p>
        </p:txBody>
      </p:sp>
    </p:spTree>
    <p:extLst>
      <p:ext uri="{BB962C8B-B14F-4D97-AF65-F5344CB8AC3E}">
        <p14:creationId xmlns:p14="http://schemas.microsoft.com/office/powerpoint/2010/main" val="793661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2"/>
            <a:ext cx="8229600" cy="851428"/>
          </a:xfrm>
        </p:spPr>
        <p:txBody>
          <a:bodyPr/>
          <a:lstStyle/>
          <a:p>
            <a:r>
              <a:rPr lang="en-AU" dirty="0"/>
              <a:t>Table 9.8 End-to-end pathways</a:t>
            </a:r>
          </a:p>
        </p:txBody>
      </p:sp>
      <p:graphicFrame>
        <p:nvGraphicFramePr>
          <p:cNvPr id="6" name="Table 5" descr="A textbox lists five end-to-end pathways."/>
          <p:cNvGraphicFramePr>
            <a:graphicFrameLocks noGrp="1"/>
          </p:cNvGraphicFramePr>
          <p:nvPr>
            <p:extLst>
              <p:ext uri="{D42A27DB-BD31-4B8C-83A1-F6EECF244321}">
                <p14:modId xmlns:p14="http://schemas.microsoft.com/office/powerpoint/2010/main" val="1938123981"/>
              </p:ext>
            </p:extLst>
          </p:nvPr>
        </p:nvGraphicFramePr>
        <p:xfrm>
          <a:off x="609600" y="1600200"/>
          <a:ext cx="8077200" cy="3210560"/>
        </p:xfrm>
        <a:graphic>
          <a:graphicData uri="http://schemas.openxmlformats.org/drawingml/2006/table">
            <a:tbl>
              <a:tblPr firstRow="1" bandRow="1">
                <a:tableStyleId>{3B4B98B0-60AC-42C2-AFA5-B58CD77FA1E5}</a:tableStyleId>
              </a:tblPr>
              <a:tblGrid>
                <a:gridCol w="8077200">
                  <a:extLst>
                    <a:ext uri="{9D8B030D-6E8A-4147-A177-3AD203B41FA5}">
                      <a16:colId xmlns:a16="http://schemas.microsoft.com/office/drawing/2014/main" val="20000"/>
                    </a:ext>
                  </a:extLst>
                </a:gridCol>
              </a:tblGrid>
              <a:tr h="370840">
                <a:tc>
                  <a:txBody>
                    <a:bodyPr/>
                    <a:lstStyle/>
                    <a:p>
                      <a:pPr marL="271463" indent="-271463">
                        <a:buAutoNum type="arabicPeriod"/>
                      </a:pPr>
                      <a:r>
                        <a:rPr lang="en-US" b="0" dirty="0"/>
                        <a:t>User inputs departure airport and chooses to see only direct flights. User</a:t>
                      </a:r>
                    </a:p>
                    <a:p>
                      <a:pPr marL="177800" indent="-177800">
                        <a:buNone/>
                      </a:pPr>
                      <a:r>
                        <a:rPr lang="en-US" b="0" baseline="0" dirty="0"/>
                        <a:t>      </a:t>
                      </a:r>
                      <a:r>
                        <a:rPr lang="en-US" b="0" dirty="0"/>
                        <a:t>quits.</a:t>
                      </a:r>
                      <a:endParaRPr lang="en-AU" b="0" dirty="0"/>
                    </a:p>
                  </a:txBody>
                  <a:tcP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a:t>2. User inputs departure airport and chooses to see all flights. User quits.</a:t>
                      </a:r>
                      <a:endParaRPr lang="en-AU" dirty="0"/>
                    </a:p>
                  </a:txBody>
                  <a:tcPr>
                    <a:lnT w="12700" cmpd="sng">
                      <a:noFill/>
                    </a:lnT>
                    <a:noFill/>
                  </a:tcPr>
                </a:tc>
                <a:extLst>
                  <a:ext uri="{0D108BD9-81ED-4DB2-BD59-A6C34878D82A}">
                    <a16:rowId xmlns:a16="http://schemas.microsoft.com/office/drawing/2014/main" val="10001"/>
                  </a:ext>
                </a:extLst>
              </a:tr>
              <a:tr h="370840">
                <a:tc>
                  <a:txBody>
                    <a:bodyPr/>
                    <a:lstStyle/>
                    <a:p>
                      <a:r>
                        <a:rPr lang="en-US" dirty="0"/>
                        <a:t>3. User chooses destination country and chooses to see all flights. User quits.</a:t>
                      </a:r>
                      <a:endParaRPr lang="en-AU" dirty="0"/>
                    </a:p>
                  </a:txBody>
                  <a:tcPr/>
                </a:tc>
                <a:extLst>
                  <a:ext uri="{0D108BD9-81ED-4DB2-BD59-A6C34878D82A}">
                    <a16:rowId xmlns:a16="http://schemas.microsoft.com/office/drawing/2014/main" val="10002"/>
                  </a:ext>
                </a:extLst>
              </a:tr>
              <a:tr h="370840">
                <a:tc>
                  <a:txBody>
                    <a:bodyPr/>
                    <a:lstStyle/>
                    <a:p>
                      <a:r>
                        <a:rPr lang="en-US" dirty="0"/>
                        <a:t>4. User inputs departure airport and chooses to see direct flights. User sets</a:t>
                      </a:r>
                    </a:p>
                    <a:p>
                      <a:r>
                        <a:rPr lang="en-US" dirty="0"/>
                        <a:t>    filter specifying departure times and prices. User quits.</a:t>
                      </a:r>
                      <a:endParaRPr lang="en-AU" dirty="0"/>
                    </a:p>
                  </a:txBody>
                  <a:tcPr>
                    <a:noFill/>
                  </a:tcPr>
                </a:tc>
                <a:extLst>
                  <a:ext uri="{0D108BD9-81ED-4DB2-BD59-A6C34878D82A}">
                    <a16:rowId xmlns:a16="http://schemas.microsoft.com/office/drawing/2014/main" val="10003"/>
                  </a:ext>
                </a:extLst>
              </a:tr>
              <a:tr h="370840">
                <a:tc>
                  <a:txBody>
                    <a:bodyPr/>
                    <a:lstStyle/>
                    <a:p>
                      <a:pPr algn="l"/>
                      <a:r>
                        <a:rPr lang="en-US" dirty="0"/>
                        <a:t>5. User inputs departure airport and chooses to see direct flights. User sets</a:t>
                      </a:r>
                    </a:p>
                    <a:p>
                      <a:pPr algn="l"/>
                      <a:r>
                        <a:rPr lang="en-US" dirty="0"/>
                        <a:t>    filter specifying departure times and prices. User selects a displayed flight</a:t>
                      </a:r>
                    </a:p>
                    <a:p>
                      <a:pPr algn="l"/>
                      <a:r>
                        <a:rPr lang="en-US" dirty="0"/>
                        <a:t>    and clicks through to airline website. User returns to holiday planner after</a:t>
                      </a:r>
                    </a:p>
                    <a:p>
                      <a:pPr algn="l"/>
                      <a:r>
                        <a:rPr lang="en-US" dirty="0"/>
                        <a:t>    booking flight.</a:t>
                      </a:r>
                      <a:endParaRPr lang="en-A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11655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43000"/>
            <a:ext cx="8229600" cy="4800600"/>
          </a:xfrm>
        </p:spPr>
        <p:txBody>
          <a:bodyPr/>
          <a:lstStyle/>
          <a:p>
            <a:r>
              <a:rPr lang="en-US" sz="2500" dirty="0"/>
              <a:t>Release testing is a type of system testing where a system that’s intended for release to customers is tested. </a:t>
            </a:r>
          </a:p>
          <a:p>
            <a:r>
              <a:rPr lang="en-US" sz="2500" dirty="0"/>
              <a:t>The fundamental differences between release testing and system testing are:</a:t>
            </a:r>
          </a:p>
          <a:p>
            <a:pPr lvl="1"/>
            <a:r>
              <a:rPr lang="en-US" sz="2100" dirty="0"/>
              <a:t>Release testing tests the system in its real operational environment rather than in a test environment. Problems commonly arise with real user data, which is sometimes more complex and less reliable than test data.</a:t>
            </a:r>
          </a:p>
          <a:p>
            <a:pPr lvl="1"/>
            <a:r>
              <a:rPr lang="en-US" sz="2100" dirty="0"/>
              <a:t>The aim of release testing is to decide if the system is good enough to release, not to detect bugs in the system. Therefore, some tests that ‘fail’ may be ignored if these have minimal consequences for most users.</a:t>
            </a:r>
          </a:p>
          <a:p>
            <a:endParaRPr lang="en-AU" sz="2500" dirty="0"/>
          </a:p>
        </p:txBody>
      </p:sp>
      <p:sp>
        <p:nvSpPr>
          <p:cNvPr id="4" name="Title 3"/>
          <p:cNvSpPr>
            <a:spLocks noGrp="1"/>
          </p:cNvSpPr>
          <p:nvPr>
            <p:ph type="title"/>
          </p:nvPr>
        </p:nvSpPr>
        <p:spPr>
          <a:xfrm>
            <a:off x="457200" y="215372"/>
            <a:ext cx="8229600" cy="622828"/>
          </a:xfrm>
        </p:spPr>
        <p:txBody>
          <a:bodyPr/>
          <a:lstStyle/>
          <a:p>
            <a:r>
              <a:rPr lang="en-AU" dirty="0"/>
              <a:t>Release testing</a:t>
            </a:r>
            <a:r>
              <a:rPr lang="en-AU" sz="2000" dirty="0"/>
              <a:t> </a:t>
            </a:r>
            <a:r>
              <a:rPr lang="en-AU" sz="2000" b="0" dirty="0"/>
              <a:t>(1 of 2)</a:t>
            </a:r>
          </a:p>
        </p:txBody>
      </p:sp>
    </p:spTree>
    <p:extLst>
      <p:ext uri="{BB962C8B-B14F-4D97-AF65-F5344CB8AC3E}">
        <p14:creationId xmlns:p14="http://schemas.microsoft.com/office/powerpoint/2010/main" val="3229563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pPr marL="230906" indent="-230906" defTabSz="549148">
              <a:spcBef>
                <a:spcPts val="2800"/>
              </a:spcBef>
              <a:defRPr sz="2632"/>
            </a:pPr>
            <a:r>
              <a:rPr lang="en-US" sz="2400" dirty="0"/>
              <a:t>Preparing a system for release involves packaging that system for deployment (e.g. in a container if it is a cloud service) and installing software and libraries that are used by your product. You must define configuration parameters such as the name of a root directory, the database size limit per user and so on.</a:t>
            </a:r>
          </a:p>
        </p:txBody>
      </p:sp>
      <p:sp>
        <p:nvSpPr>
          <p:cNvPr id="4" name="Title 3"/>
          <p:cNvSpPr>
            <a:spLocks noGrp="1"/>
          </p:cNvSpPr>
          <p:nvPr>
            <p:ph type="title"/>
          </p:nvPr>
        </p:nvSpPr>
        <p:spPr/>
        <p:txBody>
          <a:bodyPr/>
          <a:lstStyle/>
          <a:p>
            <a:r>
              <a:rPr lang="en-AU" dirty="0"/>
              <a:t>Release testing</a:t>
            </a:r>
            <a:r>
              <a:rPr lang="en-AU" sz="2000" dirty="0"/>
              <a:t> </a:t>
            </a:r>
            <a:r>
              <a:rPr lang="en-AU" sz="2000" b="0" dirty="0"/>
              <a:t>(2 of 2)</a:t>
            </a:r>
          </a:p>
        </p:txBody>
      </p:sp>
    </p:spTree>
    <p:extLst>
      <p:ext uri="{BB962C8B-B14F-4D97-AF65-F5344CB8AC3E}">
        <p14:creationId xmlns:p14="http://schemas.microsoft.com/office/powerpoint/2010/main" val="298819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If the behaviour of the program does not match the behaviour that you expect, then this means that there are bugs in your program that need to be fixed. </a:t>
            </a:r>
          </a:p>
        </p:txBody>
      </p:sp>
      <p:sp>
        <p:nvSpPr>
          <p:cNvPr id="2" name="Title 1"/>
          <p:cNvSpPr>
            <a:spLocks noGrp="1"/>
          </p:cNvSpPr>
          <p:nvPr>
            <p:ph type="title"/>
          </p:nvPr>
        </p:nvSpPr>
        <p:spPr/>
        <p:txBody>
          <a:bodyPr/>
          <a:lstStyle/>
          <a:p>
            <a:r>
              <a:rPr lang="en-AU" dirty="0"/>
              <a:t>Program bugs</a:t>
            </a:r>
            <a:r>
              <a:rPr lang="en-AU" sz="2000" dirty="0"/>
              <a:t> </a:t>
            </a:r>
            <a:r>
              <a:rPr lang="en-AU" sz="2000" b="0" dirty="0"/>
              <a:t>(1 of 2)</a:t>
            </a:r>
          </a:p>
        </p:txBody>
      </p:sp>
    </p:spTree>
    <p:extLst>
      <p:ext uri="{BB962C8B-B14F-4D97-AF65-F5344CB8AC3E}">
        <p14:creationId xmlns:p14="http://schemas.microsoft.com/office/powerpoint/2010/main" val="3734862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19200"/>
            <a:ext cx="8229600" cy="4724400"/>
          </a:xfrm>
        </p:spPr>
        <p:txBody>
          <a:bodyPr/>
          <a:lstStyle/>
          <a:p>
            <a:r>
              <a:rPr lang="en-US" sz="2700" dirty="0"/>
              <a:t>Automated testing is based on the idea that tests should be executable. </a:t>
            </a:r>
          </a:p>
          <a:p>
            <a:r>
              <a:rPr lang="en-US" sz="2700" dirty="0"/>
              <a:t>An executable test includes the input data to the unit that is being tested, the expected result and a check that the unit returns the expected result. </a:t>
            </a:r>
          </a:p>
          <a:p>
            <a:r>
              <a:rPr lang="en-US" sz="2700" dirty="0"/>
              <a:t>You run the test and the test passes if the unit returns the expected result. </a:t>
            </a:r>
          </a:p>
          <a:p>
            <a:r>
              <a:rPr lang="en-US" sz="2700" dirty="0"/>
              <a:t>Normally, you should develop hundreds or thousands of executable tests for a software product.</a:t>
            </a:r>
          </a:p>
        </p:txBody>
      </p:sp>
      <p:sp>
        <p:nvSpPr>
          <p:cNvPr id="4" name="Title 3"/>
          <p:cNvSpPr>
            <a:spLocks noGrp="1"/>
          </p:cNvSpPr>
          <p:nvPr>
            <p:ph type="title"/>
          </p:nvPr>
        </p:nvSpPr>
        <p:spPr>
          <a:xfrm>
            <a:off x="457200" y="215372"/>
            <a:ext cx="8229600" cy="699028"/>
          </a:xfrm>
        </p:spPr>
        <p:txBody>
          <a:bodyPr/>
          <a:lstStyle/>
          <a:p>
            <a:r>
              <a:rPr lang="en-AU" dirty="0"/>
              <a:t>Test automation</a:t>
            </a:r>
          </a:p>
        </p:txBody>
      </p:sp>
    </p:spTree>
    <p:extLst>
      <p:ext uri="{BB962C8B-B14F-4D97-AF65-F5344CB8AC3E}">
        <p14:creationId xmlns:p14="http://schemas.microsoft.com/office/powerpoint/2010/main" val="625084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AU" sz="1400" dirty="0"/>
              <a:t>Automated testing</a:t>
            </a:r>
          </a:p>
        </p:txBody>
      </p:sp>
      <p:pic>
        <p:nvPicPr>
          <p:cNvPr id="7" name="Picture 6" descr="Code being tested, files of executable tests, and testing framework are fed into a test runner to generate a test report.">
            <a:extLst>
              <a:ext uri="{FF2B5EF4-FFF2-40B4-BE49-F238E27FC236}">
                <a16:creationId xmlns:a16="http://schemas.microsoft.com/office/drawing/2014/main" id="{1BB562F7-3405-3943-B4D4-CA7DEB21CB0E}"/>
              </a:ext>
            </a:extLst>
          </p:cNvPr>
          <p:cNvPicPr>
            <a:picLocks noChangeAspect="1"/>
          </p:cNvPicPr>
          <p:nvPr/>
        </p:nvPicPr>
        <p:blipFill rotWithShape="1">
          <a:blip r:embed="rId2">
            <a:extLst>
              <a:ext uri="{28A0092B-C50C-407E-A947-70E740481C1C}">
                <a14:useLocalDpi xmlns:a14="http://schemas.microsoft.com/office/drawing/2010/main" val="0"/>
              </a:ext>
            </a:extLst>
          </a:blip>
          <a:srcRect l="12010" t="11419" r="12175" b="56731"/>
          <a:stretch/>
        </p:blipFill>
        <p:spPr>
          <a:xfrm>
            <a:off x="914399" y="800686"/>
            <a:ext cx="7612455" cy="4567474"/>
          </a:xfrm>
          <a:prstGeom prst="rect">
            <a:avLst/>
          </a:prstGeom>
        </p:spPr>
      </p:pic>
      <p:sp>
        <p:nvSpPr>
          <p:cNvPr id="4" name="Title 3"/>
          <p:cNvSpPr>
            <a:spLocks noGrp="1"/>
          </p:cNvSpPr>
          <p:nvPr>
            <p:ph type="title"/>
          </p:nvPr>
        </p:nvSpPr>
        <p:spPr/>
        <p:txBody>
          <a:bodyPr/>
          <a:lstStyle/>
          <a:p>
            <a:r>
              <a:rPr lang="en-AU" dirty="0"/>
              <a:t>Figure 9.4</a:t>
            </a:r>
          </a:p>
        </p:txBody>
      </p:sp>
    </p:spTree>
    <p:extLst>
      <p:ext uri="{BB962C8B-B14F-4D97-AF65-F5344CB8AC3E}">
        <p14:creationId xmlns:p14="http://schemas.microsoft.com/office/powerpoint/2010/main" val="1096933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sz="2600" dirty="0">
                <a:solidFill>
                  <a:srgbClr val="007FA3"/>
                </a:solidFill>
              </a:rPr>
              <a:t># </a:t>
            </a:r>
            <a:r>
              <a:rPr lang="en-US" sz="2600" dirty="0" err="1">
                <a:solidFill>
                  <a:srgbClr val="007FA3"/>
                </a:solidFill>
              </a:rPr>
              <a:t>TestInterestCalculator</a:t>
            </a:r>
            <a:r>
              <a:rPr lang="en-US" sz="2600" dirty="0">
                <a:solidFill>
                  <a:srgbClr val="007FA3"/>
                </a:solidFill>
              </a:rPr>
              <a:t> inherits attributes and methods from the class </a:t>
            </a:r>
          </a:p>
          <a:p>
            <a:pPr marL="0" indent="0">
              <a:buNone/>
            </a:pPr>
            <a:r>
              <a:rPr lang="en-US" sz="2600" dirty="0">
                <a:solidFill>
                  <a:srgbClr val="007FA3"/>
                </a:solidFill>
              </a:rPr>
              <a:t># </a:t>
            </a:r>
            <a:r>
              <a:rPr lang="en-US" sz="2600" dirty="0" err="1">
                <a:solidFill>
                  <a:srgbClr val="007FA3"/>
                </a:solidFill>
              </a:rPr>
              <a:t>TestCase</a:t>
            </a:r>
            <a:r>
              <a:rPr lang="en-US" sz="2600" dirty="0">
                <a:solidFill>
                  <a:srgbClr val="007FA3"/>
                </a:solidFill>
              </a:rPr>
              <a:t> in the testing framework </a:t>
            </a:r>
            <a:r>
              <a:rPr lang="en-US" sz="2600" dirty="0" err="1">
                <a:solidFill>
                  <a:srgbClr val="007FA3"/>
                </a:solidFill>
              </a:rPr>
              <a:t>unittest</a:t>
            </a:r>
            <a:endParaRPr lang="en-US" sz="2600" dirty="0">
              <a:solidFill>
                <a:srgbClr val="007FA3"/>
              </a:solidFill>
            </a:endParaRPr>
          </a:p>
          <a:p>
            <a:pPr marL="0" indent="0">
              <a:buNone/>
            </a:pPr>
            <a:r>
              <a:rPr lang="en-US" sz="2600" dirty="0"/>
              <a:t>class </a:t>
            </a:r>
            <a:r>
              <a:rPr lang="en-US" sz="2600" dirty="0" err="1"/>
              <a:t>TestInterestCalculator</a:t>
            </a:r>
            <a:r>
              <a:rPr lang="en-US" sz="2600" dirty="0"/>
              <a:t> (</a:t>
            </a:r>
            <a:r>
              <a:rPr lang="en-US" sz="2600" dirty="0" err="1"/>
              <a:t>unittest.TestCase</a:t>
            </a:r>
            <a:r>
              <a:rPr lang="en-US" sz="2600" dirty="0"/>
              <a:t>):</a:t>
            </a:r>
          </a:p>
          <a:p>
            <a:pPr marL="0" indent="0">
              <a:buNone/>
            </a:pPr>
            <a:r>
              <a:rPr lang="en-US" sz="2600" dirty="0"/>
              <a:t>	</a:t>
            </a:r>
            <a:r>
              <a:rPr lang="en-US" sz="2600" dirty="0">
                <a:solidFill>
                  <a:srgbClr val="007FA3"/>
                </a:solidFill>
              </a:rPr>
              <a:t># Define a set of unit tests where each test tests one thing only</a:t>
            </a:r>
          </a:p>
          <a:p>
            <a:pPr marL="0" indent="0">
              <a:buNone/>
            </a:pPr>
            <a:r>
              <a:rPr lang="en-US" sz="2600" dirty="0">
                <a:solidFill>
                  <a:srgbClr val="007FA3"/>
                </a:solidFill>
              </a:rPr>
              <a:t>	# Tests should start with test_ and the name should explain what is being tested</a:t>
            </a:r>
          </a:p>
          <a:p>
            <a:pPr marL="0" indent="0">
              <a:buNone/>
            </a:pPr>
            <a:r>
              <a:rPr lang="en-US" sz="2600" dirty="0"/>
              <a:t>	</a:t>
            </a:r>
            <a:endParaRPr lang="en-AU" sz="2600" dirty="0"/>
          </a:p>
        </p:txBody>
      </p:sp>
      <p:sp>
        <p:nvSpPr>
          <p:cNvPr id="4" name="Title 3"/>
          <p:cNvSpPr>
            <a:spLocks noGrp="1"/>
          </p:cNvSpPr>
          <p:nvPr>
            <p:ph type="title"/>
          </p:nvPr>
        </p:nvSpPr>
        <p:spPr/>
        <p:txBody>
          <a:bodyPr/>
          <a:lstStyle/>
          <a:p>
            <a:r>
              <a:rPr lang="en-US" dirty="0"/>
              <a:t>Program 9.2 Test methods for an interest calculator</a:t>
            </a:r>
            <a:r>
              <a:rPr lang="en-US" sz="2000" dirty="0"/>
              <a:t> </a:t>
            </a:r>
            <a:r>
              <a:rPr lang="en-US" sz="2000" b="0" dirty="0"/>
              <a:t>(1 of 3)</a:t>
            </a:r>
            <a:endParaRPr lang="en-AU" sz="2000" b="0" dirty="0"/>
          </a:p>
        </p:txBody>
      </p:sp>
    </p:spTree>
    <p:extLst>
      <p:ext uri="{BB962C8B-B14F-4D97-AF65-F5344CB8AC3E}">
        <p14:creationId xmlns:p14="http://schemas.microsoft.com/office/powerpoint/2010/main" val="1323923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sz="2600" dirty="0"/>
              <a:t>def </a:t>
            </a:r>
            <a:r>
              <a:rPr lang="en-US" sz="2600" dirty="0" err="1"/>
              <a:t>test_zeroprincipal</a:t>
            </a:r>
            <a:r>
              <a:rPr lang="en-US" sz="2600" dirty="0"/>
              <a:t> (self):</a:t>
            </a:r>
          </a:p>
          <a:p>
            <a:pPr marL="0" indent="0">
              <a:buNone/>
            </a:pPr>
            <a:r>
              <a:rPr lang="en-US" sz="2600" dirty="0"/>
              <a:t>		#Arrange - set up the test parameters</a:t>
            </a:r>
          </a:p>
          <a:p>
            <a:pPr marL="0" indent="0">
              <a:buNone/>
            </a:pPr>
            <a:r>
              <a:rPr lang="en-US" sz="2600" dirty="0"/>
              <a:t>		p = 0; r = 3; n = 31</a:t>
            </a:r>
          </a:p>
          <a:p>
            <a:pPr marL="0" indent="0">
              <a:buNone/>
            </a:pPr>
            <a:r>
              <a:rPr lang="en-US" sz="2600" dirty="0"/>
              <a:t>		result_should_be = 0</a:t>
            </a:r>
          </a:p>
          <a:p>
            <a:pPr marL="0" indent="0">
              <a:buNone/>
            </a:pPr>
            <a:r>
              <a:rPr lang="en-US" sz="2600" dirty="0"/>
              <a:t>		</a:t>
            </a:r>
            <a:r>
              <a:rPr lang="en-US" sz="2600" dirty="0">
                <a:solidFill>
                  <a:srgbClr val="007FA3"/>
                </a:solidFill>
              </a:rPr>
              <a:t>#Action - Call the method to be tested</a:t>
            </a:r>
          </a:p>
          <a:p>
            <a:pPr marL="0" indent="0">
              <a:buNone/>
            </a:pPr>
            <a:r>
              <a:rPr lang="en-US" sz="2600" dirty="0"/>
              <a:t>		interest = interest_calculator (p, r, n)</a:t>
            </a:r>
          </a:p>
          <a:p>
            <a:pPr marL="0" indent="0">
              <a:buNone/>
            </a:pPr>
            <a:r>
              <a:rPr lang="en-US" sz="2600" dirty="0"/>
              <a:t>		</a:t>
            </a:r>
            <a:r>
              <a:rPr lang="en-US" sz="2600" dirty="0">
                <a:solidFill>
                  <a:srgbClr val="007FA3"/>
                </a:solidFill>
              </a:rPr>
              <a:t>#Assert - test what should be true</a:t>
            </a:r>
            <a:r>
              <a:rPr lang="en-US" sz="2600" dirty="0"/>
              <a:t>	</a:t>
            </a:r>
            <a:endParaRPr lang="en-AU" sz="2600" dirty="0"/>
          </a:p>
        </p:txBody>
      </p:sp>
      <p:sp>
        <p:nvSpPr>
          <p:cNvPr id="4" name="Title 3"/>
          <p:cNvSpPr>
            <a:spLocks noGrp="1"/>
          </p:cNvSpPr>
          <p:nvPr>
            <p:ph type="title"/>
          </p:nvPr>
        </p:nvSpPr>
        <p:spPr/>
        <p:txBody>
          <a:bodyPr/>
          <a:lstStyle/>
          <a:p>
            <a:r>
              <a:rPr lang="en-US" dirty="0"/>
              <a:t>Program 9.2 Test methods for an interest calculator</a:t>
            </a:r>
            <a:r>
              <a:rPr lang="en-US" sz="2000" dirty="0"/>
              <a:t> </a:t>
            </a:r>
            <a:r>
              <a:rPr lang="en-US" sz="2000" b="0" dirty="0"/>
              <a:t>(2 of 2)</a:t>
            </a:r>
            <a:endParaRPr lang="en-AU" sz="2000" dirty="0"/>
          </a:p>
        </p:txBody>
      </p:sp>
    </p:spTree>
    <p:extLst>
      <p:ext uri="{BB962C8B-B14F-4D97-AF65-F5344CB8AC3E}">
        <p14:creationId xmlns:p14="http://schemas.microsoft.com/office/powerpoint/2010/main" val="701131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47800"/>
            <a:ext cx="8229600" cy="4525963"/>
          </a:xfrm>
        </p:spPr>
        <p:txBody>
          <a:bodyPr/>
          <a:lstStyle/>
          <a:p>
            <a:pPr marL="0" indent="0">
              <a:spcBef>
                <a:spcPts val="600"/>
              </a:spcBef>
              <a:buNone/>
            </a:pPr>
            <a:r>
              <a:rPr lang="en-US" sz="2600" dirty="0"/>
              <a:t>self.assertEqual (result_should_be, interest)</a:t>
            </a:r>
          </a:p>
          <a:p>
            <a:pPr marL="0" indent="0">
              <a:spcBef>
                <a:spcPts val="600"/>
              </a:spcBef>
              <a:buNone/>
            </a:pPr>
            <a:r>
              <a:rPr lang="en-US" sz="2600" dirty="0"/>
              <a:t>	def test_yearly_interest (self):</a:t>
            </a:r>
          </a:p>
          <a:p>
            <a:pPr marL="0" indent="0">
              <a:spcBef>
                <a:spcPts val="600"/>
              </a:spcBef>
              <a:buNone/>
            </a:pPr>
            <a:r>
              <a:rPr lang="en-US" sz="2600" dirty="0"/>
              <a:t>		</a:t>
            </a:r>
            <a:r>
              <a:rPr lang="en-US" sz="2600" dirty="0">
                <a:solidFill>
                  <a:srgbClr val="007FA3"/>
                </a:solidFill>
              </a:rPr>
              <a:t>#Arrange - set up the test parameters</a:t>
            </a:r>
          </a:p>
          <a:p>
            <a:pPr marL="0" indent="0">
              <a:spcBef>
                <a:spcPts val="600"/>
              </a:spcBef>
              <a:buNone/>
            </a:pPr>
            <a:r>
              <a:rPr lang="en-US" sz="2600" dirty="0"/>
              <a:t>		p = 17000; r = 3; n = 365</a:t>
            </a:r>
          </a:p>
          <a:p>
            <a:pPr marL="0" indent="0">
              <a:spcBef>
                <a:spcPts val="600"/>
              </a:spcBef>
              <a:buNone/>
            </a:pPr>
            <a:r>
              <a:rPr lang="en-US" sz="2600" dirty="0"/>
              <a:t>		</a:t>
            </a:r>
            <a:r>
              <a:rPr lang="en-US" sz="2600" dirty="0">
                <a:solidFill>
                  <a:srgbClr val="007FA3"/>
                </a:solidFill>
              </a:rPr>
              <a:t>#Action - Call the method to be tested</a:t>
            </a:r>
          </a:p>
          <a:p>
            <a:pPr marL="0" indent="0">
              <a:spcBef>
                <a:spcPts val="600"/>
              </a:spcBef>
              <a:buNone/>
            </a:pPr>
            <a:r>
              <a:rPr lang="en-US" sz="2600" dirty="0"/>
              <a:t>		result_should_be = 270.36</a:t>
            </a:r>
          </a:p>
          <a:p>
            <a:pPr marL="0" indent="0">
              <a:spcBef>
                <a:spcPts val="600"/>
              </a:spcBef>
              <a:buNone/>
            </a:pPr>
            <a:r>
              <a:rPr lang="en-US" sz="2600" dirty="0"/>
              <a:t>		interest = interest_calculator (p, r, n)</a:t>
            </a:r>
          </a:p>
          <a:p>
            <a:pPr marL="0" indent="0">
              <a:spcBef>
                <a:spcPts val="600"/>
              </a:spcBef>
              <a:buNone/>
            </a:pPr>
            <a:r>
              <a:rPr lang="en-US" sz="2600" dirty="0"/>
              <a:t>		</a:t>
            </a:r>
            <a:r>
              <a:rPr lang="en-US" sz="2600" dirty="0">
                <a:solidFill>
                  <a:srgbClr val="007FA3"/>
                </a:solidFill>
              </a:rPr>
              <a:t>#Assert - test what should be true</a:t>
            </a:r>
          </a:p>
          <a:p>
            <a:pPr marL="0" indent="0">
              <a:spcBef>
                <a:spcPts val="600"/>
              </a:spcBef>
              <a:buNone/>
            </a:pPr>
            <a:r>
              <a:rPr lang="en-US" sz="2600" dirty="0"/>
              <a:t>		self.assertEqual (result_should_be, interest)</a:t>
            </a:r>
          </a:p>
        </p:txBody>
      </p:sp>
      <p:sp>
        <p:nvSpPr>
          <p:cNvPr id="4" name="Title 3"/>
          <p:cNvSpPr>
            <a:spLocks noGrp="1"/>
          </p:cNvSpPr>
          <p:nvPr>
            <p:ph type="title"/>
          </p:nvPr>
        </p:nvSpPr>
        <p:spPr/>
        <p:txBody>
          <a:bodyPr/>
          <a:lstStyle/>
          <a:p>
            <a:r>
              <a:rPr lang="en-US" dirty="0"/>
              <a:t>Program 9.2 Test methods for an interest calculator</a:t>
            </a:r>
            <a:r>
              <a:rPr lang="en-US" sz="2000" dirty="0"/>
              <a:t> </a:t>
            </a:r>
            <a:r>
              <a:rPr lang="en-US" sz="2000" b="0" dirty="0"/>
              <a:t>(3 of 3)</a:t>
            </a:r>
            <a:endParaRPr lang="en-AU" sz="2000" dirty="0"/>
          </a:p>
        </p:txBody>
      </p:sp>
    </p:spTree>
    <p:extLst>
      <p:ext uri="{BB962C8B-B14F-4D97-AF65-F5344CB8AC3E}">
        <p14:creationId xmlns:p14="http://schemas.microsoft.com/office/powerpoint/2010/main" val="3495853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600" dirty="0"/>
              <a:t>It is good practice to structure automated tests into three parts:</a:t>
            </a:r>
          </a:p>
          <a:p>
            <a:pPr lvl="1"/>
            <a:r>
              <a:rPr lang="en-US" sz="2200" b="1" dirty="0"/>
              <a:t>Arrange</a:t>
            </a:r>
            <a:r>
              <a:rPr lang="en-US" sz="2200" dirty="0"/>
              <a:t> You set up the system to run the test. This involves defining the test parameters and, if necessary, mock objects that emulate the functionality of code that has not yet been developed.</a:t>
            </a:r>
          </a:p>
          <a:p>
            <a:pPr lvl="1"/>
            <a:r>
              <a:rPr lang="en-US" sz="2200" b="1" dirty="0"/>
              <a:t>Action</a:t>
            </a:r>
            <a:r>
              <a:rPr lang="en-US" sz="2200" dirty="0"/>
              <a:t> You call the unit that is being tested with the test parameters. </a:t>
            </a:r>
          </a:p>
          <a:p>
            <a:pPr lvl="1"/>
            <a:r>
              <a:rPr lang="en-US" sz="2200" b="1" dirty="0"/>
              <a:t>Assert</a:t>
            </a:r>
            <a:r>
              <a:rPr lang="en-US" sz="2200" dirty="0"/>
              <a:t> You make an assertion about what should hold if the unit being tested has executed successfully. In Program 9.2, I use AssertEquals, which checks if its parameters are equal.</a:t>
            </a:r>
          </a:p>
        </p:txBody>
      </p:sp>
      <p:sp>
        <p:nvSpPr>
          <p:cNvPr id="4" name="Title 3"/>
          <p:cNvSpPr>
            <a:spLocks noGrp="1"/>
          </p:cNvSpPr>
          <p:nvPr>
            <p:ph type="title"/>
          </p:nvPr>
        </p:nvSpPr>
        <p:spPr/>
        <p:txBody>
          <a:bodyPr/>
          <a:lstStyle/>
          <a:p>
            <a:r>
              <a:rPr lang="en-AU" dirty="0"/>
              <a:t>Automated tests</a:t>
            </a:r>
            <a:r>
              <a:rPr lang="en-AU" sz="2000" dirty="0"/>
              <a:t> </a:t>
            </a:r>
            <a:r>
              <a:rPr lang="en-AU" sz="2000" b="0" dirty="0"/>
              <a:t>(1 of 2)</a:t>
            </a:r>
          </a:p>
        </p:txBody>
      </p:sp>
    </p:spTree>
    <p:extLst>
      <p:ext uri="{BB962C8B-B14F-4D97-AF65-F5344CB8AC3E}">
        <p14:creationId xmlns:p14="http://schemas.microsoft.com/office/powerpoint/2010/main" val="2840609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600" dirty="0"/>
              <a:t>If you use equivalence partitions to identify test inputs, you should have several automated tests based on correct and incorrect inputs from each partition. </a:t>
            </a:r>
          </a:p>
        </p:txBody>
      </p:sp>
      <p:sp>
        <p:nvSpPr>
          <p:cNvPr id="4" name="Title 3"/>
          <p:cNvSpPr>
            <a:spLocks noGrp="1"/>
          </p:cNvSpPr>
          <p:nvPr>
            <p:ph type="title"/>
          </p:nvPr>
        </p:nvSpPr>
        <p:spPr/>
        <p:txBody>
          <a:bodyPr/>
          <a:lstStyle/>
          <a:p>
            <a:r>
              <a:rPr lang="en-AU" dirty="0"/>
              <a:t>Automated tests</a:t>
            </a:r>
            <a:r>
              <a:rPr lang="en-AU" sz="2000" dirty="0"/>
              <a:t> </a:t>
            </a:r>
            <a:r>
              <a:rPr lang="en-AU" sz="2000" b="0" dirty="0"/>
              <a:t>(2 of 2)</a:t>
            </a:r>
          </a:p>
        </p:txBody>
      </p:sp>
    </p:spTree>
    <p:extLst>
      <p:ext uri="{BB962C8B-B14F-4D97-AF65-F5344CB8AC3E}">
        <p14:creationId xmlns:p14="http://schemas.microsoft.com/office/powerpoint/2010/main" val="1743114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47800"/>
            <a:ext cx="8229600" cy="4525963"/>
          </a:xfrm>
        </p:spPr>
        <p:txBody>
          <a:bodyPr/>
          <a:lstStyle/>
          <a:p>
            <a:pPr marL="0" indent="0">
              <a:spcBef>
                <a:spcPts val="1000"/>
              </a:spcBef>
              <a:buNone/>
            </a:pPr>
            <a:r>
              <a:rPr lang="en-AU" sz="2000" dirty="0"/>
              <a:t>import unittest</a:t>
            </a:r>
          </a:p>
          <a:p>
            <a:pPr marL="0" indent="0">
              <a:spcBef>
                <a:spcPts val="1000"/>
              </a:spcBef>
              <a:buNone/>
            </a:pPr>
            <a:r>
              <a:rPr lang="en-AU" sz="2000" dirty="0"/>
              <a:t>from RE_checker import namecheck</a:t>
            </a:r>
          </a:p>
          <a:p>
            <a:pPr marL="0" indent="0">
              <a:spcBef>
                <a:spcPts val="1000"/>
              </a:spcBef>
              <a:buNone/>
            </a:pPr>
            <a:r>
              <a:rPr lang="en-AU" sz="2000" dirty="0"/>
              <a:t>class TestNameCheck (unittest.TestCase):</a:t>
            </a:r>
          </a:p>
          <a:p>
            <a:pPr marL="0" indent="0">
              <a:spcBef>
                <a:spcPts val="1000"/>
              </a:spcBef>
              <a:buNone/>
            </a:pPr>
            <a:r>
              <a:rPr lang="en-AU" sz="2000" dirty="0"/>
              <a:t>	def test_alphaname (self):</a:t>
            </a:r>
          </a:p>
          <a:p>
            <a:pPr marL="0" indent="0">
              <a:spcBef>
                <a:spcPts val="1000"/>
              </a:spcBef>
              <a:buNone/>
            </a:pPr>
            <a:r>
              <a:rPr lang="en-AU" sz="2000" dirty="0"/>
              <a:t>		self.assertTrue (namecheck ('</a:t>
            </a:r>
            <a:r>
              <a:rPr lang="en-AU" sz="2000" dirty="0" err="1"/>
              <a:t>Sommerville</a:t>
            </a:r>
            <a:r>
              <a:rPr lang="en-AU" sz="2000" dirty="0"/>
              <a:t>'))</a:t>
            </a:r>
          </a:p>
          <a:p>
            <a:pPr marL="0" indent="0">
              <a:spcBef>
                <a:spcPts val="1000"/>
              </a:spcBef>
              <a:buNone/>
            </a:pPr>
            <a:r>
              <a:rPr lang="en-AU" sz="2000" dirty="0"/>
              <a:t>	def test_doublequote (self):</a:t>
            </a:r>
          </a:p>
          <a:p>
            <a:pPr marL="0" indent="0">
              <a:spcBef>
                <a:spcPts val="1000"/>
              </a:spcBef>
              <a:buNone/>
            </a:pPr>
            <a:r>
              <a:rPr lang="en-AU" sz="2000" dirty="0"/>
              <a:t>		self.assertFalse (namecheck ("Thisis'maliciouscode'"))</a:t>
            </a:r>
          </a:p>
          <a:p>
            <a:pPr marL="0" indent="0">
              <a:spcBef>
                <a:spcPts val="1000"/>
              </a:spcBef>
              <a:buNone/>
            </a:pPr>
            <a:r>
              <a:rPr lang="en-AU" sz="2000" dirty="0"/>
              <a:t>	def test_namestartswithhyphen (self):</a:t>
            </a:r>
          </a:p>
          <a:p>
            <a:pPr marL="0" indent="0">
              <a:spcBef>
                <a:spcPts val="1000"/>
              </a:spcBef>
              <a:buNone/>
            </a:pPr>
            <a:r>
              <a:rPr lang="en-AU" sz="2000" dirty="0"/>
              <a:t>		self.assertFalse (namecheck ('-Sommerville'))</a:t>
            </a:r>
          </a:p>
          <a:p>
            <a:pPr marL="0" indent="0">
              <a:spcBef>
                <a:spcPts val="1000"/>
              </a:spcBef>
              <a:buNone/>
            </a:pPr>
            <a:r>
              <a:rPr lang="en-AU" sz="2000" dirty="0"/>
              <a:t>	def test_namestartswithquote (self):</a:t>
            </a:r>
          </a:p>
          <a:p>
            <a:pPr marL="0" indent="0">
              <a:spcBef>
                <a:spcPts val="1000"/>
              </a:spcBef>
              <a:buNone/>
            </a:pPr>
            <a:r>
              <a:rPr lang="en-AU" sz="2000" dirty="0"/>
              <a:t>		self.assertFalse (namecheck ("'Reilly"))</a:t>
            </a:r>
          </a:p>
          <a:p>
            <a:pPr marL="0" indent="0">
              <a:buNone/>
            </a:pPr>
            <a:endParaRPr lang="en-AU" sz="2000" dirty="0"/>
          </a:p>
        </p:txBody>
      </p:sp>
      <p:sp>
        <p:nvSpPr>
          <p:cNvPr id="4" name="Title 3"/>
          <p:cNvSpPr>
            <a:spLocks noGrp="1"/>
          </p:cNvSpPr>
          <p:nvPr>
            <p:ph type="title"/>
          </p:nvPr>
        </p:nvSpPr>
        <p:spPr>
          <a:xfrm>
            <a:off x="457200" y="183197"/>
            <a:ext cx="8229600" cy="1097280"/>
          </a:xfrm>
        </p:spPr>
        <p:txBody>
          <a:bodyPr/>
          <a:lstStyle/>
          <a:p>
            <a:r>
              <a:rPr lang="en-US" dirty="0"/>
              <a:t>Program 9.3 (1) Executable tests for the namecheck function</a:t>
            </a:r>
            <a:r>
              <a:rPr lang="en-US" sz="2000" dirty="0"/>
              <a:t> </a:t>
            </a:r>
            <a:r>
              <a:rPr lang="en-US" sz="2000" b="0" dirty="0"/>
              <a:t>(1 of 2)</a:t>
            </a:r>
            <a:endParaRPr lang="en-AU" sz="2000" b="0" dirty="0"/>
          </a:p>
        </p:txBody>
      </p:sp>
    </p:spTree>
    <p:extLst>
      <p:ext uri="{BB962C8B-B14F-4D97-AF65-F5344CB8AC3E}">
        <p14:creationId xmlns:p14="http://schemas.microsoft.com/office/powerpoint/2010/main" val="3263199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defTabSz="426466">
              <a:spcBef>
                <a:spcPts val="300"/>
              </a:spcBef>
              <a:buNone/>
              <a:defRPr sz="1752"/>
            </a:pPr>
            <a:r>
              <a:rPr lang="en-AU" sz="2000" dirty="0"/>
              <a:t>def test_nametoolong (self):</a:t>
            </a:r>
          </a:p>
          <a:p>
            <a:pPr marL="0" indent="0" defTabSz="426466">
              <a:spcBef>
                <a:spcPts val="300"/>
              </a:spcBef>
              <a:buNone/>
              <a:defRPr sz="1752"/>
            </a:pPr>
            <a:r>
              <a:rPr lang="en-AU" sz="2000" dirty="0"/>
              <a:t>		self.assertFalse (namecheck ('Thisisalongstringwithmorethen40charactersfrombeginningtoend'))</a:t>
            </a:r>
          </a:p>
          <a:p>
            <a:pPr marL="0" indent="0" defTabSz="426466">
              <a:spcBef>
                <a:spcPts val="300"/>
              </a:spcBef>
              <a:buNone/>
              <a:defRPr sz="1752"/>
            </a:pPr>
            <a:endParaRPr lang="en-AU" sz="2000" dirty="0"/>
          </a:p>
          <a:p>
            <a:pPr marL="0" indent="0" defTabSz="426466">
              <a:spcBef>
                <a:spcPts val="300"/>
              </a:spcBef>
              <a:buNone/>
              <a:defRPr sz="1752"/>
            </a:pPr>
            <a:r>
              <a:rPr lang="en-AU" sz="2000" dirty="0"/>
              <a:t>	def test_nametooshort (self):</a:t>
            </a:r>
          </a:p>
          <a:p>
            <a:pPr marL="0" indent="0" defTabSz="426466">
              <a:spcBef>
                <a:spcPts val="300"/>
              </a:spcBef>
              <a:buNone/>
              <a:defRPr sz="1752"/>
            </a:pPr>
            <a:r>
              <a:rPr lang="en-AU" sz="2000" dirty="0"/>
              <a:t>		self.assertFalse (namecheck ('S'))</a:t>
            </a:r>
          </a:p>
          <a:p>
            <a:pPr marL="0" indent="0" defTabSz="426466">
              <a:spcBef>
                <a:spcPts val="300"/>
              </a:spcBef>
              <a:buNone/>
              <a:defRPr sz="1752"/>
            </a:pPr>
            <a:endParaRPr lang="en-AU" sz="2000" dirty="0"/>
          </a:p>
          <a:p>
            <a:pPr marL="0" indent="0" defTabSz="426466">
              <a:spcBef>
                <a:spcPts val="300"/>
              </a:spcBef>
              <a:buNone/>
              <a:defRPr sz="1752"/>
            </a:pPr>
            <a:r>
              <a:rPr lang="en-AU" sz="2000" dirty="0"/>
              <a:t>	def test_namewithdigit (self):</a:t>
            </a:r>
          </a:p>
          <a:p>
            <a:pPr marL="0" indent="0" defTabSz="426466">
              <a:spcBef>
                <a:spcPts val="300"/>
              </a:spcBef>
              <a:buNone/>
              <a:defRPr sz="1752"/>
            </a:pPr>
            <a:r>
              <a:rPr lang="en-AU" sz="2000" dirty="0"/>
              <a:t>		self.assertFalse (namecheck('C-3PO'))</a:t>
            </a:r>
          </a:p>
          <a:p>
            <a:pPr marL="0" indent="0" defTabSz="426466">
              <a:spcBef>
                <a:spcPts val="300"/>
              </a:spcBef>
              <a:buNone/>
              <a:defRPr sz="1752"/>
            </a:pPr>
            <a:endParaRPr lang="en-AU" sz="2000" dirty="0"/>
          </a:p>
          <a:p>
            <a:pPr marL="0" indent="0" defTabSz="426466">
              <a:spcBef>
                <a:spcPts val="300"/>
              </a:spcBef>
              <a:buNone/>
              <a:defRPr sz="1752"/>
            </a:pPr>
            <a:r>
              <a:rPr lang="en-AU" sz="2000" dirty="0"/>
              <a:t>	def test_namewithdoublehyphen (self):</a:t>
            </a:r>
          </a:p>
          <a:p>
            <a:pPr marL="0" indent="0" defTabSz="426466">
              <a:spcBef>
                <a:spcPts val="300"/>
              </a:spcBef>
              <a:buNone/>
              <a:defRPr sz="1752"/>
            </a:pPr>
            <a:r>
              <a:rPr lang="en-AU" sz="2000" dirty="0"/>
              <a:t>		self.assertFalse (namecheck ('--badcode'))	</a:t>
            </a:r>
          </a:p>
          <a:p>
            <a:pPr marL="0" indent="0">
              <a:buNone/>
            </a:pPr>
            <a:endParaRPr lang="en-AU" sz="2000" dirty="0"/>
          </a:p>
        </p:txBody>
      </p:sp>
      <p:sp>
        <p:nvSpPr>
          <p:cNvPr id="4" name="Title 3"/>
          <p:cNvSpPr>
            <a:spLocks noGrp="1"/>
          </p:cNvSpPr>
          <p:nvPr>
            <p:ph type="title"/>
          </p:nvPr>
        </p:nvSpPr>
        <p:spPr/>
        <p:txBody>
          <a:bodyPr/>
          <a:lstStyle/>
          <a:p>
            <a:r>
              <a:rPr lang="en-US" dirty="0"/>
              <a:t>Program 9.3 (1) Executable tests for the namecheck function</a:t>
            </a:r>
            <a:r>
              <a:rPr lang="en-US" sz="2000" dirty="0"/>
              <a:t> </a:t>
            </a:r>
            <a:r>
              <a:rPr lang="en-US" sz="2000" b="0" dirty="0"/>
              <a:t>(2 of 2)</a:t>
            </a:r>
            <a:endParaRPr lang="en-AU" sz="2000" b="0" dirty="0"/>
          </a:p>
        </p:txBody>
      </p:sp>
    </p:spTree>
    <p:extLst>
      <p:ext uri="{BB962C8B-B14F-4D97-AF65-F5344CB8AC3E}">
        <p14:creationId xmlns:p14="http://schemas.microsoft.com/office/powerpoint/2010/main" val="2155747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defTabSz="426466">
              <a:spcBef>
                <a:spcPts val="600"/>
              </a:spcBef>
              <a:buNone/>
              <a:defRPr sz="1752"/>
            </a:pPr>
            <a:r>
              <a:rPr lang="en-AU" sz="1900" dirty="0"/>
              <a:t>import unittest</a:t>
            </a:r>
          </a:p>
          <a:p>
            <a:pPr marL="0" indent="0" defTabSz="426466">
              <a:spcBef>
                <a:spcPts val="600"/>
              </a:spcBef>
              <a:buNone/>
              <a:defRPr sz="1752"/>
            </a:pPr>
            <a:endParaRPr lang="en-AU" sz="1900" dirty="0"/>
          </a:p>
          <a:p>
            <a:pPr marL="0" indent="0" defTabSz="426466">
              <a:spcBef>
                <a:spcPts val="600"/>
              </a:spcBef>
              <a:buNone/>
              <a:defRPr sz="1752"/>
            </a:pPr>
            <a:r>
              <a:rPr lang="en-AU" sz="1900" dirty="0"/>
              <a:t>loader = </a:t>
            </a:r>
            <a:r>
              <a:rPr lang="en-AU" sz="1900" dirty="0" err="1"/>
              <a:t>unittest.TestLoader</a:t>
            </a:r>
            <a:r>
              <a:rPr lang="en-AU" sz="1900" dirty="0"/>
              <a:t>()</a:t>
            </a:r>
          </a:p>
          <a:p>
            <a:pPr marL="0" indent="0" defTabSz="426466">
              <a:spcBef>
                <a:spcPts val="600"/>
              </a:spcBef>
              <a:buNone/>
              <a:defRPr sz="1752"/>
            </a:pPr>
            <a:endParaRPr lang="en-AU" sz="1900" dirty="0"/>
          </a:p>
          <a:p>
            <a:pPr marL="0" indent="0" defTabSz="426466">
              <a:spcBef>
                <a:spcPts val="600"/>
              </a:spcBef>
              <a:buNone/>
              <a:defRPr sz="1752"/>
            </a:pPr>
            <a:r>
              <a:rPr lang="en-AU" sz="1900" dirty="0">
                <a:solidFill>
                  <a:srgbClr val="007FA3"/>
                </a:solidFill>
              </a:rPr>
              <a:t>#Find the test files in the current directory</a:t>
            </a:r>
          </a:p>
          <a:p>
            <a:pPr marL="0" indent="0" defTabSz="426466">
              <a:spcBef>
                <a:spcPts val="600"/>
              </a:spcBef>
              <a:buNone/>
              <a:defRPr sz="1752"/>
            </a:pPr>
            <a:endParaRPr lang="en-AU" sz="1900" dirty="0"/>
          </a:p>
          <a:p>
            <a:pPr marL="0" indent="0" defTabSz="426466">
              <a:spcBef>
                <a:spcPts val="600"/>
              </a:spcBef>
              <a:buNone/>
              <a:defRPr sz="1752"/>
            </a:pPr>
            <a:r>
              <a:rPr lang="en-AU" sz="1900" dirty="0"/>
              <a:t>tests = </a:t>
            </a:r>
            <a:r>
              <a:rPr lang="en-AU" sz="1900" dirty="0" err="1"/>
              <a:t>loader.discover</a:t>
            </a:r>
            <a:r>
              <a:rPr lang="en-AU" sz="1900" dirty="0"/>
              <a:t>('.')</a:t>
            </a:r>
          </a:p>
          <a:p>
            <a:pPr marL="0" indent="0" defTabSz="426466">
              <a:spcBef>
                <a:spcPts val="600"/>
              </a:spcBef>
              <a:buNone/>
              <a:defRPr sz="1752"/>
            </a:pPr>
            <a:endParaRPr lang="en-AU" sz="1900" dirty="0"/>
          </a:p>
          <a:p>
            <a:pPr marL="0" indent="0" defTabSz="426466">
              <a:spcBef>
                <a:spcPts val="600"/>
              </a:spcBef>
              <a:buNone/>
              <a:defRPr sz="1752"/>
            </a:pPr>
            <a:r>
              <a:rPr lang="en-AU" sz="1900" dirty="0">
                <a:solidFill>
                  <a:srgbClr val="007FA3"/>
                </a:solidFill>
              </a:rPr>
              <a:t>#Specify the level of information provided by the test runner</a:t>
            </a:r>
          </a:p>
          <a:p>
            <a:pPr marL="0" indent="0" defTabSz="426466">
              <a:spcBef>
                <a:spcPts val="600"/>
              </a:spcBef>
              <a:buNone/>
              <a:defRPr sz="1752"/>
            </a:pPr>
            <a:endParaRPr lang="en-AU" sz="1900" dirty="0"/>
          </a:p>
          <a:p>
            <a:pPr marL="0" indent="0" defTabSz="426466">
              <a:spcBef>
                <a:spcPts val="600"/>
              </a:spcBef>
              <a:buNone/>
              <a:defRPr sz="1752"/>
            </a:pPr>
            <a:r>
              <a:rPr lang="en-AU" sz="1900" dirty="0" err="1"/>
              <a:t>testRunner</a:t>
            </a:r>
            <a:r>
              <a:rPr lang="en-AU" sz="1900" dirty="0"/>
              <a:t> = </a:t>
            </a:r>
            <a:r>
              <a:rPr lang="en-AU" sz="1900" dirty="0" err="1"/>
              <a:t>unittest.runner.TextTestRunner</a:t>
            </a:r>
            <a:r>
              <a:rPr lang="en-AU" sz="1900" dirty="0"/>
              <a:t>(verbosity=2)</a:t>
            </a:r>
          </a:p>
          <a:p>
            <a:pPr marL="0" indent="0" defTabSz="426466">
              <a:spcBef>
                <a:spcPts val="600"/>
              </a:spcBef>
              <a:buNone/>
              <a:defRPr sz="1752"/>
            </a:pPr>
            <a:r>
              <a:rPr lang="en-AU" sz="1900" dirty="0" err="1"/>
              <a:t>testRunner.run</a:t>
            </a:r>
            <a:r>
              <a:rPr lang="en-AU" sz="1900" dirty="0"/>
              <a:t>(tests)</a:t>
            </a:r>
          </a:p>
        </p:txBody>
      </p:sp>
      <p:sp>
        <p:nvSpPr>
          <p:cNvPr id="4" name="Title 3"/>
          <p:cNvSpPr>
            <a:spLocks noGrp="1"/>
          </p:cNvSpPr>
          <p:nvPr>
            <p:ph type="title"/>
          </p:nvPr>
        </p:nvSpPr>
        <p:spPr/>
        <p:txBody>
          <a:bodyPr/>
          <a:lstStyle/>
          <a:p>
            <a:r>
              <a:rPr lang="en-US" dirty="0"/>
              <a:t>Program 9.4 Code to run unit tests from files</a:t>
            </a:r>
            <a:endParaRPr lang="en-AU" sz="2000" b="0" dirty="0"/>
          </a:p>
        </p:txBody>
      </p:sp>
    </p:spTree>
    <p:extLst>
      <p:ext uri="{BB962C8B-B14F-4D97-AF65-F5344CB8AC3E}">
        <p14:creationId xmlns:p14="http://schemas.microsoft.com/office/powerpoint/2010/main" val="138540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two causes of program bugs:</a:t>
            </a:r>
          </a:p>
          <a:p>
            <a:pPr lvl="1"/>
            <a:r>
              <a:rPr lang="en-US" b="1" i="1" dirty="0"/>
              <a:t>Programming errors </a:t>
            </a:r>
            <a:r>
              <a:rPr lang="en-US" dirty="0"/>
              <a:t>You have accidentally included faults in your program code. For example, a common programming error is an ‘off-by-1’ error where you make a mistake with the upper bound of a sequence and fail to process the last element in that sequence. </a:t>
            </a:r>
          </a:p>
          <a:p>
            <a:pPr lvl="1"/>
            <a:r>
              <a:rPr lang="en-US" b="1" i="1" dirty="0"/>
              <a:t>Understanding errors </a:t>
            </a:r>
            <a:r>
              <a:rPr lang="en-US" dirty="0"/>
              <a:t>You have misunderstood or have been unaware of some of the details of what the program is supposed to do. For example, if your program processes data from a file, you may not be aware that some of this data is in the wrong format, so your program doesn’t include code to handle this.</a:t>
            </a:r>
          </a:p>
        </p:txBody>
      </p:sp>
      <p:sp>
        <p:nvSpPr>
          <p:cNvPr id="2" name="Title 1"/>
          <p:cNvSpPr>
            <a:spLocks noGrp="1"/>
          </p:cNvSpPr>
          <p:nvPr>
            <p:ph type="title"/>
          </p:nvPr>
        </p:nvSpPr>
        <p:spPr/>
        <p:txBody>
          <a:bodyPr/>
          <a:lstStyle/>
          <a:p>
            <a:r>
              <a:rPr lang="en-AU" dirty="0"/>
              <a:t>Program bugs</a:t>
            </a:r>
            <a:r>
              <a:rPr lang="en-AU" sz="2000" dirty="0"/>
              <a:t> </a:t>
            </a:r>
            <a:r>
              <a:rPr lang="en-AU" sz="2000" b="0" dirty="0"/>
              <a:t>(2 of 2)</a:t>
            </a:r>
            <a:endParaRPr lang="en-AU" sz="2000" dirty="0"/>
          </a:p>
        </p:txBody>
      </p:sp>
    </p:spTree>
    <p:extLst>
      <p:ext uri="{BB962C8B-B14F-4D97-AF65-F5344CB8AC3E}">
        <p14:creationId xmlns:p14="http://schemas.microsoft.com/office/powerpoint/2010/main" val="2072746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AU" sz="1400" dirty="0"/>
              <a:t>The test pyramid</a:t>
            </a:r>
          </a:p>
        </p:txBody>
      </p:sp>
      <p:pic>
        <p:nvPicPr>
          <p:cNvPr id="7" name="Picture 6" descr="For increased automation and reduced costs, implementation occurs from the top to the bottom as follows. System tests, Feature tests, and Unit tests.">
            <a:extLst>
              <a:ext uri="{FF2B5EF4-FFF2-40B4-BE49-F238E27FC236}">
                <a16:creationId xmlns:a16="http://schemas.microsoft.com/office/drawing/2014/main" id="{6F045CB8-EA19-2343-B660-A23CDF660D23}"/>
              </a:ext>
            </a:extLst>
          </p:cNvPr>
          <p:cNvPicPr>
            <a:picLocks noChangeAspect="1"/>
          </p:cNvPicPr>
          <p:nvPr/>
        </p:nvPicPr>
        <p:blipFill rotWithShape="1">
          <a:blip r:embed="rId2">
            <a:extLst>
              <a:ext uri="{28A0092B-C50C-407E-A947-70E740481C1C}">
                <a14:useLocalDpi xmlns:a14="http://schemas.microsoft.com/office/drawing/2010/main" val="0"/>
              </a:ext>
            </a:extLst>
          </a:blip>
          <a:srcRect l="14887" t="8087" r="17952" b="66177"/>
          <a:stretch/>
        </p:blipFill>
        <p:spPr>
          <a:xfrm>
            <a:off x="914400" y="1066800"/>
            <a:ext cx="7518738" cy="4114800"/>
          </a:xfrm>
          <a:prstGeom prst="rect">
            <a:avLst/>
          </a:prstGeom>
        </p:spPr>
      </p:pic>
      <p:sp>
        <p:nvSpPr>
          <p:cNvPr id="4" name="Title 3"/>
          <p:cNvSpPr>
            <a:spLocks noGrp="1"/>
          </p:cNvSpPr>
          <p:nvPr>
            <p:ph type="title"/>
          </p:nvPr>
        </p:nvSpPr>
        <p:spPr/>
        <p:txBody>
          <a:bodyPr/>
          <a:lstStyle/>
          <a:p>
            <a:r>
              <a:rPr lang="en-US" dirty="0"/>
              <a:t>Figure 9.5</a:t>
            </a:r>
            <a:endParaRPr lang="en-AU" dirty="0"/>
          </a:p>
        </p:txBody>
      </p:sp>
    </p:spTree>
    <p:extLst>
      <p:ext uri="{BB962C8B-B14F-4D97-AF65-F5344CB8AC3E}">
        <p14:creationId xmlns:p14="http://schemas.microsoft.com/office/powerpoint/2010/main" val="4187075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66018"/>
            <a:ext cx="8229600" cy="4525963"/>
          </a:xfrm>
        </p:spPr>
        <p:txBody>
          <a:bodyPr/>
          <a:lstStyle/>
          <a:p>
            <a:r>
              <a:rPr lang="en-US" sz="2300" dirty="0"/>
              <a:t>Generally, users access features through the product’s graphical user interface (GUI). </a:t>
            </a:r>
          </a:p>
          <a:p>
            <a:r>
              <a:rPr lang="en-US" sz="2300" dirty="0"/>
              <a:t>However, GUI-based testing is expensive to automate so it is best to design your product so that its features can be directly accessed through an API and not just from the user interface. </a:t>
            </a:r>
          </a:p>
          <a:p>
            <a:r>
              <a:rPr lang="en-US" sz="2300" dirty="0"/>
              <a:t>The feature tests can then access features directly through the API without the need for direct user interaction through the system’s GUI. </a:t>
            </a:r>
          </a:p>
          <a:p>
            <a:r>
              <a:rPr lang="en-US" sz="2300" dirty="0"/>
              <a:t>Accessing features through an API has the additional benefit that it is possible to re-implement the GUI without changing the functional components of the software.</a:t>
            </a:r>
          </a:p>
        </p:txBody>
      </p:sp>
      <p:sp>
        <p:nvSpPr>
          <p:cNvPr id="4" name="Title 3"/>
          <p:cNvSpPr>
            <a:spLocks noGrp="1"/>
          </p:cNvSpPr>
          <p:nvPr>
            <p:ph type="title"/>
          </p:nvPr>
        </p:nvSpPr>
        <p:spPr>
          <a:xfrm>
            <a:off x="457200" y="215372"/>
            <a:ext cx="8229600" cy="516465"/>
          </a:xfrm>
        </p:spPr>
        <p:txBody>
          <a:bodyPr/>
          <a:lstStyle/>
          <a:p>
            <a:r>
              <a:rPr lang="en-AU" dirty="0"/>
              <a:t>Automated feature testing</a:t>
            </a:r>
          </a:p>
        </p:txBody>
      </p:sp>
    </p:spTree>
    <p:extLst>
      <p:ext uri="{BB962C8B-B14F-4D97-AF65-F5344CB8AC3E}">
        <p14:creationId xmlns:p14="http://schemas.microsoft.com/office/powerpoint/2010/main" val="2635483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1400" dirty="0"/>
              <a:t>Feature testing through an API</a:t>
            </a:r>
            <a:endParaRPr lang="en-AU" sz="1400" dirty="0"/>
          </a:p>
        </p:txBody>
      </p:sp>
      <p:pic>
        <p:nvPicPr>
          <p:cNvPr id="6" name="Picture 5" descr=" Feature tests and browser or mobile app interface are fed into the A P I, to generate Feature 1, Feature 2, Feature 3, and Feature 4.">
            <a:extLst>
              <a:ext uri="{FF2B5EF4-FFF2-40B4-BE49-F238E27FC236}">
                <a16:creationId xmlns:a16="http://schemas.microsoft.com/office/drawing/2014/main" id="{41DC63E8-1061-1C47-9E2F-2E6B4F88F8A6}"/>
              </a:ext>
            </a:extLst>
          </p:cNvPr>
          <p:cNvPicPr>
            <a:picLocks noChangeAspect="1"/>
          </p:cNvPicPr>
          <p:nvPr/>
        </p:nvPicPr>
        <p:blipFill rotWithShape="1">
          <a:blip r:embed="rId2">
            <a:extLst>
              <a:ext uri="{28A0092B-C50C-407E-A947-70E740481C1C}">
                <a14:useLocalDpi xmlns:a14="http://schemas.microsoft.com/office/drawing/2010/main" val="0"/>
              </a:ext>
            </a:extLst>
          </a:blip>
          <a:srcRect l="12605" t="6840" r="9796" b="61935"/>
          <a:stretch/>
        </p:blipFill>
        <p:spPr>
          <a:xfrm>
            <a:off x="685800" y="1143000"/>
            <a:ext cx="7162800" cy="4116554"/>
          </a:xfrm>
          <a:prstGeom prst="rect">
            <a:avLst/>
          </a:prstGeom>
        </p:spPr>
      </p:pic>
      <p:sp>
        <p:nvSpPr>
          <p:cNvPr id="4" name="Title 3"/>
          <p:cNvSpPr>
            <a:spLocks noGrp="1"/>
          </p:cNvSpPr>
          <p:nvPr>
            <p:ph type="title"/>
          </p:nvPr>
        </p:nvSpPr>
        <p:spPr/>
        <p:txBody>
          <a:bodyPr/>
          <a:lstStyle/>
          <a:p>
            <a:r>
              <a:rPr lang="en-US" dirty="0"/>
              <a:t>Figure 9.6</a:t>
            </a:r>
            <a:endParaRPr lang="en-AU" dirty="0"/>
          </a:p>
        </p:txBody>
      </p:sp>
    </p:spTree>
    <p:extLst>
      <p:ext uri="{BB962C8B-B14F-4D97-AF65-F5344CB8AC3E}">
        <p14:creationId xmlns:p14="http://schemas.microsoft.com/office/powerpoint/2010/main" val="1990438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04900"/>
            <a:ext cx="8229600" cy="4648200"/>
          </a:xfrm>
        </p:spPr>
        <p:txBody>
          <a:bodyPr/>
          <a:lstStyle/>
          <a:p>
            <a:r>
              <a:rPr lang="en-US" dirty="0"/>
              <a:t>System testing, which should follow feature testing, involves testing the system as a surrogate user. </a:t>
            </a:r>
          </a:p>
          <a:p>
            <a:r>
              <a:rPr lang="en-US" dirty="0"/>
              <a:t>As a system tester, you go through a process of selecting items from menus, making screen selections, inputting information from the keyboard and so on. </a:t>
            </a:r>
          </a:p>
          <a:p>
            <a:r>
              <a:rPr lang="en-US" dirty="0"/>
              <a:t>You are looking for interactions between features that cause problems, sequences of actions that lead to system crashes and so on.</a:t>
            </a:r>
          </a:p>
          <a:p>
            <a:pPr marL="0" indent="0">
              <a:buNone/>
            </a:pPr>
            <a:endParaRPr lang="en-AU" dirty="0"/>
          </a:p>
        </p:txBody>
      </p:sp>
      <p:sp>
        <p:nvSpPr>
          <p:cNvPr id="4" name="Title 3"/>
          <p:cNvSpPr>
            <a:spLocks noGrp="1"/>
          </p:cNvSpPr>
          <p:nvPr>
            <p:ph type="title"/>
          </p:nvPr>
        </p:nvSpPr>
        <p:spPr>
          <a:xfrm>
            <a:off x="457200" y="215372"/>
            <a:ext cx="8229600" cy="699028"/>
          </a:xfrm>
        </p:spPr>
        <p:txBody>
          <a:bodyPr/>
          <a:lstStyle/>
          <a:p>
            <a:r>
              <a:rPr lang="en-AU" dirty="0"/>
              <a:t>System testing</a:t>
            </a:r>
            <a:r>
              <a:rPr lang="en-AU" sz="2000" dirty="0"/>
              <a:t> </a:t>
            </a:r>
            <a:r>
              <a:rPr lang="en-US" sz="2000" b="0" dirty="0"/>
              <a:t>(1 of 2)</a:t>
            </a:r>
            <a:endParaRPr lang="en-AU" sz="2000" dirty="0"/>
          </a:p>
        </p:txBody>
      </p:sp>
    </p:spTree>
    <p:extLst>
      <p:ext uri="{BB962C8B-B14F-4D97-AF65-F5344CB8AC3E}">
        <p14:creationId xmlns:p14="http://schemas.microsoft.com/office/powerpoint/2010/main" val="217634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648200"/>
          </a:xfrm>
        </p:spPr>
        <p:txBody>
          <a:bodyPr/>
          <a:lstStyle/>
          <a:p>
            <a:pPr>
              <a:spcBef>
                <a:spcPts val="1200"/>
              </a:spcBef>
            </a:pPr>
            <a:r>
              <a:rPr lang="en-US" dirty="0"/>
              <a:t>Manual system testing, when testers have to repeat sequences of actions, is boring and error-prone. In some cases, the timing of actions is important and is practically impossible to repeat consistently. </a:t>
            </a:r>
          </a:p>
          <a:p>
            <a:pPr lvl="1">
              <a:spcBef>
                <a:spcPts val="1200"/>
              </a:spcBef>
            </a:pPr>
            <a:r>
              <a:rPr lang="en-US" dirty="0"/>
              <a:t>To avoid these problems, testing tools have been developed that can record a series of actions and automatically replay these when a system is retested</a:t>
            </a:r>
          </a:p>
        </p:txBody>
      </p:sp>
      <p:sp>
        <p:nvSpPr>
          <p:cNvPr id="4" name="Title 3"/>
          <p:cNvSpPr>
            <a:spLocks noGrp="1"/>
          </p:cNvSpPr>
          <p:nvPr>
            <p:ph type="title"/>
          </p:nvPr>
        </p:nvSpPr>
        <p:spPr/>
        <p:txBody>
          <a:bodyPr/>
          <a:lstStyle/>
          <a:p>
            <a:r>
              <a:rPr lang="en-AU" dirty="0"/>
              <a:t>System testing</a:t>
            </a:r>
            <a:r>
              <a:rPr lang="en-AU" sz="2000" dirty="0"/>
              <a:t> </a:t>
            </a:r>
            <a:r>
              <a:rPr lang="en-US" sz="2000" b="0" dirty="0"/>
              <a:t>(2 of 2)</a:t>
            </a:r>
            <a:endParaRPr lang="en-AU" sz="2000" dirty="0"/>
          </a:p>
        </p:txBody>
      </p:sp>
    </p:spTree>
    <p:extLst>
      <p:ext uri="{BB962C8B-B14F-4D97-AF65-F5344CB8AC3E}">
        <p14:creationId xmlns:p14="http://schemas.microsoft.com/office/powerpoint/2010/main" val="2891463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Interaction recording and playback</a:t>
            </a:r>
          </a:p>
        </p:txBody>
      </p:sp>
      <p:pic>
        <p:nvPicPr>
          <p:cNvPr id="6" name="Picture 5" descr="A cycle diagram represents interaction recording and playback.">
            <a:extLst>
              <a:ext uri="{FF2B5EF4-FFF2-40B4-BE49-F238E27FC236}">
                <a16:creationId xmlns:a16="http://schemas.microsoft.com/office/drawing/2014/main" id="{DB5C26CD-7614-904B-96B5-E5662B2FB797}"/>
              </a:ext>
            </a:extLst>
          </p:cNvPr>
          <p:cNvPicPr>
            <a:picLocks noChangeAspect="1"/>
          </p:cNvPicPr>
          <p:nvPr/>
        </p:nvPicPr>
        <p:blipFill rotWithShape="1">
          <a:blip r:embed="rId2">
            <a:extLst>
              <a:ext uri="{28A0092B-C50C-407E-A947-70E740481C1C}">
                <a14:useLocalDpi xmlns:a14="http://schemas.microsoft.com/office/drawing/2010/main" val="0"/>
              </a:ext>
            </a:extLst>
          </a:blip>
          <a:srcRect l="10821" t="7256" r="10094" b="56345"/>
          <a:stretch/>
        </p:blipFill>
        <p:spPr>
          <a:xfrm>
            <a:off x="1371600" y="1295399"/>
            <a:ext cx="6172200" cy="4057295"/>
          </a:xfrm>
          <a:prstGeom prst="rect">
            <a:avLst/>
          </a:prstGeom>
        </p:spPr>
      </p:pic>
      <p:sp>
        <p:nvSpPr>
          <p:cNvPr id="4" name="Title 3"/>
          <p:cNvSpPr>
            <a:spLocks noGrp="1"/>
          </p:cNvSpPr>
          <p:nvPr>
            <p:ph type="title"/>
          </p:nvPr>
        </p:nvSpPr>
        <p:spPr/>
        <p:txBody>
          <a:bodyPr/>
          <a:lstStyle/>
          <a:p>
            <a:r>
              <a:rPr lang="en-US" dirty="0"/>
              <a:t>Figure 9.7</a:t>
            </a:r>
            <a:endParaRPr lang="en-AU" dirty="0"/>
          </a:p>
        </p:txBody>
      </p:sp>
    </p:spTree>
    <p:extLst>
      <p:ext uri="{BB962C8B-B14F-4D97-AF65-F5344CB8AC3E}">
        <p14:creationId xmlns:p14="http://schemas.microsoft.com/office/powerpoint/2010/main" val="3017310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Test-driven development (TDD) is an approach to program development that is based around the general idea that you should write an executable test or tests for code that you are writing before you write the code. </a:t>
            </a:r>
          </a:p>
          <a:p>
            <a:r>
              <a:rPr lang="en-US" dirty="0"/>
              <a:t>It was introduced by early users of the Extreme Programming agile method, but it can be used with any incremental development approach.</a:t>
            </a:r>
          </a:p>
        </p:txBody>
      </p:sp>
      <p:sp>
        <p:nvSpPr>
          <p:cNvPr id="4" name="Title 3"/>
          <p:cNvSpPr>
            <a:spLocks noGrp="1"/>
          </p:cNvSpPr>
          <p:nvPr>
            <p:ph type="title"/>
          </p:nvPr>
        </p:nvSpPr>
        <p:spPr/>
        <p:txBody>
          <a:bodyPr/>
          <a:lstStyle/>
          <a:p>
            <a:r>
              <a:rPr lang="en-AU" dirty="0"/>
              <a:t>Test-driven development</a:t>
            </a:r>
            <a:r>
              <a:rPr lang="en-AU" sz="2000" dirty="0"/>
              <a:t> </a:t>
            </a:r>
            <a:r>
              <a:rPr lang="en-AU" sz="2000" b="0" dirty="0"/>
              <a:t>(1 of 2)</a:t>
            </a:r>
          </a:p>
        </p:txBody>
      </p:sp>
    </p:spTree>
    <p:extLst>
      <p:ext uri="{BB962C8B-B14F-4D97-AF65-F5344CB8AC3E}">
        <p14:creationId xmlns:p14="http://schemas.microsoft.com/office/powerpoint/2010/main" val="2746974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Test-driven development works best for the development of individual program units and it is more difficult to apply to system testing. </a:t>
            </a:r>
          </a:p>
          <a:p>
            <a:r>
              <a:rPr lang="en-US" dirty="0"/>
              <a:t>Even the strongest advocates of TDD accept that it is challenging to use this approach when you are developing and testing systems with graphical user interfaces.</a:t>
            </a:r>
          </a:p>
        </p:txBody>
      </p:sp>
      <p:sp>
        <p:nvSpPr>
          <p:cNvPr id="4" name="Title 3"/>
          <p:cNvSpPr>
            <a:spLocks noGrp="1"/>
          </p:cNvSpPr>
          <p:nvPr>
            <p:ph type="title"/>
          </p:nvPr>
        </p:nvSpPr>
        <p:spPr/>
        <p:txBody>
          <a:bodyPr/>
          <a:lstStyle/>
          <a:p>
            <a:r>
              <a:rPr lang="en-AU" dirty="0"/>
              <a:t>Test-driven development</a:t>
            </a:r>
            <a:r>
              <a:rPr lang="en-AU" sz="2000" dirty="0"/>
              <a:t> </a:t>
            </a:r>
            <a:r>
              <a:rPr lang="en-AU" sz="2000" b="0" dirty="0"/>
              <a:t>(2 of 2)</a:t>
            </a:r>
          </a:p>
        </p:txBody>
      </p:sp>
    </p:spTree>
    <p:extLst>
      <p:ext uri="{BB962C8B-B14F-4D97-AF65-F5344CB8AC3E}">
        <p14:creationId xmlns:p14="http://schemas.microsoft.com/office/powerpoint/2010/main" val="8073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AU" sz="1400" dirty="0"/>
              <a:t>Test-driven development</a:t>
            </a:r>
          </a:p>
        </p:txBody>
      </p:sp>
      <p:pic>
        <p:nvPicPr>
          <p:cNvPr id="7" name="Picture 6" descr="A cycle diagram represents the test-driven development.">
            <a:extLst>
              <a:ext uri="{FF2B5EF4-FFF2-40B4-BE49-F238E27FC236}">
                <a16:creationId xmlns:a16="http://schemas.microsoft.com/office/drawing/2014/main" id="{7BB857D8-588E-1243-878B-8C3421C62F8A}"/>
              </a:ext>
            </a:extLst>
          </p:cNvPr>
          <p:cNvPicPr>
            <a:picLocks noChangeAspect="1"/>
          </p:cNvPicPr>
          <p:nvPr/>
        </p:nvPicPr>
        <p:blipFill rotWithShape="1">
          <a:blip r:embed="rId2">
            <a:extLst>
              <a:ext uri="{28A0092B-C50C-407E-A947-70E740481C1C}">
                <a14:useLocalDpi xmlns:a14="http://schemas.microsoft.com/office/drawing/2010/main" val="0"/>
              </a:ext>
            </a:extLst>
          </a:blip>
          <a:srcRect t="6215" b="41118"/>
          <a:stretch/>
        </p:blipFill>
        <p:spPr>
          <a:xfrm>
            <a:off x="1524000" y="762000"/>
            <a:ext cx="6553200" cy="4929310"/>
          </a:xfrm>
          <a:prstGeom prst="rect">
            <a:avLst/>
          </a:prstGeom>
        </p:spPr>
      </p:pic>
      <p:sp>
        <p:nvSpPr>
          <p:cNvPr id="4" name="Title 3"/>
          <p:cNvSpPr>
            <a:spLocks noGrp="1"/>
          </p:cNvSpPr>
          <p:nvPr>
            <p:ph type="title"/>
          </p:nvPr>
        </p:nvSpPr>
        <p:spPr/>
        <p:txBody>
          <a:bodyPr/>
          <a:lstStyle/>
          <a:p>
            <a:r>
              <a:rPr lang="en-AU" dirty="0"/>
              <a:t>Figure 9.8</a:t>
            </a:r>
          </a:p>
        </p:txBody>
      </p:sp>
    </p:spTree>
    <p:extLst>
      <p:ext uri="{BB962C8B-B14F-4D97-AF65-F5344CB8AC3E}">
        <p14:creationId xmlns:p14="http://schemas.microsoft.com/office/powerpoint/2010/main" val="3117320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describes different stages of test-driven development."/>
          <p:cNvGraphicFramePr>
            <a:graphicFrameLocks noGrp="1"/>
          </p:cNvGraphicFramePr>
          <p:nvPr>
            <p:extLst>
              <p:ext uri="{D42A27DB-BD31-4B8C-83A1-F6EECF244321}">
                <p14:modId xmlns:p14="http://schemas.microsoft.com/office/powerpoint/2010/main" val="1549242658"/>
              </p:ext>
            </p:extLst>
          </p:nvPr>
        </p:nvGraphicFramePr>
        <p:xfrm>
          <a:off x="533400" y="1524000"/>
          <a:ext cx="8305800" cy="4800599"/>
        </p:xfrm>
        <a:graphic>
          <a:graphicData uri="http://schemas.openxmlformats.org/drawingml/2006/table">
            <a:tbl>
              <a:tblPr firstRow="1" bandRow="1">
                <a:tableStyleId>{3B4B98B0-60AC-42C2-AFA5-B58CD77FA1E5}</a:tableStyleId>
              </a:tblPr>
              <a:tblGrid>
                <a:gridCol w="24384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408864">
                <a:tc>
                  <a:txBody>
                    <a:bodyPr/>
                    <a:lstStyle/>
                    <a:p>
                      <a:r>
                        <a:rPr lang="en-AU" dirty="0"/>
                        <a:t>Activity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34063">
                <a:tc>
                  <a:txBody>
                    <a:bodyPr/>
                    <a:lstStyle/>
                    <a:p>
                      <a:r>
                        <a:rPr lang="en-AU" sz="1700" dirty="0"/>
                        <a:t>Identify partial implementation</a:t>
                      </a:r>
                    </a:p>
                  </a:txBody>
                  <a:tcPr>
                    <a:lnT w="12700" cap="flat" cmpd="sng" algn="ctr">
                      <a:solidFill>
                        <a:schemeClr val="tx1"/>
                      </a:solidFill>
                      <a:prstDash val="solid"/>
                      <a:round/>
                      <a:headEnd type="none" w="med" len="med"/>
                      <a:tailEnd type="none" w="med" len="med"/>
                    </a:lnT>
                    <a:noFill/>
                  </a:tcPr>
                </a:tc>
                <a:tc>
                  <a:txBody>
                    <a:bodyPr/>
                    <a:lstStyle/>
                    <a:p>
                      <a:r>
                        <a:rPr lang="en-US" sz="1700" dirty="0"/>
                        <a:t>Break down the implementation of the functionality required into smaller </a:t>
                      </a:r>
                      <a:r>
                        <a:rPr lang="en-US" sz="1700" dirty="0" err="1"/>
                        <a:t>miniunits</a:t>
                      </a:r>
                      <a:r>
                        <a:rPr lang="en-US" sz="1700" dirty="0"/>
                        <a:t>. Choose one of these mini-units for implementation.</a:t>
                      </a:r>
                      <a:endParaRPr lang="en-AU" sz="17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934063">
                <a:tc>
                  <a:txBody>
                    <a:bodyPr/>
                    <a:lstStyle/>
                    <a:p>
                      <a:r>
                        <a:rPr lang="en-AU" sz="1700" dirty="0"/>
                        <a:t>Write mini-unit tests</a:t>
                      </a:r>
                    </a:p>
                  </a:txBody>
                  <a:tcPr/>
                </a:tc>
                <a:tc>
                  <a:txBody>
                    <a:bodyPr/>
                    <a:lstStyle/>
                    <a:p>
                      <a:r>
                        <a:rPr lang="en-US" sz="1700" dirty="0"/>
                        <a:t>Write one or more automated tests for the </a:t>
                      </a:r>
                      <a:r>
                        <a:rPr lang="en-US" sz="1700" dirty="0" err="1"/>
                        <a:t>miniunit</a:t>
                      </a:r>
                      <a:endParaRPr lang="en-US" sz="1700" dirty="0"/>
                    </a:p>
                    <a:p>
                      <a:r>
                        <a:rPr lang="en-US" sz="1700" dirty="0"/>
                        <a:t>that you have chosen for implementation. The mini-unit should pass these tests if it is properly implemented.</a:t>
                      </a:r>
                      <a:endParaRPr lang="en-AU" sz="1700" dirty="0"/>
                    </a:p>
                  </a:txBody>
                  <a:tcPr/>
                </a:tc>
                <a:extLst>
                  <a:ext uri="{0D108BD9-81ED-4DB2-BD59-A6C34878D82A}">
                    <a16:rowId xmlns:a16="http://schemas.microsoft.com/office/drawing/2014/main" val="10002"/>
                  </a:ext>
                </a:extLst>
              </a:tr>
              <a:tr h="655483">
                <a:tc>
                  <a:txBody>
                    <a:bodyPr/>
                    <a:lstStyle/>
                    <a:p>
                      <a:r>
                        <a:rPr lang="en-US" sz="1700" dirty="0"/>
                        <a:t>Write a code stub that will fail test</a:t>
                      </a:r>
                      <a:endParaRPr lang="en-AU" sz="1700" dirty="0"/>
                    </a:p>
                  </a:txBody>
                  <a:tcPr>
                    <a:noFill/>
                  </a:tcPr>
                </a:tc>
                <a:tc>
                  <a:txBody>
                    <a:bodyPr/>
                    <a:lstStyle/>
                    <a:p>
                      <a:r>
                        <a:rPr lang="en-US" sz="1700" dirty="0"/>
                        <a:t>Write incomplete code that will be called to</a:t>
                      </a:r>
                    </a:p>
                    <a:p>
                      <a:r>
                        <a:rPr lang="en-US" sz="1700" dirty="0"/>
                        <a:t>implement the mini-unit. You know this will fail.</a:t>
                      </a:r>
                      <a:endParaRPr lang="en-AU" sz="1700" dirty="0"/>
                    </a:p>
                  </a:txBody>
                  <a:tcPr>
                    <a:noFill/>
                  </a:tcPr>
                </a:tc>
                <a:extLst>
                  <a:ext uri="{0D108BD9-81ED-4DB2-BD59-A6C34878D82A}">
                    <a16:rowId xmlns:a16="http://schemas.microsoft.com/office/drawing/2014/main" val="10003"/>
                  </a:ext>
                </a:extLst>
              </a:tr>
              <a:tr h="934063">
                <a:tc>
                  <a:txBody>
                    <a:bodyPr/>
                    <a:lstStyle/>
                    <a:p>
                      <a:r>
                        <a:rPr lang="en-AU" sz="1700" dirty="0"/>
                        <a:t>Run all automated tests</a:t>
                      </a:r>
                    </a:p>
                  </a:txBody>
                  <a:tcPr/>
                </a:tc>
                <a:tc>
                  <a:txBody>
                    <a:bodyPr/>
                    <a:lstStyle/>
                    <a:p>
                      <a:r>
                        <a:rPr lang="en-US" sz="1700" dirty="0"/>
                        <a:t>Run all existing automated tests. All previous tests should pass. The test for the incomplete code should fail.</a:t>
                      </a:r>
                      <a:endParaRPr lang="en-AU" sz="1700" dirty="0"/>
                    </a:p>
                  </a:txBody>
                  <a:tcPr/>
                </a:tc>
                <a:extLst>
                  <a:ext uri="{0D108BD9-81ED-4DB2-BD59-A6C34878D82A}">
                    <a16:rowId xmlns:a16="http://schemas.microsoft.com/office/drawing/2014/main" val="10004"/>
                  </a:ext>
                </a:extLst>
              </a:tr>
              <a:tr h="934063">
                <a:tc>
                  <a:txBody>
                    <a:bodyPr/>
                    <a:lstStyle/>
                    <a:p>
                      <a:r>
                        <a:rPr lang="en-US" sz="1700" dirty="0"/>
                        <a:t>Implement code that should cause the failing test to pass</a:t>
                      </a:r>
                      <a:endParaRPr lang="en-AU" sz="1700" dirty="0"/>
                    </a:p>
                  </a:txBody>
                  <a:tcPr>
                    <a:lnB w="12700" cap="flat" cmpd="sng" algn="ctr">
                      <a:solidFill>
                        <a:schemeClr val="tx1"/>
                      </a:solidFill>
                      <a:prstDash val="solid"/>
                      <a:round/>
                      <a:headEnd type="none" w="med" len="med"/>
                      <a:tailEnd type="none" w="med" len="med"/>
                    </a:lnB>
                    <a:noFill/>
                  </a:tcPr>
                </a:tc>
                <a:tc>
                  <a:txBody>
                    <a:bodyPr/>
                    <a:lstStyle/>
                    <a:p>
                      <a:r>
                        <a:rPr lang="en-US" sz="1700" dirty="0"/>
                        <a:t>Write code to implement the mini-unit, which</a:t>
                      </a:r>
                    </a:p>
                    <a:p>
                      <a:r>
                        <a:rPr lang="en-US" sz="1700" dirty="0"/>
                        <a:t>should cause it to operate correctly.</a:t>
                      </a:r>
                      <a:endParaRPr lang="en-AU" sz="17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4" name="Title 3"/>
          <p:cNvSpPr>
            <a:spLocks noGrp="1"/>
          </p:cNvSpPr>
          <p:nvPr>
            <p:ph type="title"/>
          </p:nvPr>
        </p:nvSpPr>
        <p:spPr/>
        <p:txBody>
          <a:bodyPr/>
          <a:lstStyle/>
          <a:p>
            <a:r>
              <a:rPr lang="en-US" dirty="0"/>
              <a:t>Table 9.9 Stages of test-driven development</a:t>
            </a:r>
            <a:r>
              <a:rPr lang="en-US" sz="2000" dirty="0"/>
              <a:t> </a:t>
            </a:r>
            <a:r>
              <a:rPr lang="en-US" sz="2000" b="0" dirty="0"/>
              <a:t>(1 of 2)</a:t>
            </a:r>
            <a:endParaRPr lang="en-AU" sz="2000" b="0" dirty="0"/>
          </a:p>
        </p:txBody>
      </p:sp>
    </p:spTree>
    <p:extLst>
      <p:ext uri="{BB962C8B-B14F-4D97-AF65-F5344CB8AC3E}">
        <p14:creationId xmlns:p14="http://schemas.microsoft.com/office/powerpoint/2010/main" val="310552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A table lists different types of testing and their goals."/>
          <p:cNvGraphicFramePr>
            <a:graphicFrameLocks noGrp="1"/>
          </p:cNvGraphicFramePr>
          <p:nvPr>
            <p:extLst>
              <p:ext uri="{D42A27DB-BD31-4B8C-83A1-F6EECF244321}">
                <p14:modId xmlns:p14="http://schemas.microsoft.com/office/powerpoint/2010/main" val="3041652932"/>
              </p:ext>
            </p:extLst>
          </p:nvPr>
        </p:nvGraphicFramePr>
        <p:xfrm>
          <a:off x="457200" y="1524000"/>
          <a:ext cx="8458200" cy="4394200"/>
        </p:xfrm>
        <a:graphic>
          <a:graphicData uri="http://schemas.openxmlformats.org/drawingml/2006/table">
            <a:tbl>
              <a:tblPr firstRow="1" bandRow="1">
                <a:tableStyleId>{3B4B98B0-60AC-42C2-AFA5-B58CD77FA1E5}</a:tableStyleId>
              </a:tblPr>
              <a:tblGrid>
                <a:gridCol w="21336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r>
                        <a:rPr lang="en-AU" dirty="0"/>
                        <a:t>Test type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Testing goals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sz="1500" dirty="0"/>
                        <a:t>Functional testing</a:t>
                      </a:r>
                    </a:p>
                  </a:txBody>
                  <a:tcPr>
                    <a:lnT w="12700" cap="flat" cmpd="sng" algn="ctr">
                      <a:solidFill>
                        <a:schemeClr val="tx1"/>
                      </a:solidFill>
                      <a:prstDash val="solid"/>
                      <a:round/>
                      <a:headEnd type="none" w="med" len="med"/>
                      <a:tailEnd type="none" w="med" len="med"/>
                    </a:lnT>
                    <a:noFill/>
                  </a:tcPr>
                </a:tc>
                <a:tc>
                  <a:txBody>
                    <a:bodyPr/>
                    <a:lstStyle/>
                    <a:p>
                      <a:r>
                        <a:rPr lang="en-US" sz="1500" dirty="0"/>
                        <a:t>Test the functionality of the overall system. The goals of functional testing are to discover as many bugs as possible in the implementation of the system and to provide convincing evidence that the system is fit for its intended purpose.</a:t>
                      </a:r>
                      <a:endParaRPr lang="en-AU" sz="15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sz="1500" dirty="0"/>
                        <a:t>User testing</a:t>
                      </a:r>
                    </a:p>
                  </a:txBody>
                  <a:tcPr/>
                </a:tc>
                <a:tc>
                  <a:txBody>
                    <a:bodyPr/>
                    <a:lstStyle/>
                    <a:p>
                      <a:r>
                        <a:rPr lang="en-US" sz="1500" dirty="0"/>
                        <a:t>Test that the software product is useful to and usable by end-users. You need to show that the features of the system help users do what they want to do with the software. You should also show that users</a:t>
                      </a:r>
                    </a:p>
                    <a:p>
                      <a:r>
                        <a:rPr lang="en-US" sz="1500" dirty="0"/>
                        <a:t>understand how to access the software’s features and can use these features effectively.</a:t>
                      </a:r>
                      <a:endParaRPr lang="en-AU" sz="1500" dirty="0"/>
                    </a:p>
                  </a:txBody>
                  <a:tcPr/>
                </a:tc>
                <a:extLst>
                  <a:ext uri="{0D108BD9-81ED-4DB2-BD59-A6C34878D82A}">
                    <a16:rowId xmlns:a16="http://schemas.microsoft.com/office/drawing/2014/main" val="10002"/>
                  </a:ext>
                </a:extLst>
              </a:tr>
              <a:tr h="370840">
                <a:tc>
                  <a:txBody>
                    <a:bodyPr/>
                    <a:lstStyle/>
                    <a:p>
                      <a:r>
                        <a:rPr lang="en-AU" sz="1500" dirty="0"/>
                        <a:t>Performance and load testing</a:t>
                      </a:r>
                    </a:p>
                  </a:txBody>
                  <a:tcPr>
                    <a:noFill/>
                  </a:tcPr>
                </a:tc>
                <a:tc>
                  <a:txBody>
                    <a:bodyPr/>
                    <a:lstStyle/>
                    <a:p>
                      <a:r>
                        <a:rPr lang="en-US" sz="1500" dirty="0"/>
                        <a:t>Test that the software works quickly and can handle the expected load placed on the system by its users. You need to show that the response and processing time of your system is acceptable to end-users. You</a:t>
                      </a:r>
                    </a:p>
                    <a:p>
                      <a:r>
                        <a:rPr lang="en-US" sz="1500" dirty="0"/>
                        <a:t>also need to demonstrate that your system can handle different loads and scales gracefully as the load on the software increases.</a:t>
                      </a:r>
                      <a:endParaRPr lang="en-AU" sz="1500" dirty="0"/>
                    </a:p>
                  </a:txBody>
                  <a:tcPr>
                    <a:noFill/>
                  </a:tcPr>
                </a:tc>
                <a:extLst>
                  <a:ext uri="{0D108BD9-81ED-4DB2-BD59-A6C34878D82A}">
                    <a16:rowId xmlns:a16="http://schemas.microsoft.com/office/drawing/2014/main" val="10003"/>
                  </a:ext>
                </a:extLst>
              </a:tr>
              <a:tr h="370840">
                <a:tc>
                  <a:txBody>
                    <a:bodyPr/>
                    <a:lstStyle/>
                    <a:p>
                      <a:r>
                        <a:rPr lang="en-AU" sz="1500" dirty="0"/>
                        <a:t>Security testing</a:t>
                      </a:r>
                    </a:p>
                  </a:txBody>
                  <a:tcPr>
                    <a:lnB w="12700" cap="flat" cmpd="sng" algn="ctr">
                      <a:solidFill>
                        <a:schemeClr val="tx1"/>
                      </a:solidFill>
                      <a:prstDash val="solid"/>
                      <a:round/>
                      <a:headEnd type="none" w="med" len="med"/>
                      <a:tailEnd type="none" w="med" len="med"/>
                    </a:lnB>
                  </a:tcPr>
                </a:tc>
                <a:tc>
                  <a:txBody>
                    <a:bodyPr/>
                    <a:lstStyle/>
                    <a:p>
                      <a:r>
                        <a:rPr lang="en-US" sz="1500" dirty="0"/>
                        <a:t>Test that the software maintains its integrity and can</a:t>
                      </a:r>
                    </a:p>
                    <a:p>
                      <a:r>
                        <a:rPr lang="en-US" sz="1500" dirty="0"/>
                        <a:t>protect user information from theft and damage.</a:t>
                      </a:r>
                      <a:endParaRPr lang="en-AU" sz="15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a:t>Table 9.1 Types of testing</a:t>
            </a:r>
            <a:endParaRPr lang="en-AU" dirty="0"/>
          </a:p>
        </p:txBody>
      </p:sp>
    </p:spTree>
    <p:extLst>
      <p:ext uri="{BB962C8B-B14F-4D97-AF65-F5344CB8AC3E}">
        <p14:creationId xmlns:p14="http://schemas.microsoft.com/office/powerpoint/2010/main" val="2323000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describes different stages of test-driven development."/>
          <p:cNvGraphicFramePr>
            <a:graphicFrameLocks noGrp="1"/>
          </p:cNvGraphicFramePr>
          <p:nvPr>
            <p:extLst>
              <p:ext uri="{D42A27DB-BD31-4B8C-83A1-F6EECF244321}">
                <p14:modId xmlns:p14="http://schemas.microsoft.com/office/powerpoint/2010/main" val="1150741241"/>
              </p:ext>
            </p:extLst>
          </p:nvPr>
        </p:nvGraphicFramePr>
        <p:xfrm>
          <a:off x="533400" y="1524000"/>
          <a:ext cx="8305800" cy="2117604"/>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80244">
                <a:tc>
                  <a:txBody>
                    <a:bodyPr/>
                    <a:lstStyle/>
                    <a:p>
                      <a:r>
                        <a:rPr lang="en-AU" dirty="0"/>
                        <a:t>Activity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0244">
                <a:tc>
                  <a:txBody>
                    <a:bodyPr/>
                    <a:lstStyle/>
                    <a:p>
                      <a:r>
                        <a:rPr lang="en-AU" sz="1700" dirty="0"/>
                        <a:t>Rerun all automated tests</a:t>
                      </a:r>
                    </a:p>
                  </a:txBody>
                  <a:tcPr>
                    <a:lnT w="12700" cap="flat" cmpd="sng" algn="ctr">
                      <a:solidFill>
                        <a:schemeClr val="tx1"/>
                      </a:solidFill>
                      <a:prstDash val="solid"/>
                      <a:round/>
                      <a:headEnd type="none" w="med" len="med"/>
                      <a:tailEnd type="none" w="med" len="med"/>
                    </a:lnT>
                    <a:noFill/>
                  </a:tcPr>
                </a:tc>
                <a:tc>
                  <a:txBody>
                    <a:bodyPr/>
                    <a:lstStyle/>
                    <a:p>
                      <a:r>
                        <a:rPr lang="en-US" sz="1700" dirty="0"/>
                        <a:t>If any tests fail, your code is incorrect. Keep working on it until all tests pass.</a:t>
                      </a:r>
                      <a:endParaRPr lang="en-AU" sz="17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80244">
                <a:tc>
                  <a:txBody>
                    <a:bodyPr/>
                    <a:lstStyle/>
                    <a:p>
                      <a:r>
                        <a:rPr lang="en-AU" sz="1700" dirty="0"/>
                        <a:t>Refactor code if required</a:t>
                      </a:r>
                    </a:p>
                  </a:txBody>
                  <a:tcPr>
                    <a:lnB w="12700" cap="flat" cmpd="sng" algn="ctr">
                      <a:solidFill>
                        <a:schemeClr val="tx1"/>
                      </a:solidFill>
                      <a:prstDash val="solid"/>
                      <a:round/>
                      <a:headEnd type="none" w="med" len="med"/>
                      <a:tailEnd type="none" w="med" len="med"/>
                    </a:lnB>
                  </a:tcPr>
                </a:tc>
                <a:tc>
                  <a:txBody>
                    <a:bodyPr/>
                    <a:lstStyle/>
                    <a:p>
                      <a:r>
                        <a:rPr lang="en-US" sz="1700" dirty="0"/>
                        <a:t>If all tests pass, you can move on to implementing the next mini-unit. If you see ways of improving your code, you should do this before the next stage of implementation.</a:t>
                      </a:r>
                      <a:endParaRPr lang="en-AU" sz="17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itle 3"/>
          <p:cNvSpPr>
            <a:spLocks noGrp="1"/>
          </p:cNvSpPr>
          <p:nvPr>
            <p:ph type="title"/>
          </p:nvPr>
        </p:nvSpPr>
        <p:spPr/>
        <p:txBody>
          <a:bodyPr/>
          <a:lstStyle/>
          <a:p>
            <a:r>
              <a:rPr lang="en-US" dirty="0"/>
              <a:t>Table 9.9 Stages of test-driven development</a:t>
            </a:r>
            <a:r>
              <a:rPr lang="en-US" sz="2000" dirty="0"/>
              <a:t> </a:t>
            </a:r>
            <a:r>
              <a:rPr lang="en-US" sz="2000" b="0" dirty="0"/>
              <a:t>(2 of 2)</a:t>
            </a:r>
            <a:endParaRPr lang="en-AU" sz="2000" dirty="0"/>
          </a:p>
        </p:txBody>
      </p:sp>
    </p:spTree>
    <p:extLst>
      <p:ext uri="{BB962C8B-B14F-4D97-AF65-F5344CB8AC3E}">
        <p14:creationId xmlns:p14="http://schemas.microsoft.com/office/powerpoint/2010/main" val="173283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43000"/>
            <a:ext cx="8229600" cy="4724400"/>
          </a:xfrm>
        </p:spPr>
        <p:txBody>
          <a:bodyPr/>
          <a:lstStyle/>
          <a:p>
            <a:r>
              <a:rPr lang="en-US" dirty="0"/>
              <a:t>It is a systematic approach to testing in which tests are clearly linked to sections of the program code. </a:t>
            </a:r>
          </a:p>
          <a:p>
            <a:pPr lvl="1"/>
            <a:r>
              <a:rPr lang="en-US" dirty="0"/>
              <a:t>This means you can be confident that your tests cover all of the code that has been developed and that there are no untested code sections in the delivered code. In my view, this is the most significant benefit of TDD. </a:t>
            </a:r>
          </a:p>
          <a:p>
            <a:r>
              <a:rPr lang="en-US" dirty="0"/>
              <a:t>The tests act as a written specification for the program code. In principle at least, it should be possible to understand what the program does by reading the tests. </a:t>
            </a:r>
          </a:p>
        </p:txBody>
      </p:sp>
      <p:sp>
        <p:nvSpPr>
          <p:cNvPr id="4" name="Title 3"/>
          <p:cNvSpPr>
            <a:spLocks noGrp="1"/>
          </p:cNvSpPr>
          <p:nvPr>
            <p:ph type="title"/>
          </p:nvPr>
        </p:nvSpPr>
        <p:spPr>
          <a:xfrm>
            <a:off x="457200" y="215372"/>
            <a:ext cx="8229600" cy="699028"/>
          </a:xfrm>
        </p:spPr>
        <p:txBody>
          <a:bodyPr/>
          <a:lstStyle/>
          <a:p>
            <a:r>
              <a:rPr lang="en-AU" dirty="0"/>
              <a:t>Benefits of test-driven development</a:t>
            </a:r>
            <a:r>
              <a:rPr lang="en-AU" sz="2000" dirty="0"/>
              <a:t> </a:t>
            </a:r>
            <a:r>
              <a:rPr lang="en-AU" sz="2000" b="0" dirty="0"/>
              <a:t>(1 of 2)</a:t>
            </a:r>
          </a:p>
        </p:txBody>
      </p:sp>
    </p:spTree>
    <p:extLst>
      <p:ext uri="{BB962C8B-B14F-4D97-AF65-F5344CB8AC3E}">
        <p14:creationId xmlns:p14="http://schemas.microsoft.com/office/powerpoint/2010/main" val="36740899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dirty="0"/>
              <a:t>Debugging is simplified because, when a program failure is observed, you can immediately link this to the last increment of code that you added to the system.</a:t>
            </a:r>
          </a:p>
          <a:p>
            <a:r>
              <a:rPr lang="en-US" dirty="0"/>
              <a:t>It is argued that TDD leads to simpler code as programmers only write code that’s necessary to pass tests. They don’t over-engineer their code with complex features that aren’t needed.</a:t>
            </a:r>
          </a:p>
        </p:txBody>
      </p:sp>
      <p:sp>
        <p:nvSpPr>
          <p:cNvPr id="4" name="Title 3"/>
          <p:cNvSpPr>
            <a:spLocks noGrp="1"/>
          </p:cNvSpPr>
          <p:nvPr>
            <p:ph type="title"/>
          </p:nvPr>
        </p:nvSpPr>
        <p:spPr/>
        <p:txBody>
          <a:bodyPr/>
          <a:lstStyle/>
          <a:p>
            <a:r>
              <a:rPr lang="en-AU" dirty="0"/>
              <a:t>Benefits of test-driven development</a:t>
            </a:r>
            <a:r>
              <a:rPr lang="en-AU" sz="2000" dirty="0"/>
              <a:t> </a:t>
            </a:r>
            <a:r>
              <a:rPr lang="en-AU" sz="2000" b="0" dirty="0"/>
              <a:t>(2 of 2)</a:t>
            </a:r>
          </a:p>
        </p:txBody>
      </p:sp>
    </p:spTree>
    <p:extLst>
      <p:ext uri="{BB962C8B-B14F-4D97-AF65-F5344CB8AC3E}">
        <p14:creationId xmlns:p14="http://schemas.microsoft.com/office/powerpoint/2010/main" val="21706674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explains the reasons for not using T D D."/>
          <p:cNvGraphicFramePr>
            <a:graphicFrameLocks noGrp="1"/>
          </p:cNvGraphicFramePr>
          <p:nvPr>
            <p:extLst>
              <p:ext uri="{D42A27DB-BD31-4B8C-83A1-F6EECF244321}">
                <p14:modId xmlns:p14="http://schemas.microsoft.com/office/powerpoint/2010/main" val="1235810283"/>
              </p:ext>
            </p:extLst>
          </p:nvPr>
        </p:nvGraphicFramePr>
        <p:xfrm>
          <a:off x="685800" y="1676400"/>
          <a:ext cx="8077200" cy="396240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434812">
                <a:tc>
                  <a:txBody>
                    <a:bodyPr/>
                    <a:lstStyle/>
                    <a:p>
                      <a:r>
                        <a:rPr lang="en-AU" dirty="0"/>
                        <a:t>Reason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41588">
                <a:tc>
                  <a:txBody>
                    <a:bodyPr/>
                    <a:lstStyle/>
                    <a:p>
                      <a:r>
                        <a:rPr lang="en-AU" dirty="0"/>
                        <a:t>TDD discourages radical program change.</a:t>
                      </a:r>
                    </a:p>
                  </a:txBody>
                  <a:tcPr>
                    <a:lnT w="12700" cap="flat" cmpd="sng" algn="ctr">
                      <a:solidFill>
                        <a:schemeClr val="tx1"/>
                      </a:solidFill>
                      <a:prstDash val="solid"/>
                      <a:round/>
                      <a:headEnd type="none" w="med" len="med"/>
                      <a:tailEnd type="none" w="med" len="med"/>
                    </a:lnT>
                    <a:noFill/>
                  </a:tcPr>
                </a:tc>
                <a:tc>
                  <a:txBody>
                    <a:bodyPr/>
                    <a:lstStyle/>
                    <a:p>
                      <a:r>
                        <a:rPr lang="en-US" dirty="0"/>
                        <a:t>I found that I was reluctant to make</a:t>
                      </a:r>
                    </a:p>
                    <a:p>
                      <a:r>
                        <a:rPr lang="en-US" dirty="0"/>
                        <a:t>refactoring decisions that I knew would cause many tests to fail. I tended to avoid radical program change for this reason.</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434812">
                <a:tc>
                  <a:txBody>
                    <a:bodyPr/>
                    <a:lstStyle/>
                    <a:p>
                      <a:r>
                        <a:rPr lang="en-US" dirty="0"/>
                        <a:t>I focused on the tests rather than the problem I was trying to solve.</a:t>
                      </a:r>
                      <a:endParaRPr lang="en-AU" dirty="0"/>
                    </a:p>
                  </a:txBody>
                  <a:tcPr>
                    <a:lnB w="12700" cap="flat" cmpd="sng" algn="ctr">
                      <a:solidFill>
                        <a:schemeClr val="tx1"/>
                      </a:solidFill>
                      <a:prstDash val="solid"/>
                      <a:round/>
                      <a:headEnd type="none" w="med" len="med"/>
                      <a:tailEnd type="none" w="med" len="med"/>
                    </a:lnB>
                  </a:tcPr>
                </a:tc>
                <a:tc>
                  <a:txBody>
                    <a:bodyPr/>
                    <a:lstStyle/>
                    <a:p>
                      <a:r>
                        <a:rPr lang="en-US" dirty="0"/>
                        <a:t>A basic principle of TDD is that your design</a:t>
                      </a:r>
                    </a:p>
                    <a:p>
                      <a:r>
                        <a:rPr lang="en-US" dirty="0"/>
                        <a:t>should be driven by the tests you have</a:t>
                      </a:r>
                    </a:p>
                    <a:p>
                      <a:r>
                        <a:rPr lang="en-US" dirty="0"/>
                        <a:t>written. I found that I was unconsciously</a:t>
                      </a:r>
                    </a:p>
                    <a:p>
                      <a:r>
                        <a:rPr lang="en-US" dirty="0"/>
                        <a:t>redefining the problem I was trying to solve</a:t>
                      </a:r>
                    </a:p>
                    <a:p>
                      <a:r>
                        <a:rPr lang="en-US" dirty="0"/>
                        <a:t>to make it easier to write tests. This meant</a:t>
                      </a:r>
                    </a:p>
                    <a:p>
                      <a:r>
                        <a:rPr lang="en-US" dirty="0"/>
                        <a:t>that I sometimes didn’t implement important</a:t>
                      </a:r>
                    </a:p>
                    <a:p>
                      <a:r>
                        <a:rPr lang="en-US" dirty="0"/>
                        <a:t>checks, because it was difficult to write tests</a:t>
                      </a:r>
                    </a:p>
                    <a:p>
                      <a:r>
                        <a:rPr lang="en-US" dirty="0"/>
                        <a:t>in advance of their implementation.</a:t>
                      </a:r>
                      <a:endParaRPr lang="en-A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itle 3"/>
          <p:cNvSpPr>
            <a:spLocks noGrp="1"/>
          </p:cNvSpPr>
          <p:nvPr>
            <p:ph type="title"/>
          </p:nvPr>
        </p:nvSpPr>
        <p:spPr/>
        <p:txBody>
          <a:bodyPr/>
          <a:lstStyle/>
          <a:p>
            <a:r>
              <a:rPr lang="en-US" dirty="0"/>
              <a:t>Table 9.10 My reasons for not using TDD</a:t>
            </a:r>
            <a:r>
              <a:rPr lang="en-US" sz="2000" dirty="0"/>
              <a:t> </a:t>
            </a:r>
            <a:r>
              <a:rPr lang="en-US" sz="2000" b="0" dirty="0"/>
              <a:t>(1 of 2)</a:t>
            </a:r>
            <a:endParaRPr lang="en-AU" sz="2000" b="0" dirty="0"/>
          </a:p>
        </p:txBody>
      </p:sp>
    </p:spTree>
    <p:extLst>
      <p:ext uri="{BB962C8B-B14F-4D97-AF65-F5344CB8AC3E}">
        <p14:creationId xmlns:p14="http://schemas.microsoft.com/office/powerpoint/2010/main" val="3504419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explains the reasons for not using T D D."/>
          <p:cNvGraphicFramePr>
            <a:graphicFrameLocks noGrp="1"/>
          </p:cNvGraphicFramePr>
          <p:nvPr>
            <p:extLst>
              <p:ext uri="{D42A27DB-BD31-4B8C-83A1-F6EECF244321}">
                <p14:modId xmlns:p14="http://schemas.microsoft.com/office/powerpoint/2010/main" val="1476726495"/>
              </p:ext>
            </p:extLst>
          </p:nvPr>
        </p:nvGraphicFramePr>
        <p:xfrm>
          <a:off x="685800" y="1676400"/>
          <a:ext cx="8077200" cy="4183852"/>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434812">
                <a:tc>
                  <a:txBody>
                    <a:bodyPr/>
                    <a:lstStyle/>
                    <a:p>
                      <a:r>
                        <a:rPr lang="en-AU" dirty="0"/>
                        <a:t>Reason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41588">
                <a:tc>
                  <a:txBody>
                    <a:bodyPr/>
                    <a:lstStyle/>
                    <a:p>
                      <a:r>
                        <a:rPr lang="en-US" dirty="0"/>
                        <a:t>I spent too much time thinking about the  implementation details rather</a:t>
                      </a:r>
                    </a:p>
                    <a:p>
                      <a:r>
                        <a:rPr lang="en-US" dirty="0"/>
                        <a:t>than the programming problem.</a:t>
                      </a:r>
                      <a:endParaRPr lang="en-AU" dirty="0"/>
                    </a:p>
                  </a:txBody>
                  <a:tcPr>
                    <a:lnT w="12700" cap="flat" cmpd="sng" algn="ctr">
                      <a:solidFill>
                        <a:schemeClr val="tx1"/>
                      </a:solidFill>
                      <a:prstDash val="solid"/>
                      <a:round/>
                      <a:headEnd type="none" w="med" len="med"/>
                      <a:tailEnd type="none" w="med" len="med"/>
                    </a:lnT>
                    <a:noFill/>
                  </a:tcPr>
                </a:tc>
                <a:tc>
                  <a:txBody>
                    <a:bodyPr/>
                    <a:lstStyle/>
                    <a:p>
                      <a:r>
                        <a:rPr lang="en-US" dirty="0"/>
                        <a:t>Sometimes when programming, it is best</a:t>
                      </a:r>
                    </a:p>
                    <a:p>
                      <a:r>
                        <a:rPr lang="en-US" dirty="0"/>
                        <a:t>to step back and look at the program as a</a:t>
                      </a:r>
                    </a:p>
                    <a:p>
                      <a:r>
                        <a:rPr lang="en-US" dirty="0"/>
                        <a:t>whole rather than focusing on implementation</a:t>
                      </a:r>
                    </a:p>
                    <a:p>
                      <a:r>
                        <a:rPr lang="en-US" dirty="0"/>
                        <a:t>details. TDD encourages a focus on details</a:t>
                      </a:r>
                    </a:p>
                    <a:p>
                      <a:r>
                        <a:rPr lang="en-US" dirty="0"/>
                        <a:t>that might cause tests to pass or fail rather</a:t>
                      </a:r>
                    </a:p>
                    <a:p>
                      <a:r>
                        <a:rPr lang="en-US" dirty="0"/>
                        <a:t>than the overall structure of the program.</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434812">
                <a:tc>
                  <a:txBody>
                    <a:bodyPr/>
                    <a:lstStyle/>
                    <a:p>
                      <a:r>
                        <a:rPr lang="en-US" dirty="0"/>
                        <a:t>It is hard to write “bad data” tests.</a:t>
                      </a:r>
                      <a:endParaRPr lang="en-AU" dirty="0"/>
                    </a:p>
                  </a:txBody>
                  <a:tcPr>
                    <a:lnB w="12700" cap="flat" cmpd="sng" algn="ctr">
                      <a:solidFill>
                        <a:schemeClr val="tx1"/>
                      </a:solidFill>
                      <a:prstDash val="solid"/>
                      <a:round/>
                      <a:headEnd type="none" w="med" len="med"/>
                      <a:tailEnd type="none" w="med" len="med"/>
                    </a:lnB>
                  </a:tcPr>
                </a:tc>
                <a:tc>
                  <a:txBody>
                    <a:bodyPr/>
                    <a:lstStyle/>
                    <a:p>
                      <a:r>
                        <a:rPr lang="en-US" dirty="0"/>
                        <a:t>Many problems involve dealing with messy</a:t>
                      </a:r>
                    </a:p>
                    <a:p>
                      <a:r>
                        <a:rPr lang="en-US" dirty="0"/>
                        <a:t>and incomplete data. It is practically</a:t>
                      </a:r>
                    </a:p>
                    <a:p>
                      <a:r>
                        <a:rPr lang="en-US" dirty="0"/>
                        <a:t>impossible to anticipate all of the data</a:t>
                      </a:r>
                    </a:p>
                    <a:p>
                      <a:r>
                        <a:rPr lang="en-US" dirty="0"/>
                        <a:t>problems that might arise and write tests</a:t>
                      </a:r>
                    </a:p>
                    <a:p>
                      <a:r>
                        <a:rPr lang="en-US" dirty="0"/>
                        <a:t>for these in advance. You might argue that</a:t>
                      </a:r>
                    </a:p>
                    <a:p>
                      <a:r>
                        <a:rPr lang="en-US" dirty="0"/>
                        <a:t>you should simply reject bad data, but this is</a:t>
                      </a:r>
                    </a:p>
                    <a:p>
                      <a:r>
                        <a:rPr lang="en-US" dirty="0"/>
                        <a:t>sometimes impractical.</a:t>
                      </a:r>
                      <a:endParaRPr lang="en-A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itle 3"/>
          <p:cNvSpPr>
            <a:spLocks noGrp="1"/>
          </p:cNvSpPr>
          <p:nvPr>
            <p:ph type="title"/>
          </p:nvPr>
        </p:nvSpPr>
        <p:spPr/>
        <p:txBody>
          <a:bodyPr/>
          <a:lstStyle/>
          <a:p>
            <a:r>
              <a:rPr lang="en-US" dirty="0"/>
              <a:t>Table 9.10 My reasons for not using TDD</a:t>
            </a:r>
            <a:r>
              <a:rPr lang="en-US" sz="2000" dirty="0"/>
              <a:t> </a:t>
            </a:r>
            <a:r>
              <a:rPr lang="en-US" sz="2000" b="0" dirty="0"/>
              <a:t>(2 of 2)</a:t>
            </a:r>
            <a:endParaRPr lang="en-AU" sz="2000" b="0" dirty="0"/>
          </a:p>
        </p:txBody>
      </p:sp>
    </p:spTree>
    <p:extLst>
      <p:ext uri="{BB962C8B-B14F-4D97-AF65-F5344CB8AC3E}">
        <p14:creationId xmlns:p14="http://schemas.microsoft.com/office/powerpoint/2010/main" val="14001960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39615" y="1295400"/>
            <a:ext cx="8229600" cy="4525963"/>
          </a:xfrm>
        </p:spPr>
        <p:txBody>
          <a:bodyPr/>
          <a:lstStyle/>
          <a:p>
            <a:r>
              <a:rPr lang="en-US" sz="2600" dirty="0"/>
              <a:t>Security testing aims to find vulnerabilities that may be exploited by an attacker and to provide convincing evidence that the system is sufficiently secure. </a:t>
            </a:r>
          </a:p>
          <a:p>
            <a:r>
              <a:rPr lang="en-US" sz="2600" dirty="0"/>
              <a:t>The tests should demonstrate that the system can resist attacks on its availability, attacks that try to inject malware and attacks that try to corrupt or steal users’ data and identity.</a:t>
            </a:r>
          </a:p>
          <a:p>
            <a:r>
              <a:rPr lang="en-US" sz="2600" dirty="0"/>
              <a:t>Comprehensive security testing requires specialist knowledge of software vulnerabilities and approaches to testing that can find these vulnerabilities. </a:t>
            </a:r>
          </a:p>
        </p:txBody>
      </p:sp>
      <p:sp>
        <p:nvSpPr>
          <p:cNvPr id="4" name="Title 3"/>
          <p:cNvSpPr>
            <a:spLocks noGrp="1"/>
          </p:cNvSpPr>
          <p:nvPr>
            <p:ph type="title"/>
          </p:nvPr>
        </p:nvSpPr>
        <p:spPr>
          <a:xfrm>
            <a:off x="457200" y="215372"/>
            <a:ext cx="8229600" cy="699028"/>
          </a:xfrm>
        </p:spPr>
        <p:txBody>
          <a:bodyPr/>
          <a:lstStyle/>
          <a:p>
            <a:r>
              <a:rPr lang="en-AU" dirty="0"/>
              <a:t>Security testing</a:t>
            </a:r>
          </a:p>
        </p:txBody>
      </p:sp>
    </p:spTree>
    <p:extLst>
      <p:ext uri="{BB962C8B-B14F-4D97-AF65-F5344CB8AC3E}">
        <p14:creationId xmlns:p14="http://schemas.microsoft.com/office/powerpoint/2010/main" val="7642404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66018"/>
            <a:ext cx="8229600" cy="4525963"/>
          </a:xfrm>
        </p:spPr>
        <p:txBody>
          <a:bodyPr/>
          <a:lstStyle/>
          <a:p>
            <a:r>
              <a:rPr lang="en-US" sz="2300" dirty="0"/>
              <a:t>A risk-based approach to security testing involves identifying common risks and developing tests to demonstrate that the system protects itself from these risks. </a:t>
            </a:r>
          </a:p>
          <a:p>
            <a:r>
              <a:rPr lang="en-US" sz="2300" dirty="0"/>
              <a:t>You may also use automated tools that scan your system to check for known vulnerabilities, such as unused HTTP ports being left open.</a:t>
            </a:r>
          </a:p>
          <a:p>
            <a:r>
              <a:rPr lang="en-US" sz="2300" dirty="0"/>
              <a:t>Based on the risks that have been identified, you then design tests and checks to see if the system is vulnerable. </a:t>
            </a:r>
          </a:p>
          <a:p>
            <a:r>
              <a:rPr lang="en-US" sz="2300" dirty="0"/>
              <a:t>It may be possible to construct automated tests for some of these checks, but others inevitably involve manual checking of the system’s behaviour and its files.</a:t>
            </a:r>
          </a:p>
        </p:txBody>
      </p:sp>
      <p:sp>
        <p:nvSpPr>
          <p:cNvPr id="4" name="Title 3"/>
          <p:cNvSpPr>
            <a:spLocks noGrp="1"/>
          </p:cNvSpPr>
          <p:nvPr>
            <p:ph type="title"/>
          </p:nvPr>
        </p:nvSpPr>
        <p:spPr>
          <a:xfrm>
            <a:off x="457200" y="215372"/>
            <a:ext cx="8229600" cy="699028"/>
          </a:xfrm>
        </p:spPr>
        <p:txBody>
          <a:bodyPr/>
          <a:lstStyle/>
          <a:p>
            <a:r>
              <a:rPr lang="en-AU" dirty="0"/>
              <a:t>Risk-based security testing</a:t>
            </a:r>
          </a:p>
        </p:txBody>
      </p:sp>
    </p:spTree>
    <p:extLst>
      <p:ext uri="{BB962C8B-B14F-4D97-AF65-F5344CB8AC3E}">
        <p14:creationId xmlns:p14="http://schemas.microsoft.com/office/powerpoint/2010/main" val="27388337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following eight examples are listed.&#10;• Unauthorized attacker gains access to a system using authorized credentials.&#10;• Authorized individual accesses resources that are forbidden to that person.&#10;• Authentication system fails to detect unauthorized attacker.&#10;• Attacker gains access to database using SQL poisoning attack.&#10;• Improper management of HTTP sessions.&#10;• HTTP session cookies are revealed to an attacker.&#10;• Confidential data are unencrypted.&#10;• Encryption keys are leaked to potential attackers.&#10;&#10;"/>
          <p:cNvGraphicFramePr>
            <a:graphicFrameLocks noGrp="1"/>
          </p:cNvGraphicFramePr>
          <p:nvPr>
            <p:extLst>
              <p:ext uri="{D42A27DB-BD31-4B8C-83A1-F6EECF244321}">
                <p14:modId xmlns:p14="http://schemas.microsoft.com/office/powerpoint/2010/main" val="2285549621"/>
              </p:ext>
            </p:extLst>
          </p:nvPr>
        </p:nvGraphicFramePr>
        <p:xfrm>
          <a:off x="533400" y="1524000"/>
          <a:ext cx="8153400" cy="4648200"/>
        </p:xfrm>
        <a:graphic>
          <a:graphicData uri="http://schemas.openxmlformats.org/drawingml/2006/table">
            <a:tbl>
              <a:tblPr firstRow="1" bandRow="1">
                <a:tableStyleId>{3B4B98B0-60AC-42C2-AFA5-B58CD77FA1E5}</a:tableStyleId>
              </a:tblPr>
              <a:tblGrid>
                <a:gridCol w="8153400">
                  <a:extLst>
                    <a:ext uri="{9D8B030D-6E8A-4147-A177-3AD203B41FA5}">
                      <a16:colId xmlns:a16="http://schemas.microsoft.com/office/drawing/2014/main" val="20000"/>
                    </a:ext>
                  </a:extLst>
                </a:gridCol>
              </a:tblGrid>
              <a:tr h="4648200">
                <a:tc>
                  <a:txBody>
                    <a:bodyPr/>
                    <a:lstStyle/>
                    <a:p>
                      <a:r>
                        <a:rPr lang="en-US" b="0" dirty="0"/>
                        <a:t>Unauthorized attacker gains access to a system using authorized credentials.</a:t>
                      </a:r>
                    </a:p>
                    <a:p>
                      <a:endParaRPr lang="en-US" b="0" dirty="0"/>
                    </a:p>
                    <a:p>
                      <a:r>
                        <a:rPr lang="en-US" b="0" dirty="0"/>
                        <a:t>Authorized individual accesses resources that are forbidden to that person.</a:t>
                      </a:r>
                    </a:p>
                    <a:p>
                      <a:endParaRPr lang="en-US" b="0" dirty="0"/>
                    </a:p>
                    <a:p>
                      <a:r>
                        <a:rPr lang="en-US" b="0" dirty="0"/>
                        <a:t>Authentication system fails to detect unauthorized attacker.</a:t>
                      </a:r>
                    </a:p>
                    <a:p>
                      <a:endParaRPr lang="en-US" b="0" dirty="0"/>
                    </a:p>
                    <a:p>
                      <a:r>
                        <a:rPr lang="en-US" b="0" dirty="0"/>
                        <a:t>Attacker gains access to database using SQL poisoning attack.</a:t>
                      </a:r>
                    </a:p>
                    <a:p>
                      <a:endParaRPr lang="en-US" b="0" dirty="0"/>
                    </a:p>
                    <a:p>
                      <a:r>
                        <a:rPr lang="en-US" b="0" dirty="0"/>
                        <a:t>Improper management of HTTP sessions.</a:t>
                      </a:r>
                    </a:p>
                    <a:p>
                      <a:endParaRPr lang="en-US" b="0" dirty="0"/>
                    </a:p>
                    <a:p>
                      <a:r>
                        <a:rPr lang="en-US" b="0" dirty="0"/>
                        <a:t>HTTP session cookies are revealed to an attacker.</a:t>
                      </a:r>
                    </a:p>
                    <a:p>
                      <a:endParaRPr lang="en-US" b="0" dirty="0"/>
                    </a:p>
                    <a:p>
                      <a:r>
                        <a:rPr lang="en-US" b="0" dirty="0"/>
                        <a:t>Confidential data are unencrypted.</a:t>
                      </a:r>
                    </a:p>
                    <a:p>
                      <a:endParaRPr lang="en-US" b="0" dirty="0"/>
                    </a:p>
                    <a:p>
                      <a:r>
                        <a:rPr lang="en-US" b="0" dirty="0"/>
                        <a:t>Encryption keys are leaked to potential attackers.</a:t>
                      </a:r>
                      <a:endParaRPr lang="en-AU"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Title 3"/>
          <p:cNvSpPr>
            <a:spLocks noGrp="1"/>
          </p:cNvSpPr>
          <p:nvPr>
            <p:ph type="title"/>
          </p:nvPr>
        </p:nvSpPr>
        <p:spPr/>
        <p:txBody>
          <a:bodyPr/>
          <a:lstStyle/>
          <a:p>
            <a:r>
              <a:rPr lang="en-US" dirty="0"/>
              <a:t>Table 9.11 Examples of security risks</a:t>
            </a:r>
            <a:endParaRPr lang="en-AU" dirty="0"/>
          </a:p>
        </p:txBody>
      </p:sp>
    </p:spTree>
    <p:extLst>
      <p:ext uri="{BB962C8B-B14F-4D97-AF65-F5344CB8AC3E}">
        <p14:creationId xmlns:p14="http://schemas.microsoft.com/office/powerpoint/2010/main" val="7950927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66018"/>
            <a:ext cx="8229600" cy="4525963"/>
          </a:xfrm>
        </p:spPr>
        <p:txBody>
          <a:bodyPr/>
          <a:lstStyle/>
          <a:p>
            <a:r>
              <a:rPr lang="en-US" sz="2600" dirty="0"/>
              <a:t>Once you have identified security risks, you then analyze them to assess how they might arise. For example, for the first risk in Table 9.11 (unauthorized attacker) there are several possibilities:</a:t>
            </a:r>
          </a:p>
          <a:p>
            <a:pPr lvl="1"/>
            <a:r>
              <a:rPr lang="en-US" sz="2200" dirty="0"/>
              <a:t>The user has set weak passwords that can be guessed by an attacker.</a:t>
            </a:r>
          </a:p>
          <a:p>
            <a:pPr lvl="1"/>
            <a:r>
              <a:rPr lang="en-US" sz="2200" dirty="0"/>
              <a:t>The system’s password file has been stolen and passwords discovered by attacker.</a:t>
            </a:r>
          </a:p>
          <a:p>
            <a:pPr lvl="1"/>
            <a:r>
              <a:rPr lang="en-US" sz="2200" dirty="0"/>
              <a:t>The user has not set up two-factor authentication.</a:t>
            </a:r>
          </a:p>
          <a:p>
            <a:pPr lvl="1"/>
            <a:r>
              <a:rPr lang="en-US" sz="2200" dirty="0"/>
              <a:t>An attacker has discovered credentials of a legitimate user through social engineering techniques.</a:t>
            </a:r>
          </a:p>
        </p:txBody>
      </p:sp>
      <p:sp>
        <p:nvSpPr>
          <p:cNvPr id="4" name="Title 3"/>
          <p:cNvSpPr>
            <a:spLocks noGrp="1"/>
          </p:cNvSpPr>
          <p:nvPr>
            <p:ph type="title"/>
          </p:nvPr>
        </p:nvSpPr>
        <p:spPr>
          <a:xfrm>
            <a:off x="457200" y="215372"/>
            <a:ext cx="8229600" cy="622828"/>
          </a:xfrm>
        </p:spPr>
        <p:txBody>
          <a:bodyPr/>
          <a:lstStyle/>
          <a:p>
            <a:r>
              <a:rPr lang="en-AU" dirty="0"/>
              <a:t>Risk analysis</a:t>
            </a:r>
            <a:r>
              <a:rPr lang="en-AU" sz="2000" dirty="0"/>
              <a:t> </a:t>
            </a:r>
            <a:r>
              <a:rPr lang="en-AU" sz="2000" b="0" dirty="0"/>
              <a:t>(1 of 2)</a:t>
            </a:r>
          </a:p>
        </p:txBody>
      </p:sp>
    </p:spTree>
    <p:extLst>
      <p:ext uri="{BB962C8B-B14F-4D97-AF65-F5344CB8AC3E}">
        <p14:creationId xmlns:p14="http://schemas.microsoft.com/office/powerpoint/2010/main" val="1130024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600" dirty="0"/>
              <a:t>You can then develop tests to check some of these possibilities. </a:t>
            </a:r>
          </a:p>
          <a:p>
            <a:pPr lvl="1"/>
            <a:r>
              <a:rPr lang="en-US" sz="2200" dirty="0"/>
              <a:t>For example, you might run a test to check that the code that allows users to set their passwords always checks the strength of passwords. </a:t>
            </a:r>
          </a:p>
        </p:txBody>
      </p:sp>
      <p:sp>
        <p:nvSpPr>
          <p:cNvPr id="4" name="Title 3"/>
          <p:cNvSpPr>
            <a:spLocks noGrp="1"/>
          </p:cNvSpPr>
          <p:nvPr>
            <p:ph type="title"/>
          </p:nvPr>
        </p:nvSpPr>
        <p:spPr/>
        <p:txBody>
          <a:bodyPr/>
          <a:lstStyle/>
          <a:p>
            <a:r>
              <a:rPr lang="en-AU" dirty="0"/>
              <a:t>Risk analysis </a:t>
            </a:r>
            <a:r>
              <a:rPr lang="en-AU" sz="2000" b="0" dirty="0"/>
              <a:t>(2 of 2)</a:t>
            </a:r>
          </a:p>
        </p:txBody>
      </p:sp>
    </p:spTree>
    <p:extLst>
      <p:ext uri="{BB962C8B-B14F-4D97-AF65-F5344CB8AC3E}">
        <p14:creationId xmlns:p14="http://schemas.microsoft.com/office/powerpoint/2010/main" val="322897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Functional testing involves developing a large set of program tests so that, ideally, all of a program’s code is executed at least once. </a:t>
            </a:r>
          </a:p>
          <a:p>
            <a:r>
              <a:rPr lang="en-US" dirty="0"/>
              <a:t>The number of tests needed obviously depends on the size and the functionality of the application. </a:t>
            </a:r>
          </a:p>
          <a:p>
            <a:r>
              <a:rPr lang="en-US" dirty="0"/>
              <a:t>For a business-focused web application, you may have to develop thousands of tests to convince yourself that your product is ready for release to customers.</a:t>
            </a:r>
          </a:p>
        </p:txBody>
      </p:sp>
      <p:sp>
        <p:nvSpPr>
          <p:cNvPr id="2" name="Title 1"/>
          <p:cNvSpPr>
            <a:spLocks noGrp="1"/>
          </p:cNvSpPr>
          <p:nvPr>
            <p:ph type="title"/>
          </p:nvPr>
        </p:nvSpPr>
        <p:spPr/>
        <p:txBody>
          <a:bodyPr/>
          <a:lstStyle/>
          <a:p>
            <a:r>
              <a:rPr lang="en-AU" dirty="0"/>
              <a:t>Functional testing</a:t>
            </a:r>
            <a:r>
              <a:rPr lang="en-AU" sz="2000" dirty="0"/>
              <a:t> </a:t>
            </a:r>
            <a:r>
              <a:rPr lang="en-AU" sz="2000" b="0" dirty="0"/>
              <a:t>(1 of 2)</a:t>
            </a:r>
          </a:p>
        </p:txBody>
      </p:sp>
    </p:spTree>
    <p:extLst>
      <p:ext uri="{BB962C8B-B14F-4D97-AF65-F5344CB8AC3E}">
        <p14:creationId xmlns:p14="http://schemas.microsoft.com/office/powerpoint/2010/main" val="10787920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19200"/>
            <a:ext cx="8229600" cy="4800600"/>
          </a:xfrm>
        </p:spPr>
        <p:txBody>
          <a:bodyPr/>
          <a:lstStyle/>
          <a:p>
            <a:r>
              <a:rPr lang="en-US" sz="2300" dirty="0"/>
              <a:t>Code reviews involve one or more people examining the code to check for errors and anomalies and discussing issues with the developer. </a:t>
            </a:r>
          </a:p>
          <a:p>
            <a:r>
              <a:rPr lang="en-US" sz="2300" dirty="0"/>
              <a:t>If problems are identified, it is the developer’s responsibility to change the code to fix the problems. </a:t>
            </a:r>
          </a:p>
          <a:p>
            <a:r>
              <a:rPr lang="en-US" sz="2300" dirty="0"/>
              <a:t>Code reviews complement testing. They are effective in finding bugs that arise through misunderstandings and bugs that may only arise when unusual sequences of code are executed.</a:t>
            </a:r>
          </a:p>
          <a:p>
            <a:r>
              <a:rPr lang="en-US" sz="2300" dirty="0"/>
              <a:t>Many software companies insist that all code has to go through a process of code review before it is integrated into the product codebase.</a:t>
            </a:r>
          </a:p>
        </p:txBody>
      </p:sp>
      <p:sp>
        <p:nvSpPr>
          <p:cNvPr id="2" name="Title 1"/>
          <p:cNvSpPr>
            <a:spLocks noGrp="1"/>
          </p:cNvSpPr>
          <p:nvPr>
            <p:ph type="title"/>
          </p:nvPr>
        </p:nvSpPr>
        <p:spPr>
          <a:xfrm>
            <a:off x="457200" y="215372"/>
            <a:ext cx="8229600" cy="699028"/>
          </a:xfrm>
        </p:spPr>
        <p:txBody>
          <a:bodyPr/>
          <a:lstStyle/>
          <a:p>
            <a:r>
              <a:rPr lang="en-AU" dirty="0"/>
              <a:t>Code reviews</a:t>
            </a:r>
          </a:p>
        </p:txBody>
      </p:sp>
    </p:spTree>
    <p:extLst>
      <p:ext uri="{BB962C8B-B14F-4D97-AF65-F5344CB8AC3E}">
        <p14:creationId xmlns:p14="http://schemas.microsoft.com/office/powerpoint/2010/main" val="35304225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AU" sz="1400" dirty="0"/>
              <a:t>Code reviews</a:t>
            </a:r>
          </a:p>
        </p:txBody>
      </p:sp>
      <p:pic>
        <p:nvPicPr>
          <p:cNvPr id="7" name="Picture 6" descr="A block diagram illustrates the process of code reviews.">
            <a:extLst>
              <a:ext uri="{FF2B5EF4-FFF2-40B4-BE49-F238E27FC236}">
                <a16:creationId xmlns:a16="http://schemas.microsoft.com/office/drawing/2014/main" id="{D635724E-5858-A045-B88B-DFEB0612F3EE}"/>
              </a:ext>
            </a:extLst>
          </p:cNvPr>
          <p:cNvPicPr>
            <a:picLocks noChangeAspect="1"/>
          </p:cNvPicPr>
          <p:nvPr/>
        </p:nvPicPr>
        <p:blipFill rotWithShape="1">
          <a:blip r:embed="rId2">
            <a:extLst>
              <a:ext uri="{28A0092B-C50C-407E-A947-70E740481C1C}">
                <a14:useLocalDpi xmlns:a14="http://schemas.microsoft.com/office/drawing/2010/main" val="0"/>
              </a:ext>
            </a:extLst>
          </a:blip>
          <a:srcRect t="8088" b="61102"/>
          <a:stretch/>
        </p:blipFill>
        <p:spPr>
          <a:xfrm>
            <a:off x="304799" y="1219200"/>
            <a:ext cx="8658665" cy="3810000"/>
          </a:xfrm>
          <a:prstGeom prst="rect">
            <a:avLst/>
          </a:prstGeom>
        </p:spPr>
      </p:pic>
      <p:sp>
        <p:nvSpPr>
          <p:cNvPr id="4" name="Title 3"/>
          <p:cNvSpPr>
            <a:spLocks noGrp="1"/>
          </p:cNvSpPr>
          <p:nvPr>
            <p:ph type="title"/>
          </p:nvPr>
        </p:nvSpPr>
        <p:spPr>
          <a:xfrm>
            <a:off x="457200" y="228600"/>
            <a:ext cx="8229600" cy="685800"/>
          </a:xfrm>
        </p:spPr>
        <p:txBody>
          <a:bodyPr/>
          <a:lstStyle/>
          <a:p>
            <a:r>
              <a:rPr lang="en-AU" dirty="0"/>
              <a:t>Figure 9.9</a:t>
            </a:r>
          </a:p>
        </p:txBody>
      </p:sp>
    </p:spTree>
    <p:extLst>
      <p:ext uri="{BB962C8B-B14F-4D97-AF65-F5344CB8AC3E}">
        <p14:creationId xmlns:p14="http://schemas.microsoft.com/office/powerpoint/2010/main" val="1156207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describes code review activities."/>
          <p:cNvGraphicFramePr>
            <a:graphicFrameLocks noGrp="1"/>
          </p:cNvGraphicFramePr>
          <p:nvPr>
            <p:extLst>
              <p:ext uri="{D42A27DB-BD31-4B8C-83A1-F6EECF244321}">
                <p14:modId xmlns:p14="http://schemas.microsoft.com/office/powerpoint/2010/main" val="1634366618"/>
              </p:ext>
            </p:extLst>
          </p:nvPr>
        </p:nvGraphicFramePr>
        <p:xfrm>
          <a:off x="457200" y="1219200"/>
          <a:ext cx="8305801" cy="4668520"/>
        </p:xfrm>
        <a:graphic>
          <a:graphicData uri="http://schemas.openxmlformats.org/drawingml/2006/table">
            <a:tbl>
              <a:tblPr firstRow="1" bandRow="1">
                <a:tableStyleId>{3B4B98B0-60AC-42C2-AFA5-B58CD77FA1E5}</a:tableStyleId>
              </a:tblPr>
              <a:tblGrid>
                <a:gridCol w="3010853">
                  <a:extLst>
                    <a:ext uri="{9D8B030D-6E8A-4147-A177-3AD203B41FA5}">
                      <a16:colId xmlns:a16="http://schemas.microsoft.com/office/drawing/2014/main" val="20000"/>
                    </a:ext>
                  </a:extLst>
                </a:gridCol>
                <a:gridCol w="5294948">
                  <a:extLst>
                    <a:ext uri="{9D8B030D-6E8A-4147-A177-3AD203B41FA5}">
                      <a16:colId xmlns:a16="http://schemas.microsoft.com/office/drawing/2014/main" val="20001"/>
                    </a:ext>
                  </a:extLst>
                </a:gridCol>
              </a:tblGrid>
              <a:tr h="370840">
                <a:tc>
                  <a:txBody>
                    <a:bodyPr/>
                    <a:lstStyle/>
                    <a:p>
                      <a:r>
                        <a:rPr lang="en-AU" dirty="0"/>
                        <a:t>Activity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Set up review</a:t>
                      </a:r>
                    </a:p>
                  </a:txBody>
                  <a:tcPr>
                    <a:lnT w="12700" cap="flat" cmpd="sng" algn="ctr">
                      <a:solidFill>
                        <a:schemeClr val="tx1"/>
                      </a:solidFill>
                      <a:prstDash val="solid"/>
                      <a:round/>
                      <a:headEnd type="none" w="med" len="med"/>
                      <a:tailEnd type="none" w="med" len="med"/>
                    </a:lnT>
                    <a:noFill/>
                  </a:tcPr>
                </a:tc>
                <a:tc>
                  <a:txBody>
                    <a:bodyPr/>
                    <a:lstStyle/>
                    <a:p>
                      <a:r>
                        <a:rPr lang="en-US" dirty="0"/>
                        <a:t>The programmer contacts a reviewer and arranges a review date.</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Prepare code</a:t>
                      </a:r>
                    </a:p>
                  </a:txBody>
                  <a:tcPr/>
                </a:tc>
                <a:tc>
                  <a:txBody>
                    <a:bodyPr/>
                    <a:lstStyle/>
                    <a:p>
                      <a:r>
                        <a:rPr lang="en-US" dirty="0"/>
                        <a:t>The programmer collects the code and tests for review and annotates them with information for the reviewer about the intended purpose of the code and tests.</a:t>
                      </a:r>
                      <a:endParaRPr lang="en-AU" dirty="0"/>
                    </a:p>
                  </a:txBody>
                  <a:tcPr/>
                </a:tc>
                <a:extLst>
                  <a:ext uri="{0D108BD9-81ED-4DB2-BD59-A6C34878D82A}">
                    <a16:rowId xmlns:a16="http://schemas.microsoft.com/office/drawing/2014/main" val="10002"/>
                  </a:ext>
                </a:extLst>
              </a:tr>
              <a:tr h="370840">
                <a:tc>
                  <a:txBody>
                    <a:bodyPr/>
                    <a:lstStyle/>
                    <a:p>
                      <a:r>
                        <a:rPr lang="en-AU" dirty="0"/>
                        <a:t>Distribute code/tests</a:t>
                      </a:r>
                    </a:p>
                  </a:txBody>
                  <a:tcPr>
                    <a:noFill/>
                  </a:tcPr>
                </a:tc>
                <a:tc>
                  <a:txBody>
                    <a:bodyPr/>
                    <a:lstStyle/>
                    <a:p>
                      <a:r>
                        <a:rPr lang="en-US" dirty="0"/>
                        <a:t>The programmer sends code and tests to the reviewer.</a:t>
                      </a:r>
                      <a:endParaRPr lang="en-AU" dirty="0"/>
                    </a:p>
                  </a:txBody>
                  <a:tcPr>
                    <a:noFill/>
                  </a:tcPr>
                </a:tc>
                <a:extLst>
                  <a:ext uri="{0D108BD9-81ED-4DB2-BD59-A6C34878D82A}">
                    <a16:rowId xmlns:a16="http://schemas.microsoft.com/office/drawing/2014/main" val="10003"/>
                  </a:ext>
                </a:extLst>
              </a:tr>
              <a:tr h="370840">
                <a:tc>
                  <a:txBody>
                    <a:bodyPr/>
                    <a:lstStyle/>
                    <a:p>
                      <a:r>
                        <a:rPr lang="en-AU" dirty="0"/>
                        <a:t>Check code</a:t>
                      </a:r>
                    </a:p>
                  </a:txBody>
                  <a:tcPr/>
                </a:tc>
                <a:tc>
                  <a:txBody>
                    <a:bodyPr/>
                    <a:lstStyle/>
                    <a:p>
                      <a:r>
                        <a:rPr lang="en-US" dirty="0"/>
                        <a:t>The reviewer systematically checks the code and tests against their understanding of what they are supposed to do.</a:t>
                      </a:r>
                      <a:endParaRPr lang="en-AU" dirty="0"/>
                    </a:p>
                  </a:txBody>
                  <a:tcPr/>
                </a:tc>
                <a:extLst>
                  <a:ext uri="{0D108BD9-81ED-4DB2-BD59-A6C34878D82A}">
                    <a16:rowId xmlns:a16="http://schemas.microsoft.com/office/drawing/2014/main" val="10004"/>
                  </a:ext>
                </a:extLst>
              </a:tr>
              <a:tr h="370840">
                <a:tc>
                  <a:txBody>
                    <a:bodyPr/>
                    <a:lstStyle/>
                    <a:p>
                      <a:r>
                        <a:rPr lang="en-AU" dirty="0"/>
                        <a:t>Write review report</a:t>
                      </a:r>
                    </a:p>
                  </a:txBody>
                  <a:tcPr>
                    <a:lnB w="12700" cap="flat" cmpd="sng" algn="ctr">
                      <a:solidFill>
                        <a:schemeClr val="tx1"/>
                      </a:solidFill>
                      <a:prstDash val="solid"/>
                      <a:round/>
                      <a:headEnd type="none" w="med" len="med"/>
                      <a:tailEnd type="none" w="med" len="med"/>
                    </a:lnB>
                    <a:noFill/>
                  </a:tcPr>
                </a:tc>
                <a:tc>
                  <a:txBody>
                    <a:bodyPr/>
                    <a:lstStyle/>
                    <a:p>
                      <a:r>
                        <a:rPr lang="en-US" dirty="0"/>
                        <a:t>The reviewer annotates the code and tests with a report of the issues to be discussed at the review meeting.</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4" name="Title 3"/>
          <p:cNvSpPr>
            <a:spLocks noGrp="1"/>
          </p:cNvSpPr>
          <p:nvPr>
            <p:ph type="title"/>
          </p:nvPr>
        </p:nvSpPr>
        <p:spPr>
          <a:xfrm>
            <a:off x="457200" y="215372"/>
            <a:ext cx="8229600" cy="699028"/>
          </a:xfrm>
        </p:spPr>
        <p:txBody>
          <a:bodyPr/>
          <a:lstStyle/>
          <a:p>
            <a:r>
              <a:rPr lang="en-AU" dirty="0"/>
              <a:t>Table 9.12 Code review activities</a:t>
            </a:r>
            <a:r>
              <a:rPr lang="en-AU" sz="2000" dirty="0"/>
              <a:t> </a:t>
            </a:r>
            <a:r>
              <a:rPr lang="en-AU" sz="2000" b="0" dirty="0"/>
              <a:t>(1 of 2)</a:t>
            </a:r>
          </a:p>
        </p:txBody>
      </p:sp>
    </p:spTree>
    <p:extLst>
      <p:ext uri="{BB962C8B-B14F-4D97-AF65-F5344CB8AC3E}">
        <p14:creationId xmlns:p14="http://schemas.microsoft.com/office/powerpoint/2010/main" val="36270382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describes code review activities."/>
          <p:cNvGraphicFramePr>
            <a:graphicFrameLocks noGrp="1"/>
          </p:cNvGraphicFramePr>
          <p:nvPr>
            <p:extLst>
              <p:ext uri="{D42A27DB-BD31-4B8C-83A1-F6EECF244321}">
                <p14:modId xmlns:p14="http://schemas.microsoft.com/office/powerpoint/2010/main" val="4184486688"/>
              </p:ext>
            </p:extLst>
          </p:nvPr>
        </p:nvGraphicFramePr>
        <p:xfrm>
          <a:off x="533400" y="1524000"/>
          <a:ext cx="8153401" cy="2565400"/>
        </p:xfrm>
        <a:graphic>
          <a:graphicData uri="http://schemas.openxmlformats.org/drawingml/2006/table">
            <a:tbl>
              <a:tblPr firstRow="1" bandRow="1">
                <a:tableStyleId>{3B4B98B0-60AC-42C2-AFA5-B58CD77FA1E5}</a:tableStyleId>
              </a:tblPr>
              <a:tblGrid>
                <a:gridCol w="2955608">
                  <a:extLst>
                    <a:ext uri="{9D8B030D-6E8A-4147-A177-3AD203B41FA5}">
                      <a16:colId xmlns:a16="http://schemas.microsoft.com/office/drawing/2014/main" val="20000"/>
                    </a:ext>
                  </a:extLst>
                </a:gridCol>
                <a:gridCol w="5197793">
                  <a:extLst>
                    <a:ext uri="{9D8B030D-6E8A-4147-A177-3AD203B41FA5}">
                      <a16:colId xmlns:a16="http://schemas.microsoft.com/office/drawing/2014/main" val="20001"/>
                    </a:ext>
                  </a:extLst>
                </a:gridCol>
              </a:tblGrid>
              <a:tr h="370840">
                <a:tc>
                  <a:txBody>
                    <a:bodyPr/>
                    <a:lstStyle/>
                    <a:p>
                      <a:r>
                        <a:rPr lang="en-AU" dirty="0"/>
                        <a:t>Activity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Discussion</a:t>
                      </a:r>
                    </a:p>
                  </a:txBody>
                  <a:tcPr>
                    <a:lnT w="12700" cap="flat" cmpd="sng" algn="ctr">
                      <a:solidFill>
                        <a:schemeClr val="tx1"/>
                      </a:solidFill>
                      <a:prstDash val="solid"/>
                      <a:round/>
                      <a:headEnd type="none" w="med" len="med"/>
                      <a:tailEnd type="none" w="med" len="med"/>
                    </a:lnT>
                    <a:noFill/>
                  </a:tcPr>
                </a:tc>
                <a:tc>
                  <a:txBody>
                    <a:bodyPr/>
                    <a:lstStyle/>
                    <a:p>
                      <a:r>
                        <a:rPr lang="en-US" dirty="0"/>
                        <a:t>The reviewer and programmer discuss the issues and agree on the actions to resolve these.</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Make to-do list</a:t>
                      </a:r>
                    </a:p>
                  </a:txBody>
                  <a:tcPr/>
                </a:tc>
                <a:tc>
                  <a:txBody>
                    <a:bodyPr/>
                    <a:lstStyle/>
                    <a:p>
                      <a:r>
                        <a:rPr lang="en-US" dirty="0"/>
                        <a:t>The programmer documents the outcome of the review as a to-do list and shares this with the reviewer.</a:t>
                      </a:r>
                      <a:endParaRPr lang="en-AU" dirty="0"/>
                    </a:p>
                  </a:txBody>
                  <a:tcPr/>
                </a:tc>
                <a:extLst>
                  <a:ext uri="{0D108BD9-81ED-4DB2-BD59-A6C34878D82A}">
                    <a16:rowId xmlns:a16="http://schemas.microsoft.com/office/drawing/2014/main" val="10002"/>
                  </a:ext>
                </a:extLst>
              </a:tr>
              <a:tr h="370840">
                <a:tc>
                  <a:txBody>
                    <a:bodyPr/>
                    <a:lstStyle/>
                    <a:p>
                      <a:r>
                        <a:rPr lang="en-AU" dirty="0"/>
                        <a:t>Make code changes</a:t>
                      </a:r>
                    </a:p>
                  </a:txBody>
                  <a:tcPr>
                    <a:lnB w="12700" cap="flat" cmpd="sng" algn="ctr">
                      <a:solidFill>
                        <a:schemeClr val="tx1"/>
                      </a:solidFill>
                      <a:prstDash val="solid"/>
                      <a:round/>
                      <a:headEnd type="none" w="med" len="med"/>
                      <a:tailEnd type="none" w="med" len="med"/>
                    </a:lnB>
                    <a:noFill/>
                  </a:tcPr>
                </a:tc>
                <a:tc>
                  <a:txBody>
                    <a:bodyPr/>
                    <a:lstStyle/>
                    <a:p>
                      <a:r>
                        <a:rPr lang="en-US" dirty="0"/>
                        <a:t>The programmer modifies the code and tests to address the issues raised in the review.</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AU" dirty="0"/>
              <a:t>Table 9.12 Code review activities</a:t>
            </a:r>
            <a:r>
              <a:rPr lang="en-AU" sz="2000" dirty="0"/>
              <a:t> </a:t>
            </a:r>
            <a:r>
              <a:rPr lang="en-AU" sz="2000" b="0" dirty="0"/>
              <a:t>(2 of 2)</a:t>
            </a:r>
          </a:p>
        </p:txBody>
      </p:sp>
    </p:spTree>
    <p:extLst>
      <p:ext uri="{BB962C8B-B14F-4D97-AF65-F5344CB8AC3E}">
        <p14:creationId xmlns:p14="http://schemas.microsoft.com/office/powerpoint/2010/main" val="3989630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provides the rationale for part of a checklist for a Python code review."/>
          <p:cNvGraphicFramePr>
            <a:graphicFrameLocks noGrp="1"/>
          </p:cNvGraphicFramePr>
          <p:nvPr>
            <p:extLst>
              <p:ext uri="{D42A27DB-BD31-4B8C-83A1-F6EECF244321}">
                <p14:modId xmlns:p14="http://schemas.microsoft.com/office/powerpoint/2010/main" val="1070752807"/>
              </p:ext>
            </p:extLst>
          </p:nvPr>
        </p:nvGraphicFramePr>
        <p:xfrm>
          <a:off x="533400" y="1524000"/>
          <a:ext cx="8153401" cy="3469640"/>
        </p:xfrm>
        <a:graphic>
          <a:graphicData uri="http://schemas.openxmlformats.org/drawingml/2006/table">
            <a:tbl>
              <a:tblPr firstRow="1" bandRow="1">
                <a:tableStyleId>{3B4B98B0-60AC-42C2-AFA5-B58CD77FA1E5}</a:tableStyleId>
              </a:tblPr>
              <a:tblGrid>
                <a:gridCol w="3429000">
                  <a:extLst>
                    <a:ext uri="{9D8B030D-6E8A-4147-A177-3AD203B41FA5}">
                      <a16:colId xmlns:a16="http://schemas.microsoft.com/office/drawing/2014/main" val="20000"/>
                    </a:ext>
                  </a:extLst>
                </a:gridCol>
                <a:gridCol w="4724401">
                  <a:extLst>
                    <a:ext uri="{9D8B030D-6E8A-4147-A177-3AD203B41FA5}">
                      <a16:colId xmlns:a16="http://schemas.microsoft.com/office/drawing/2014/main" val="20001"/>
                    </a:ext>
                  </a:extLst>
                </a:gridCol>
              </a:tblGrid>
              <a:tr h="370840">
                <a:tc>
                  <a:txBody>
                    <a:bodyPr/>
                    <a:lstStyle/>
                    <a:p>
                      <a:r>
                        <a:rPr lang="en-AU" dirty="0"/>
                        <a:t>Review check</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Rationale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76960">
                <a:tc>
                  <a:txBody>
                    <a:bodyPr/>
                    <a:lstStyle/>
                    <a:p>
                      <a:r>
                        <a:rPr lang="en-US" dirty="0"/>
                        <a:t>Are meaningful variables and function names used?  (General)</a:t>
                      </a:r>
                      <a:endParaRPr lang="en-AU" dirty="0"/>
                    </a:p>
                  </a:txBody>
                  <a:tcPr>
                    <a:lnT w="12700" cap="flat" cmpd="sng" algn="ctr">
                      <a:solidFill>
                        <a:schemeClr val="tx1"/>
                      </a:solidFill>
                      <a:prstDash val="solid"/>
                      <a:round/>
                      <a:headEnd type="none" w="med" len="med"/>
                      <a:tailEnd type="none" w="med" len="med"/>
                    </a:lnT>
                    <a:noFill/>
                  </a:tcPr>
                </a:tc>
                <a:tc>
                  <a:txBody>
                    <a:bodyPr/>
                    <a:lstStyle/>
                    <a:p>
                      <a:r>
                        <a:rPr lang="en-US" dirty="0"/>
                        <a:t>Meaningful names make a program easier</a:t>
                      </a:r>
                    </a:p>
                    <a:p>
                      <a:r>
                        <a:rPr lang="en-US" dirty="0"/>
                        <a:t>to read and understand.</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1381760">
                <a:tc>
                  <a:txBody>
                    <a:bodyPr/>
                    <a:lstStyle/>
                    <a:p>
                      <a:r>
                        <a:rPr lang="en-US" dirty="0"/>
                        <a:t>Have all data errors been considered and tests developed for these? (General)</a:t>
                      </a:r>
                      <a:endParaRPr lang="en-AU" dirty="0"/>
                    </a:p>
                  </a:txBody>
                  <a:tcPr/>
                </a:tc>
                <a:tc>
                  <a:txBody>
                    <a:bodyPr/>
                    <a:lstStyle/>
                    <a:p>
                      <a:r>
                        <a:rPr lang="en-US" dirty="0"/>
                        <a:t>It is easy to write tests for the most</a:t>
                      </a:r>
                    </a:p>
                    <a:p>
                      <a:r>
                        <a:rPr lang="en-US" dirty="0"/>
                        <a:t>common cases, but it is equally important</a:t>
                      </a:r>
                    </a:p>
                    <a:p>
                      <a:r>
                        <a:rPr lang="en-US" dirty="0"/>
                        <a:t>to check that the program won’t fail when</a:t>
                      </a:r>
                    </a:p>
                    <a:p>
                      <a:r>
                        <a:rPr lang="en-US" dirty="0"/>
                        <a:t>presented with incorrect data.</a:t>
                      </a:r>
                      <a:endParaRPr lang="en-AU" dirty="0"/>
                    </a:p>
                  </a:txBody>
                  <a:tcPr/>
                </a:tc>
                <a:extLst>
                  <a:ext uri="{0D108BD9-81ED-4DB2-BD59-A6C34878D82A}">
                    <a16:rowId xmlns:a16="http://schemas.microsoft.com/office/drawing/2014/main" val="10002"/>
                  </a:ext>
                </a:extLst>
              </a:tr>
              <a:tr h="370840">
                <a:tc>
                  <a:txBody>
                    <a:bodyPr/>
                    <a:lstStyle/>
                    <a:p>
                      <a:r>
                        <a:rPr lang="en-US" dirty="0"/>
                        <a:t>Are all exceptions explicitly handled? (General)</a:t>
                      </a:r>
                      <a:endParaRPr lang="en-AU" dirty="0"/>
                    </a:p>
                  </a:txBody>
                  <a:tcPr>
                    <a:lnB w="12700" cap="flat" cmpd="sng" algn="ctr">
                      <a:solidFill>
                        <a:schemeClr val="tx1"/>
                      </a:solidFill>
                      <a:prstDash val="solid"/>
                      <a:round/>
                      <a:headEnd type="none" w="med" len="med"/>
                      <a:tailEnd type="none" w="med" len="med"/>
                    </a:lnB>
                    <a:noFill/>
                  </a:tcPr>
                </a:tc>
                <a:tc>
                  <a:txBody>
                    <a:bodyPr/>
                    <a:lstStyle/>
                    <a:p>
                      <a:r>
                        <a:rPr lang="en-US" dirty="0"/>
                        <a:t>Unhandled exceptions may cause a system</a:t>
                      </a:r>
                    </a:p>
                    <a:p>
                      <a:r>
                        <a:rPr lang="en-US" dirty="0"/>
                        <a:t>to crash.</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US" dirty="0"/>
              <a:t>Table 9.13 Part of a checklist for a Python code review</a:t>
            </a:r>
            <a:r>
              <a:rPr lang="en-US" sz="2000" dirty="0"/>
              <a:t> </a:t>
            </a:r>
            <a:r>
              <a:rPr lang="en-US" sz="2000" b="0" dirty="0"/>
              <a:t>(1 of 2)</a:t>
            </a:r>
            <a:r>
              <a:rPr lang="en-US" dirty="0"/>
              <a:t> </a:t>
            </a:r>
            <a:endParaRPr lang="en-AU" sz="2000" b="0" dirty="0"/>
          </a:p>
        </p:txBody>
      </p:sp>
    </p:spTree>
    <p:extLst>
      <p:ext uri="{BB962C8B-B14F-4D97-AF65-F5344CB8AC3E}">
        <p14:creationId xmlns:p14="http://schemas.microsoft.com/office/powerpoint/2010/main" val="19885368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provides the rationale for part of a checklist for a Python code review."/>
          <p:cNvGraphicFramePr>
            <a:graphicFrameLocks noGrp="1"/>
          </p:cNvGraphicFramePr>
          <p:nvPr>
            <p:extLst>
              <p:ext uri="{D42A27DB-BD31-4B8C-83A1-F6EECF244321}">
                <p14:modId xmlns:p14="http://schemas.microsoft.com/office/powerpoint/2010/main" val="3792423431"/>
              </p:ext>
            </p:extLst>
          </p:nvPr>
        </p:nvGraphicFramePr>
        <p:xfrm>
          <a:off x="533400" y="1524000"/>
          <a:ext cx="8153401" cy="492252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4953001">
                  <a:extLst>
                    <a:ext uri="{9D8B030D-6E8A-4147-A177-3AD203B41FA5}">
                      <a16:colId xmlns:a16="http://schemas.microsoft.com/office/drawing/2014/main" val="20001"/>
                    </a:ext>
                  </a:extLst>
                </a:gridCol>
              </a:tblGrid>
              <a:tr h="370840">
                <a:tc>
                  <a:txBody>
                    <a:bodyPr/>
                    <a:lstStyle/>
                    <a:p>
                      <a:r>
                        <a:rPr lang="en-AU" dirty="0"/>
                        <a:t>Review check</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Rationale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76960">
                <a:tc>
                  <a:txBody>
                    <a:bodyPr/>
                    <a:lstStyle/>
                    <a:p>
                      <a:r>
                        <a:rPr lang="en-US" dirty="0"/>
                        <a:t>Are default function parameters used? (Python)</a:t>
                      </a:r>
                      <a:endParaRPr lang="en-AU" dirty="0"/>
                    </a:p>
                  </a:txBody>
                  <a:tcPr>
                    <a:lnT w="12700" cap="flat" cmpd="sng" algn="ctr">
                      <a:solidFill>
                        <a:schemeClr val="tx1"/>
                      </a:solidFill>
                      <a:prstDash val="solid"/>
                      <a:round/>
                      <a:headEnd type="none" w="med" len="med"/>
                      <a:tailEnd type="none" w="med" len="med"/>
                    </a:lnT>
                    <a:noFill/>
                  </a:tcPr>
                </a:tc>
                <a:tc>
                  <a:txBody>
                    <a:bodyPr/>
                    <a:lstStyle/>
                    <a:p>
                      <a:r>
                        <a:rPr lang="en-US" dirty="0"/>
                        <a:t>Meaningful names make a program easier</a:t>
                      </a:r>
                    </a:p>
                    <a:p>
                      <a:r>
                        <a:rPr lang="en-US" dirty="0"/>
                        <a:t>to read and understand.</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1381760">
                <a:tc>
                  <a:txBody>
                    <a:bodyPr/>
                    <a:lstStyle/>
                    <a:p>
                      <a:r>
                        <a:rPr lang="en-US" dirty="0"/>
                        <a:t>Are types used consistently? (Python)</a:t>
                      </a:r>
                      <a:endParaRPr lang="en-AU" dirty="0"/>
                    </a:p>
                  </a:txBody>
                  <a:tcPr/>
                </a:tc>
                <a:tc>
                  <a:txBody>
                    <a:bodyPr/>
                    <a:lstStyle/>
                    <a:p>
                      <a:r>
                        <a:rPr lang="en-US" dirty="0"/>
                        <a:t>Python does not have compile-time type</a:t>
                      </a:r>
                    </a:p>
                    <a:p>
                      <a:r>
                        <a:rPr lang="en-US" dirty="0"/>
                        <a:t>checking, so it is possible to assign values</a:t>
                      </a:r>
                    </a:p>
                    <a:p>
                      <a:r>
                        <a:rPr lang="en-US" dirty="0"/>
                        <a:t>of different types to the same variable. This</a:t>
                      </a:r>
                    </a:p>
                    <a:p>
                      <a:r>
                        <a:rPr lang="en-US" dirty="0"/>
                        <a:t>is best avoided, but if used, it should be</a:t>
                      </a:r>
                    </a:p>
                    <a:p>
                      <a:r>
                        <a:rPr lang="en-US" dirty="0"/>
                        <a:t>justified.</a:t>
                      </a:r>
                      <a:endParaRPr lang="en-AU" dirty="0"/>
                    </a:p>
                  </a:txBody>
                  <a:tcPr/>
                </a:tc>
                <a:extLst>
                  <a:ext uri="{0D108BD9-81ED-4DB2-BD59-A6C34878D82A}">
                    <a16:rowId xmlns:a16="http://schemas.microsoft.com/office/drawing/2014/main" val="10002"/>
                  </a:ext>
                </a:extLst>
              </a:tr>
              <a:tr h="370840">
                <a:tc>
                  <a:txBody>
                    <a:bodyPr/>
                    <a:lstStyle/>
                    <a:p>
                      <a:r>
                        <a:rPr lang="en-US" dirty="0"/>
                        <a:t>Is the indentation level correct?</a:t>
                      </a:r>
                    </a:p>
                    <a:p>
                      <a:r>
                        <a:rPr lang="en-US" dirty="0"/>
                        <a:t>(Python)</a:t>
                      </a:r>
                      <a:endParaRPr lang="en-AU" dirty="0"/>
                    </a:p>
                  </a:txBody>
                  <a:tcPr>
                    <a:lnB w="12700" cap="flat" cmpd="sng" algn="ctr">
                      <a:solidFill>
                        <a:schemeClr val="tx1"/>
                      </a:solidFill>
                      <a:prstDash val="solid"/>
                      <a:round/>
                      <a:headEnd type="none" w="med" len="med"/>
                      <a:tailEnd type="none" w="med" len="med"/>
                    </a:lnB>
                    <a:noFill/>
                  </a:tcPr>
                </a:tc>
                <a:tc>
                  <a:txBody>
                    <a:bodyPr/>
                    <a:lstStyle/>
                    <a:p>
                      <a:r>
                        <a:rPr lang="en-US" dirty="0"/>
                        <a:t>Python uses indentation rather than explicit</a:t>
                      </a:r>
                    </a:p>
                    <a:p>
                      <a:r>
                        <a:rPr lang="en-US" dirty="0"/>
                        <a:t>brackets after conditional statements to</a:t>
                      </a:r>
                    </a:p>
                    <a:p>
                      <a:r>
                        <a:rPr lang="en-US" dirty="0"/>
                        <a:t>indicate the code to be executed if the</a:t>
                      </a:r>
                    </a:p>
                    <a:p>
                      <a:r>
                        <a:rPr lang="en-US" dirty="0"/>
                        <a:t>condition is true or false. If the code is not</a:t>
                      </a:r>
                    </a:p>
                    <a:p>
                      <a:r>
                        <a:rPr lang="en-US" dirty="0"/>
                        <a:t>properly indented in nested conditionals,</a:t>
                      </a:r>
                    </a:p>
                    <a:p>
                      <a:r>
                        <a:rPr lang="en-US" dirty="0"/>
                        <a:t>this may mean that incorrect code is</a:t>
                      </a:r>
                    </a:p>
                    <a:p>
                      <a:r>
                        <a:rPr lang="en-US" dirty="0"/>
                        <a:t>executed.</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US" dirty="0"/>
              <a:t>Table 9.13 Part of a checklist for a Python code review</a:t>
            </a:r>
            <a:r>
              <a:rPr lang="en-US" sz="2000" dirty="0"/>
              <a:t> </a:t>
            </a:r>
            <a:r>
              <a:rPr lang="en-US" sz="2000" b="0" dirty="0"/>
              <a:t>(2 of 2)</a:t>
            </a:r>
            <a:r>
              <a:rPr lang="en-US" dirty="0"/>
              <a:t> </a:t>
            </a:r>
            <a:endParaRPr lang="en-AU" sz="2000" b="0" dirty="0"/>
          </a:p>
        </p:txBody>
      </p:sp>
    </p:spTree>
    <p:extLst>
      <p:ext uri="{BB962C8B-B14F-4D97-AF65-F5344CB8AC3E}">
        <p14:creationId xmlns:p14="http://schemas.microsoft.com/office/powerpoint/2010/main" val="39539455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95400"/>
            <a:ext cx="8229600" cy="4525963"/>
          </a:xfrm>
        </p:spPr>
        <p:txBody>
          <a:bodyPr/>
          <a:lstStyle/>
          <a:p>
            <a:r>
              <a:rPr lang="en-US" sz="2400" dirty="0"/>
              <a:t>The aim of program testing is to find bugs and to show that a program does what its developers expect it to do. </a:t>
            </a:r>
          </a:p>
          <a:p>
            <a:r>
              <a:rPr lang="en-US" sz="2400" dirty="0"/>
              <a:t>Four types of testing that are relevant to software products are functional testing, user testing, load and performance testing and security testing.</a:t>
            </a:r>
          </a:p>
          <a:p>
            <a:r>
              <a:rPr lang="en-US" sz="2400" dirty="0"/>
              <a:t>Unit testing involves testing program units such as functions or class methods that have a single responsibility. Feature testing focuses on testing individual system features. System testing tests the system as a whole to check for unwanted interactions between features and between the system and its environment.</a:t>
            </a:r>
          </a:p>
        </p:txBody>
      </p:sp>
      <p:sp>
        <p:nvSpPr>
          <p:cNvPr id="4" name="Title 3"/>
          <p:cNvSpPr>
            <a:spLocks noGrp="1"/>
          </p:cNvSpPr>
          <p:nvPr>
            <p:ph type="title"/>
          </p:nvPr>
        </p:nvSpPr>
        <p:spPr>
          <a:xfrm>
            <a:off x="457200" y="215372"/>
            <a:ext cx="8229600" cy="775228"/>
          </a:xfrm>
        </p:spPr>
        <p:txBody>
          <a:bodyPr/>
          <a:lstStyle/>
          <a:p>
            <a:r>
              <a:rPr lang="en-AU" dirty="0"/>
              <a:t>Key points 1</a:t>
            </a:r>
            <a:r>
              <a:rPr lang="en-AU" sz="2000" dirty="0"/>
              <a:t> </a:t>
            </a:r>
            <a:r>
              <a:rPr lang="en-AU" sz="2000" b="0" dirty="0"/>
              <a:t>(1 of 2)</a:t>
            </a:r>
          </a:p>
        </p:txBody>
      </p:sp>
    </p:spTree>
    <p:extLst>
      <p:ext uri="{BB962C8B-B14F-4D97-AF65-F5344CB8AC3E}">
        <p14:creationId xmlns:p14="http://schemas.microsoft.com/office/powerpoint/2010/main" val="11850694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2"/>
            <a:ext cx="8229600" cy="775228"/>
          </a:xfrm>
        </p:spPr>
        <p:txBody>
          <a:bodyPr/>
          <a:lstStyle/>
          <a:p>
            <a:r>
              <a:rPr lang="en-AU" dirty="0"/>
              <a:t>Key points 1</a:t>
            </a:r>
            <a:r>
              <a:rPr lang="en-AU" sz="2000" dirty="0"/>
              <a:t> </a:t>
            </a:r>
            <a:r>
              <a:rPr lang="en-AU" sz="2000" b="0" dirty="0"/>
              <a:t>(2 of 2)</a:t>
            </a:r>
          </a:p>
        </p:txBody>
      </p:sp>
      <p:sp>
        <p:nvSpPr>
          <p:cNvPr id="5" name="Content Placeholder 4"/>
          <p:cNvSpPr>
            <a:spLocks noGrp="1"/>
          </p:cNvSpPr>
          <p:nvPr>
            <p:ph idx="1"/>
          </p:nvPr>
        </p:nvSpPr>
        <p:spPr>
          <a:xfrm>
            <a:off x="466578" y="1371600"/>
            <a:ext cx="8229600" cy="4525963"/>
          </a:xfrm>
        </p:spPr>
        <p:txBody>
          <a:bodyPr/>
          <a:lstStyle/>
          <a:p>
            <a:r>
              <a:rPr lang="en-US" sz="2400" dirty="0"/>
              <a:t>Identifying equivalence partitions, in which all inputs have the same characteristics, and choosing test inputs at the boundaries of these partitions, is an effective way of finding bugs in a program.</a:t>
            </a:r>
          </a:p>
          <a:p>
            <a:r>
              <a:rPr lang="en-US" sz="2400" dirty="0"/>
              <a:t>User stories may be used as a basis for deriving feature tests.</a:t>
            </a:r>
          </a:p>
          <a:p>
            <a:r>
              <a:rPr lang="en-US" sz="2400" dirty="0"/>
              <a:t>Test automation is based on the idea that tests should be executable. You develop a set of executable tests and run these each time you make a change to a system.</a:t>
            </a:r>
          </a:p>
        </p:txBody>
      </p:sp>
    </p:spTree>
    <p:extLst>
      <p:ext uri="{BB962C8B-B14F-4D97-AF65-F5344CB8AC3E}">
        <p14:creationId xmlns:p14="http://schemas.microsoft.com/office/powerpoint/2010/main" val="40685587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400" dirty="0"/>
              <a:t>The structure of an automated unit test should be arrange-action-assert. You set up the test parameters, call the function or method being tested, and make an assertion of what should be true after the action has been completed.</a:t>
            </a:r>
          </a:p>
          <a:p>
            <a:r>
              <a:rPr lang="en-US" sz="2400" dirty="0"/>
              <a:t>Test-driven development is an approach to development where executable tests are written before the code. Code is then developed to pass the tests.</a:t>
            </a:r>
          </a:p>
          <a:p>
            <a:r>
              <a:rPr lang="en-US" sz="2400" dirty="0"/>
              <a:t>A disadvantage of test-driven development is that programmers focus on the detail of passing tests rather than considering the broader structure of their code and algorithms used.</a:t>
            </a:r>
          </a:p>
        </p:txBody>
      </p:sp>
      <p:sp>
        <p:nvSpPr>
          <p:cNvPr id="4" name="Title 3"/>
          <p:cNvSpPr>
            <a:spLocks noGrp="1"/>
          </p:cNvSpPr>
          <p:nvPr>
            <p:ph type="title"/>
          </p:nvPr>
        </p:nvSpPr>
        <p:spPr/>
        <p:txBody>
          <a:bodyPr/>
          <a:lstStyle/>
          <a:p>
            <a:r>
              <a:rPr lang="en-AU" dirty="0"/>
              <a:t>Key points 2</a:t>
            </a:r>
            <a:r>
              <a:rPr lang="en-AU" sz="2000" dirty="0"/>
              <a:t> </a:t>
            </a:r>
            <a:r>
              <a:rPr lang="en-AU" sz="2000" b="0" dirty="0"/>
              <a:t>(1 of 2)</a:t>
            </a:r>
          </a:p>
        </p:txBody>
      </p:sp>
    </p:spTree>
    <p:extLst>
      <p:ext uri="{BB962C8B-B14F-4D97-AF65-F5344CB8AC3E}">
        <p14:creationId xmlns:p14="http://schemas.microsoft.com/office/powerpoint/2010/main" val="19706359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400" dirty="0"/>
              <a:t>Security testing may be risk driven where a list of security risks is used to identify tests that may identify system vulnerabilities.</a:t>
            </a:r>
          </a:p>
          <a:p>
            <a:r>
              <a:rPr lang="en-US" sz="2400" dirty="0"/>
              <a:t>Code reviews are an effective supplement to testing. They involve people checking the code to comment on the code quality and to look for bugs.</a:t>
            </a:r>
          </a:p>
        </p:txBody>
      </p:sp>
      <p:sp>
        <p:nvSpPr>
          <p:cNvPr id="4" name="Title 3"/>
          <p:cNvSpPr>
            <a:spLocks noGrp="1"/>
          </p:cNvSpPr>
          <p:nvPr>
            <p:ph type="title"/>
          </p:nvPr>
        </p:nvSpPr>
        <p:spPr/>
        <p:txBody>
          <a:bodyPr/>
          <a:lstStyle/>
          <a:p>
            <a:r>
              <a:rPr lang="en-AU" dirty="0"/>
              <a:t>Key points 2</a:t>
            </a:r>
            <a:r>
              <a:rPr lang="en-AU" sz="2000" dirty="0"/>
              <a:t> </a:t>
            </a:r>
            <a:r>
              <a:rPr lang="en-AU" sz="2000" b="0" dirty="0"/>
              <a:t>(2 of 2)</a:t>
            </a:r>
            <a:endParaRPr lang="en-AU" sz="2000" dirty="0"/>
          </a:p>
        </p:txBody>
      </p:sp>
    </p:spTree>
    <p:extLst>
      <p:ext uri="{BB962C8B-B14F-4D97-AF65-F5344CB8AC3E}">
        <p14:creationId xmlns:p14="http://schemas.microsoft.com/office/powerpoint/2010/main" val="418493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Functional testing is a staged activity in which you initially test individual units of code. You integrate code units with other units to create larger units then do more testing. </a:t>
            </a:r>
          </a:p>
          <a:p>
            <a:r>
              <a:rPr lang="en-US" dirty="0"/>
              <a:t>The process continues until you have created a complete system ready for release.</a:t>
            </a:r>
          </a:p>
        </p:txBody>
      </p:sp>
      <p:sp>
        <p:nvSpPr>
          <p:cNvPr id="2" name="Title 1"/>
          <p:cNvSpPr>
            <a:spLocks noGrp="1"/>
          </p:cNvSpPr>
          <p:nvPr>
            <p:ph type="title"/>
          </p:nvPr>
        </p:nvSpPr>
        <p:spPr/>
        <p:txBody>
          <a:bodyPr/>
          <a:lstStyle/>
          <a:p>
            <a:r>
              <a:rPr lang="en-AU" dirty="0"/>
              <a:t>Functional testing</a:t>
            </a:r>
            <a:r>
              <a:rPr lang="en-AU" sz="2000" dirty="0"/>
              <a:t> </a:t>
            </a:r>
            <a:r>
              <a:rPr lang="en-AU" sz="2000" b="0" dirty="0"/>
              <a:t>(2 of 2)</a:t>
            </a:r>
          </a:p>
        </p:txBody>
      </p:sp>
    </p:spTree>
    <p:extLst>
      <p:ext uri="{BB962C8B-B14F-4D97-AF65-F5344CB8AC3E}">
        <p14:creationId xmlns:p14="http://schemas.microsoft.com/office/powerpoint/2010/main" val="5750304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104581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Functional testing</a:t>
            </a:r>
          </a:p>
        </p:txBody>
      </p:sp>
      <p:pic>
        <p:nvPicPr>
          <p:cNvPr id="6" name="Picture 5" descr="There are four stages. Unit testing, Feature testing, System testing, and Release testing.">
            <a:extLst>
              <a:ext uri="{FF2B5EF4-FFF2-40B4-BE49-F238E27FC236}">
                <a16:creationId xmlns:a16="http://schemas.microsoft.com/office/drawing/2014/main" id="{4C53ACB6-CB76-2147-8CEA-C89CF2D91C68}"/>
              </a:ext>
            </a:extLst>
          </p:cNvPr>
          <p:cNvPicPr>
            <a:picLocks noChangeAspect="1"/>
          </p:cNvPicPr>
          <p:nvPr/>
        </p:nvPicPr>
        <p:blipFill rotWithShape="1">
          <a:blip r:embed="rId2">
            <a:extLst>
              <a:ext uri="{28A0092B-C50C-407E-A947-70E740481C1C}">
                <a14:useLocalDpi xmlns:a14="http://schemas.microsoft.com/office/drawing/2010/main" val="0"/>
              </a:ext>
            </a:extLst>
          </a:blip>
          <a:srcRect l="22713" t="17040" r="26744" b="40910"/>
          <a:stretch/>
        </p:blipFill>
        <p:spPr>
          <a:xfrm>
            <a:off x="2438400" y="794825"/>
            <a:ext cx="4267200" cy="5070438"/>
          </a:xfrm>
          <a:prstGeom prst="rect">
            <a:avLst/>
          </a:prstGeom>
        </p:spPr>
      </p:pic>
      <p:sp>
        <p:nvSpPr>
          <p:cNvPr id="4" name="Title 3"/>
          <p:cNvSpPr>
            <a:spLocks noGrp="1"/>
          </p:cNvSpPr>
          <p:nvPr>
            <p:ph type="title"/>
          </p:nvPr>
        </p:nvSpPr>
        <p:spPr/>
        <p:txBody>
          <a:bodyPr/>
          <a:lstStyle/>
          <a:p>
            <a:r>
              <a:rPr lang="en-AU" dirty="0"/>
              <a:t>Figure 9.2</a:t>
            </a:r>
          </a:p>
        </p:txBody>
      </p:sp>
    </p:spTree>
    <p:extLst>
      <p:ext uri="{BB962C8B-B14F-4D97-AF65-F5344CB8AC3E}">
        <p14:creationId xmlns:p14="http://schemas.microsoft.com/office/powerpoint/2010/main" val="44868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describes different functional testing processes."/>
          <p:cNvGraphicFramePr>
            <a:graphicFrameLocks noGrp="1"/>
          </p:cNvGraphicFramePr>
          <p:nvPr>
            <p:extLst>
              <p:ext uri="{D42A27DB-BD31-4B8C-83A1-F6EECF244321}">
                <p14:modId xmlns:p14="http://schemas.microsoft.com/office/powerpoint/2010/main" val="3965245795"/>
              </p:ext>
            </p:extLst>
          </p:nvPr>
        </p:nvGraphicFramePr>
        <p:xfrm>
          <a:off x="457200" y="1524000"/>
          <a:ext cx="8229600" cy="2745066"/>
        </p:xfrm>
        <a:graphic>
          <a:graphicData uri="http://schemas.openxmlformats.org/drawingml/2006/table">
            <a:tbl>
              <a:tblPr firstRow="1" bandRow="1">
                <a:tableStyleId>{3B4B98B0-60AC-42C2-AFA5-B58CD77FA1E5}</a:tableStyleId>
              </a:tblPr>
              <a:tblGrid>
                <a:gridCol w="23622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67626">
                <a:tc>
                  <a:txBody>
                    <a:bodyPr/>
                    <a:lstStyle/>
                    <a:p>
                      <a:r>
                        <a:rPr lang="en-AU" dirty="0"/>
                        <a:t>Testing process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6374">
                <a:tc>
                  <a:txBody>
                    <a:bodyPr/>
                    <a:lstStyle/>
                    <a:p>
                      <a:r>
                        <a:rPr lang="en-AU" dirty="0"/>
                        <a:t>Unit testing</a:t>
                      </a:r>
                    </a:p>
                  </a:txBody>
                  <a:tcPr>
                    <a:lnT w="12700" cap="flat" cmpd="sng" algn="ctr">
                      <a:solidFill>
                        <a:schemeClr val="tx1"/>
                      </a:solidFill>
                      <a:prstDash val="solid"/>
                      <a:round/>
                      <a:headEnd type="none" w="med" len="med"/>
                      <a:tailEnd type="none" w="med" len="med"/>
                    </a:lnT>
                    <a:noFill/>
                  </a:tcPr>
                </a:tc>
                <a:tc>
                  <a:txBody>
                    <a:bodyPr/>
                    <a:lstStyle/>
                    <a:p>
                      <a:r>
                        <a:rPr lang="en-US" dirty="0"/>
                        <a:t>The aim of unit testing is to test program units in isolation. Tests should be designed to execute all of the code in a unit at least once. Individual code units are tested by the programmer as they are developed.</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67626">
                <a:tc>
                  <a:txBody>
                    <a:bodyPr/>
                    <a:lstStyle/>
                    <a:p>
                      <a:r>
                        <a:rPr lang="en-AU" dirty="0"/>
                        <a:t>Feature testing</a:t>
                      </a:r>
                    </a:p>
                  </a:txBody>
                  <a:tcPr>
                    <a:lnB w="12700" cap="flat" cmpd="sng" algn="ctr">
                      <a:solidFill>
                        <a:schemeClr val="tx1"/>
                      </a:solidFill>
                      <a:prstDash val="solid"/>
                      <a:round/>
                      <a:headEnd type="none" w="med" len="med"/>
                      <a:tailEnd type="none" w="med" len="med"/>
                    </a:lnB>
                  </a:tcPr>
                </a:tc>
                <a:tc>
                  <a:txBody>
                    <a:bodyPr/>
                    <a:lstStyle/>
                    <a:p>
                      <a:r>
                        <a:rPr lang="en-US" dirty="0"/>
                        <a:t>Code units are integrated to create features. Feature tests should test all aspects of a feature. All of the programmers who contribute code units to a feature should be involved in its testing.</a:t>
                      </a:r>
                      <a:endParaRPr lang="en-A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itle 3"/>
          <p:cNvSpPr>
            <a:spLocks noGrp="1"/>
          </p:cNvSpPr>
          <p:nvPr>
            <p:ph type="title"/>
          </p:nvPr>
        </p:nvSpPr>
        <p:spPr/>
        <p:txBody>
          <a:bodyPr/>
          <a:lstStyle/>
          <a:p>
            <a:r>
              <a:rPr lang="en-US" dirty="0"/>
              <a:t>Table 9.2 Functional testing processes </a:t>
            </a:r>
            <a:r>
              <a:rPr lang="en-US" sz="2000" b="0" dirty="0"/>
              <a:t>(1 of 2)</a:t>
            </a:r>
            <a:endParaRPr lang="en-AU" sz="2000" b="0" dirty="0"/>
          </a:p>
        </p:txBody>
      </p:sp>
    </p:spTree>
    <p:extLst>
      <p:ext uri="{BB962C8B-B14F-4D97-AF65-F5344CB8AC3E}">
        <p14:creationId xmlns:p14="http://schemas.microsoft.com/office/powerpoint/2010/main" val="4171996524"/>
      </p:ext>
    </p:extLst>
  </p:cSld>
  <p:clrMapOvr>
    <a:masterClrMapping/>
  </p:clrMapOvr>
</p:sld>
</file>

<file path=ppt/theme/theme1.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9778</TotalTime>
  <Words>5654</Words>
  <Application>Microsoft Office PowerPoint</Application>
  <PresentationFormat>On-screen Show (4:3)</PresentationFormat>
  <Paragraphs>477</Paragraphs>
  <Slides>70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Noto Sans Symbols</vt:lpstr>
      <vt:lpstr>Times New Roman</vt:lpstr>
      <vt:lpstr>Verdana</vt:lpstr>
      <vt:lpstr>Wingdings</vt:lpstr>
      <vt:lpstr>1_508 Lecture</vt:lpstr>
      <vt:lpstr>Engineering Software Products</vt:lpstr>
      <vt:lpstr>Software testing</vt:lpstr>
      <vt:lpstr>Program bugs (1 of 2)</vt:lpstr>
      <vt:lpstr>Program bugs (2 of 2)</vt:lpstr>
      <vt:lpstr>Table 9.1 Types of testing</vt:lpstr>
      <vt:lpstr>Functional testing (1 of 2)</vt:lpstr>
      <vt:lpstr>Functional testing (2 of 2)</vt:lpstr>
      <vt:lpstr>Figure 9.2</vt:lpstr>
      <vt:lpstr>Table 9.2 Functional testing processes (1 of 2)</vt:lpstr>
      <vt:lpstr>Table 9.2 Functional testing processes (2 of 2)</vt:lpstr>
      <vt:lpstr>Unit testing (1 of 2)</vt:lpstr>
      <vt:lpstr>Unit testing  (2 of 2)</vt:lpstr>
      <vt:lpstr>Figure 9.3</vt:lpstr>
      <vt:lpstr>Program 9.1 A name checking function</vt:lpstr>
      <vt:lpstr>Table 9.3 Equivalence partitions for the name-checking function</vt:lpstr>
      <vt:lpstr>Table 9.4 Unit testing guidelines (1 of 2)</vt:lpstr>
      <vt:lpstr>Table 9.4 Unit testing guidelines (2 of 2)</vt:lpstr>
      <vt:lpstr>Feature testing (1 of 2)</vt:lpstr>
      <vt:lpstr>Feature testing (2 of 2)</vt:lpstr>
      <vt:lpstr>Types of feature test (1 of 2)</vt:lpstr>
      <vt:lpstr>Types of feature test (2 of 2)</vt:lpstr>
      <vt:lpstr>Table 9.5 User stories for the sign-in with Google feature</vt:lpstr>
      <vt:lpstr>Table 9.6 Feature tests for sign-in with Google</vt:lpstr>
      <vt:lpstr>System and release testing</vt:lpstr>
      <vt:lpstr>Scenario-based testing</vt:lpstr>
      <vt:lpstr>Table 9.7 Choosing a holiday destination</vt:lpstr>
      <vt:lpstr>Table 9.8 End-to-end pathways</vt:lpstr>
      <vt:lpstr>Release testing (1 of 2)</vt:lpstr>
      <vt:lpstr>Release testing (2 of 2)</vt:lpstr>
      <vt:lpstr>Test automation</vt:lpstr>
      <vt:lpstr>Figure 9.4</vt:lpstr>
      <vt:lpstr>Program 9.2 Test methods for an interest calculator (1 of 3)</vt:lpstr>
      <vt:lpstr>Program 9.2 Test methods for an interest calculator (2 of 2)</vt:lpstr>
      <vt:lpstr>Program 9.2 Test methods for an interest calculator (3 of 3)</vt:lpstr>
      <vt:lpstr>Automated tests (1 of 2)</vt:lpstr>
      <vt:lpstr>Automated tests (2 of 2)</vt:lpstr>
      <vt:lpstr>Program 9.3 (1) Executable tests for the namecheck function (1 of 2)</vt:lpstr>
      <vt:lpstr>Program 9.3 (1) Executable tests for the namecheck function (2 of 2)</vt:lpstr>
      <vt:lpstr>Program 9.4 Code to run unit tests from files</vt:lpstr>
      <vt:lpstr>Figure 9.5</vt:lpstr>
      <vt:lpstr>Automated feature testing</vt:lpstr>
      <vt:lpstr>Figure 9.6</vt:lpstr>
      <vt:lpstr>System testing (1 of 2)</vt:lpstr>
      <vt:lpstr>System testing (2 of 2)</vt:lpstr>
      <vt:lpstr>Figure 9.7</vt:lpstr>
      <vt:lpstr>Test-driven development (1 of 2)</vt:lpstr>
      <vt:lpstr>Test-driven development (2 of 2)</vt:lpstr>
      <vt:lpstr>Figure 9.8</vt:lpstr>
      <vt:lpstr>Table 9.9 Stages of test-driven development (1 of 2)</vt:lpstr>
      <vt:lpstr>Table 9.9 Stages of test-driven development (2 of 2)</vt:lpstr>
      <vt:lpstr>Benefits of test-driven development (1 of 2)</vt:lpstr>
      <vt:lpstr>Benefits of test-driven development (2 of 2)</vt:lpstr>
      <vt:lpstr>Table 9.10 My reasons for not using TDD (1 of 2)</vt:lpstr>
      <vt:lpstr>Table 9.10 My reasons for not using TDD (2 of 2)</vt:lpstr>
      <vt:lpstr>Security testing</vt:lpstr>
      <vt:lpstr>Risk-based security testing</vt:lpstr>
      <vt:lpstr>Table 9.11 Examples of security risks</vt:lpstr>
      <vt:lpstr>Risk analysis (1 of 2)</vt:lpstr>
      <vt:lpstr>Risk analysis (2 of 2)</vt:lpstr>
      <vt:lpstr>Code reviews</vt:lpstr>
      <vt:lpstr>Figure 9.9</vt:lpstr>
      <vt:lpstr>Table 9.12 Code review activities (1 of 2)</vt:lpstr>
      <vt:lpstr>Table 9.12 Code review activities (2 of 2)</vt:lpstr>
      <vt:lpstr>Table 9.13 Part of a checklist for a Python code review (1 of 2) </vt:lpstr>
      <vt:lpstr>Table 9.13 Part of a checklist for a Python code review (2 of 2) </vt:lpstr>
      <vt:lpstr>Key points 1 (1 of 2)</vt:lpstr>
      <vt:lpstr>Key points 1 (2 of 2)</vt:lpstr>
      <vt:lpstr>Key points 2 (1 of 2)</vt:lpstr>
      <vt:lpstr>Key points 2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Software Products: An Introduction to Modern Software, First Edition</dc:title>
  <dc:subject>Computer Science</dc:subject>
  <dc:creator>Sommerville, Ian</dc:creator>
  <cp:keywords>Computer Science</cp:keywords>
  <cp:lastModifiedBy>Jacoby, Meghan</cp:lastModifiedBy>
  <cp:revision>682</cp:revision>
  <dcterms:created xsi:type="dcterms:W3CDTF">2014-07-14T20:04:21Z</dcterms:created>
  <dcterms:modified xsi:type="dcterms:W3CDTF">2019-04-25T20:24:13Z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