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anva Sans Bold" panose="020B0604020202020204" charset="0"/>
      <p:regular r:id="rId24"/>
    </p:embeddedFont>
    <p:embeddedFont>
      <p:font typeface="Montserrat Classic" panose="020B0604020202020204" charset="0"/>
      <p:regular r:id="rId25"/>
    </p:embeddedFont>
    <p:embeddedFont>
      <p:font typeface="Open Sans Light" panose="020B03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4647" y="537527"/>
            <a:ext cx="69065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66111" y="1639125"/>
            <a:ext cx="12045761" cy="684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INTRODUCTION TO MINI VOTING SYSTEM.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CANDIDATE STRUCTURE.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CAST VOTE FUNCTION.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PRINT RESULTS FUNCTION. 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MAIN FUNCTION.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DYNAMIC MEMORY ALLOCATION.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INITIALISATION OF CANDIDATES.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VOTING SYSTEM MENU.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MEMORY DEALLOCATION.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ENTIRE CODE.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OUTPUT.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CONCLUSION.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736215" y="6507041"/>
            <a:ext cx="5966980" cy="5167433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6699806" y="703951"/>
            <a:ext cx="10138115" cy="8779655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1782766" y="-839933"/>
            <a:ext cx="3565532" cy="3087768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3041953" y="6038038"/>
            <a:ext cx="4387278" cy="3220262"/>
          </a:xfrm>
          <a:custGeom>
            <a:avLst/>
            <a:gdLst/>
            <a:ahLst/>
            <a:cxnLst/>
            <a:rect l="l" t="t" r="r" b="b"/>
            <a:pathLst>
              <a:path w="4387278" h="3220262">
                <a:moveTo>
                  <a:pt x="0" y="0"/>
                </a:moveTo>
                <a:lnTo>
                  <a:pt x="4387277" y="0"/>
                </a:lnTo>
                <a:lnTo>
                  <a:pt x="4387277" y="3220262"/>
                </a:lnTo>
                <a:lnTo>
                  <a:pt x="0" y="3220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306" y="512574"/>
            <a:ext cx="10138115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120052"/>
                </a:solidFill>
                <a:latin typeface="Canva Sans Bold"/>
              </a:rPr>
              <a:t>3)</a:t>
            </a:r>
            <a:r>
              <a:rPr lang="en-US" sz="5199" u="sng" dirty="0">
                <a:solidFill>
                  <a:srgbClr val="120052"/>
                </a:solidFill>
                <a:latin typeface="Canva Sans Bold"/>
              </a:rPr>
              <a:t>VOTING SYSTEM MENU: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6" name="Group 1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0182091" y="1289346"/>
            <a:ext cx="7466104" cy="8139182"/>
          </a:xfrm>
          <a:custGeom>
            <a:avLst/>
            <a:gdLst/>
            <a:ahLst/>
            <a:cxnLst/>
            <a:rect l="l" t="t" r="r" b="b"/>
            <a:pathLst>
              <a:path w="7466104" h="8139182">
                <a:moveTo>
                  <a:pt x="0" y="0"/>
                </a:moveTo>
                <a:lnTo>
                  <a:pt x="7466104" y="0"/>
                </a:lnTo>
                <a:lnTo>
                  <a:pt x="7466104" y="8139181"/>
                </a:lnTo>
                <a:lnTo>
                  <a:pt x="0" y="8139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2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66596" y="1631240"/>
            <a:ext cx="7631349" cy="7414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voting system menu provides a user-friendly interface to interact with the voting system. 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It allows users to select various options such as casting a vote, viewing the results, or exiting the program.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Do while loop allows the user to choose multiple choices until they decide to exit the program.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Switch case statement is used that determines the action based on the user's choice.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324461" y="2396846"/>
            <a:ext cx="7833721" cy="1559439"/>
          </a:xfrm>
          <a:custGeom>
            <a:avLst/>
            <a:gdLst/>
            <a:ahLst/>
            <a:cxnLst/>
            <a:rect l="l" t="t" r="r" b="b"/>
            <a:pathLst>
              <a:path w="7833721" h="1559439">
                <a:moveTo>
                  <a:pt x="0" y="0"/>
                </a:moveTo>
                <a:lnTo>
                  <a:pt x="7833722" y="0"/>
                </a:lnTo>
                <a:lnTo>
                  <a:pt x="7833722" y="1559439"/>
                </a:lnTo>
                <a:lnTo>
                  <a:pt x="0" y="155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73" r="-6160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610541" y="933450"/>
            <a:ext cx="85433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MEMORY DEALLOCATION: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40451" y="2330171"/>
            <a:ext cx="7984010" cy="22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Memory deallocation is used to free the dynamically allocated memory for the candidates array. Here's how memory allocation is done,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17471" y="6052287"/>
            <a:ext cx="13472800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This deallocates the memory that was previously allocated using malloc.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41346" y="4857979"/>
            <a:ext cx="13625050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free function is called, passing the pointer candidates as the argument.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44883" y="7246595"/>
            <a:ext cx="13759157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It's important to free dynamically allocated memory to prevent memory leaks, which occur when memory is allocated but not freed, leading to a loss of available memory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5281" y="-32474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81738" y="-509803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16981" y="798173"/>
            <a:ext cx="20675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CODE: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7876" y="670269"/>
            <a:ext cx="6628470" cy="886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#include &lt;stdio.h&gt;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#include &lt;stdlib.h&gt;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endParaRPr lang="en-US" sz="1971">
              <a:solidFill>
                <a:srgbClr val="120052"/>
              </a:solidFill>
              <a:latin typeface="Open Sans Light"/>
            </a:endParaRP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typedef struct candidate {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int id;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char name[20];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int votes;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} Candidate;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endParaRPr lang="en-US" sz="1971">
              <a:solidFill>
                <a:srgbClr val="120052"/>
              </a:solidFill>
              <a:latin typeface="Open Sans Light"/>
            </a:endParaRP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void castVote(Candidate candidates[], int numCandidates) {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int choice;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printf("Candidates:\n");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for (int i = 0; i &lt; numCandidates; i++) {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    printf("%d. %s\n", candidates[i].id, candidates[i].name);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}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printf("Enter the candidate number to vote: ");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scanf("%d", &amp;choice);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if (choice &lt; 1 || choice &gt; numCandidates) {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    printf("Invalid candidate number.\n");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    return;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}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candidates[choice - 1].votes++;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    printf("Vote cast successfully!\n");</a:t>
            </a:r>
          </a:p>
          <a:p>
            <a:pPr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120052"/>
                </a:solidFill>
                <a:latin typeface="Open Sans Light"/>
              </a:rPr>
              <a:t>}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endParaRPr lang="en-US" sz="1971">
              <a:solidFill>
                <a:srgbClr val="120052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03714" y="-324749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64025" y="-514221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706773" y="466854"/>
            <a:ext cx="12557252" cy="9630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void printResults(Candidate candidates[], int numCandidates) {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printf("Voting Results:\n");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int maxVotesIndex = 0;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for (int i = 0; i &lt; numCandidates; i++) {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printf("%d. %s - Votes: %d\n", candidates[i].id, candidates[i].name, candidates[i].votes);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if (candidates[i].votes &gt; candidates[maxVotesIndex].votes) {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    maxVotesIndex = i;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}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}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printf("\nWinner: %s\n", candidates[maxVotesIndex].name);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}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endParaRPr lang="en-US" sz="217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int main() {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int numCandidates;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printf("Enter the number of candidates: ");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scanf("%d", &amp;numCandidates);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endParaRPr lang="en-US" sz="217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// Dynamically allocate memory for the candidates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Candidate* candidates = (Candidate*)malloc(numCandidates * sizeof(Candidate));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if (candidates == NULL) {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printf("Memory allocation failed.\n");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    return 1;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178">
                <a:solidFill>
                  <a:srgbClr val="000000"/>
                </a:solidFill>
                <a:latin typeface="Montserrat Classic"/>
              </a:rPr>
              <a:t>    }</a:t>
            </a:r>
          </a:p>
          <a:p>
            <a:pPr>
              <a:lnSpc>
                <a:spcPts val="3050"/>
              </a:lnSpc>
              <a:spcBef>
                <a:spcPct val="0"/>
              </a:spcBef>
            </a:pPr>
            <a:endParaRPr lang="en-US" sz="217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050"/>
              </a:lnSpc>
              <a:spcBef>
                <a:spcPct val="0"/>
              </a:spcBef>
            </a:pPr>
            <a:endParaRPr lang="en-US" sz="2178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66070" y="662010"/>
            <a:ext cx="7912900" cy="828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// Initialize candidates' data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for (int i = 0; i &lt; numCandidates; i++) {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candidates[i].id = i + 1;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printf("Enter the name of candidate %d: ", i + 1);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scanf("%s", candidates[i].name);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candidates[i].votes = 0;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}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endParaRPr lang="en-US" sz="2465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// Voting process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char choice;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do {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printf("\n-- Voting System Menu --\n");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printf("1. Cast Vote\n");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printf("2. View Results\n");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printf("3. Exit\n");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printf("Enter your choice: ");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    scanf(" %c", &amp;choice);</a:t>
            </a:r>
          </a:p>
          <a:p>
            <a:pPr>
              <a:lnSpc>
                <a:spcPts val="3451"/>
              </a:lnSpc>
              <a:spcBef>
                <a:spcPct val="0"/>
              </a:spcBef>
            </a:pPr>
            <a:endParaRPr lang="en-US" sz="2465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000000"/>
                </a:solidFill>
                <a:latin typeface="Montserrat Classic"/>
              </a:rPr>
              <a:t>    </a:t>
            </a:r>
          </a:p>
        </p:txBody>
      </p:sp>
      <p:grpSp>
        <p:nvGrpSpPr>
          <p:cNvPr id="3" name="Group 3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7" name="Group 7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803714" y="-324749"/>
            <a:ext cx="4393457" cy="839228"/>
            <a:chOff x="0" y="0"/>
            <a:chExt cx="1157124" cy="2210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64025" y="-514221"/>
            <a:ext cx="2664422" cy="1218172"/>
            <a:chOff x="0" y="0"/>
            <a:chExt cx="483446" cy="2210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4363" y="514787"/>
            <a:ext cx="8289425" cy="920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switch (choice) {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case '1':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castVote(candidates, numCandidates);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break;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case '2':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printResults(candidates, numCandidates);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break;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case '3':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printf("Exiting the program.\n");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break;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default: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printf("Invalid choice. Try again.\n");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        break;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    }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} while (choice != '3');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endParaRPr lang="en-US" sz="2607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// Free dynamically allocated memory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free(candidates);</a:t>
            </a:r>
          </a:p>
          <a:p>
            <a:pPr>
              <a:lnSpc>
                <a:spcPts val="3650"/>
              </a:lnSpc>
              <a:spcBef>
                <a:spcPct val="0"/>
              </a:spcBef>
            </a:pPr>
            <a:endParaRPr lang="en-US" sz="2607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Montserrat Classic"/>
              </a:rPr>
              <a:t>    return 0;</a:t>
            </a:r>
          </a:p>
        </p:txBody>
      </p:sp>
      <p:grpSp>
        <p:nvGrpSpPr>
          <p:cNvPr id="3" name="Group 3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7" name="Group 7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803714" y="-324749"/>
            <a:ext cx="4393457" cy="839228"/>
            <a:chOff x="0" y="0"/>
            <a:chExt cx="1157124" cy="2210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64025" y="-514221"/>
            <a:ext cx="2664422" cy="1218172"/>
            <a:chOff x="0" y="0"/>
            <a:chExt cx="483446" cy="2210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8967" y="1028700"/>
            <a:ext cx="10593326" cy="7205811"/>
          </a:xfrm>
          <a:custGeom>
            <a:avLst/>
            <a:gdLst/>
            <a:ahLst/>
            <a:cxnLst/>
            <a:rect l="l" t="t" r="r" b="b"/>
            <a:pathLst>
              <a:path w="10593326" h="7205811">
                <a:moveTo>
                  <a:pt x="0" y="0"/>
                </a:moveTo>
                <a:lnTo>
                  <a:pt x="10593326" y="0"/>
                </a:lnTo>
                <a:lnTo>
                  <a:pt x="10593326" y="7205811"/>
                </a:lnTo>
                <a:lnTo>
                  <a:pt x="0" y="7205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014294">
            <a:off x="-3184216" y="5691723"/>
            <a:ext cx="5966980" cy="516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7537105" y="0"/>
            <a:ext cx="10138115" cy="8779655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7" name="Group 7"/>
          <p:cNvGrpSpPr/>
          <p:nvPr/>
        </p:nvGrpSpPr>
        <p:grpSpPr>
          <a:xfrm rot="1930463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727939" y="-135277"/>
            <a:ext cx="4393457" cy="839228"/>
            <a:chOff x="0" y="0"/>
            <a:chExt cx="1157124" cy="2210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45116" y="-324749"/>
            <a:ext cx="2664422" cy="1218172"/>
            <a:chOff x="0" y="0"/>
            <a:chExt cx="483446" cy="2210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855526" y="-324749"/>
            <a:ext cx="2664422" cy="1218172"/>
            <a:chOff x="0" y="0"/>
            <a:chExt cx="483446" cy="2210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27939" y="-135277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45116" y="-324749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55526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106934" y="2745000"/>
            <a:ext cx="6747001" cy="1564944"/>
          </a:xfrm>
          <a:custGeom>
            <a:avLst/>
            <a:gdLst/>
            <a:ahLst/>
            <a:cxnLst/>
            <a:rect l="l" t="t" r="r" b="b"/>
            <a:pathLst>
              <a:path w="6747001" h="1564944">
                <a:moveTo>
                  <a:pt x="0" y="0"/>
                </a:moveTo>
                <a:lnTo>
                  <a:pt x="6747001" y="0"/>
                </a:lnTo>
                <a:lnTo>
                  <a:pt x="6747001" y="1564944"/>
                </a:lnTo>
                <a:lnTo>
                  <a:pt x="0" y="156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8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844553" y="5544951"/>
            <a:ext cx="8875951" cy="2879522"/>
          </a:xfrm>
          <a:custGeom>
            <a:avLst/>
            <a:gdLst/>
            <a:ahLst/>
            <a:cxnLst/>
            <a:rect l="l" t="t" r="r" b="b"/>
            <a:pathLst>
              <a:path w="8875951" h="2879522">
                <a:moveTo>
                  <a:pt x="0" y="0"/>
                </a:moveTo>
                <a:lnTo>
                  <a:pt x="8875952" y="0"/>
                </a:lnTo>
                <a:lnTo>
                  <a:pt x="8875952" y="2879522"/>
                </a:lnTo>
                <a:lnTo>
                  <a:pt x="0" y="287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896" b="-2896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265928" y="1887220"/>
            <a:ext cx="14589598" cy="55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 algn="ctr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Firstly the program prompts us to enter the number of candidates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4616044"/>
            <a:ext cx="10580368" cy="55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2. Enter the names of the candidates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36600" y="798173"/>
            <a:ext cx="290795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7939" y="-135277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245116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855526" y="-324749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5273001" y="2815423"/>
            <a:ext cx="7741998" cy="4656154"/>
          </a:xfrm>
          <a:custGeom>
            <a:avLst/>
            <a:gdLst/>
            <a:ahLst/>
            <a:cxnLst/>
            <a:rect l="l" t="t" r="r" b="b"/>
            <a:pathLst>
              <a:path w="7741998" h="4656154">
                <a:moveTo>
                  <a:pt x="0" y="0"/>
                </a:moveTo>
                <a:lnTo>
                  <a:pt x="7741998" y="0"/>
                </a:lnTo>
                <a:lnTo>
                  <a:pt x="7741998" y="4656154"/>
                </a:lnTo>
                <a:lnTo>
                  <a:pt x="0" y="4656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451595" y="1170291"/>
            <a:ext cx="16053453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1"/>
              </a:lnSpc>
              <a:spcBef>
                <a:spcPct val="0"/>
              </a:spcBef>
            </a:pPr>
            <a:r>
              <a:rPr lang="en-US" sz="3229">
                <a:solidFill>
                  <a:srgbClr val="000000"/>
                </a:solidFill>
                <a:latin typeface="Montserrat Classic"/>
              </a:rPr>
              <a:t>3. The program displays a "Voting System Menu", in which its various functionalities are listed.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13538" y="8133385"/>
            <a:ext cx="547985" cy="39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  <a:spcBef>
                <a:spcPct val="0"/>
              </a:spcBef>
            </a:pPr>
            <a:r>
              <a:rPr lang="en-US" sz="2308">
                <a:solidFill>
                  <a:srgbClr val="FFFFFF"/>
                </a:solidFill>
                <a:latin typeface="Open Sans Light"/>
              </a:rPr>
              <a:t>Ithsi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87292" y="7776086"/>
            <a:ext cx="8513415" cy="55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In this case, we have chosen to cast a vote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5862807" y="2752894"/>
            <a:ext cx="6562386" cy="5766453"/>
          </a:xfrm>
          <a:custGeom>
            <a:avLst/>
            <a:gdLst/>
            <a:ahLst/>
            <a:cxnLst/>
            <a:rect l="l" t="t" r="r" b="b"/>
            <a:pathLst>
              <a:path w="6562386" h="5766453">
                <a:moveTo>
                  <a:pt x="0" y="0"/>
                </a:moveTo>
                <a:lnTo>
                  <a:pt x="6562386" y="0"/>
                </a:lnTo>
                <a:lnTo>
                  <a:pt x="6562386" y="5766453"/>
                </a:lnTo>
                <a:lnTo>
                  <a:pt x="0" y="5766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573705" y="1226005"/>
            <a:ext cx="16326309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4. The various candidates are now enlisted and  the user is required to make a choice between the given candidates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9381" y="8677910"/>
            <a:ext cx="14080331" cy="55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After casting your vote, "Vote cast successfully !" message is displayed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70588" y="7184671"/>
            <a:ext cx="4398471" cy="2445751"/>
          </a:xfrm>
          <a:custGeom>
            <a:avLst/>
            <a:gdLst/>
            <a:ahLst/>
            <a:cxnLst/>
            <a:rect l="l" t="t" r="r" b="b"/>
            <a:pathLst>
              <a:path w="4398471" h="2445751">
                <a:moveTo>
                  <a:pt x="0" y="0"/>
                </a:moveTo>
                <a:lnTo>
                  <a:pt x="4398472" y="0"/>
                </a:lnTo>
                <a:lnTo>
                  <a:pt x="4398472" y="2445751"/>
                </a:lnTo>
                <a:lnTo>
                  <a:pt x="0" y="244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5" b="-6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481748" y="753672"/>
            <a:ext cx="10138115" cy="8779655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1334764" y="6005226"/>
            <a:ext cx="5966980" cy="516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582042" y="-1259547"/>
            <a:ext cx="3565532" cy="308776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864332" y="2906966"/>
            <a:ext cx="11881490" cy="493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A mini voting system is a simplified version of a larger-scale voting system that is designed to facilitate small-scale voting processes. 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It is commonly used in small organizations, classrooms, or community groups to make decisions or elect representatives in a quick and efficient manner.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While it may not possess the complexity or features of a full-fledged electoral system, a mini voting system still follows the basic principles of fairness, transparency, and accuracy.</a:t>
            </a:r>
          </a:p>
          <a:p>
            <a:pPr algn="ctr">
              <a:lnSpc>
                <a:spcPts val="3230"/>
              </a:lnSpc>
              <a:spcBef>
                <a:spcPct val="0"/>
              </a:spcBef>
            </a:pPr>
            <a:endParaRPr lang="en-US" sz="323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23553" y="1327519"/>
            <a:ext cx="15763048" cy="9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2"/>
              </a:lnSpc>
            </a:pPr>
            <a:r>
              <a:rPr lang="en-US" sz="5644" u="sng">
                <a:solidFill>
                  <a:srgbClr val="120052"/>
                </a:solidFill>
                <a:latin typeface="Canva Sans Bold"/>
              </a:rPr>
              <a:t>INTRODUCTION TO MINI VOTING SYSTEM: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411834">
            <a:off x="-1607131" y="115848"/>
            <a:ext cx="3565532" cy="30877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36594" y="1344992"/>
            <a:ext cx="15703656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After repeating the process of voting multiple time,  When the  "View Results" functionality is used, The total vote count is shown.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61788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3562106"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5018164" y="3180340"/>
            <a:ext cx="8251671" cy="5035294"/>
          </a:xfrm>
          <a:custGeom>
            <a:avLst/>
            <a:gdLst/>
            <a:ahLst/>
            <a:cxnLst/>
            <a:rect l="l" t="t" r="r" b="b"/>
            <a:pathLst>
              <a:path w="8251671" h="5035294">
                <a:moveTo>
                  <a:pt x="0" y="0"/>
                </a:moveTo>
                <a:lnTo>
                  <a:pt x="8251672" y="0"/>
                </a:lnTo>
                <a:lnTo>
                  <a:pt x="8251672" y="5035294"/>
                </a:lnTo>
                <a:lnTo>
                  <a:pt x="0" y="5035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219315" y="8513407"/>
            <a:ext cx="9849369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Also the winning candidate is specified by the program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014294">
            <a:off x="-3184216" y="5691723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7537105" y="0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1930463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814644" y="6819811"/>
            <a:ext cx="2841896" cy="2841896"/>
          </a:xfrm>
          <a:custGeom>
            <a:avLst/>
            <a:gdLst/>
            <a:ahLst/>
            <a:cxnLst/>
            <a:rect l="l" t="t" r="r" b="b"/>
            <a:pathLst>
              <a:path w="2841896" h="2841896">
                <a:moveTo>
                  <a:pt x="0" y="0"/>
                </a:moveTo>
                <a:lnTo>
                  <a:pt x="2841895" y="0"/>
                </a:lnTo>
                <a:lnTo>
                  <a:pt x="2841895" y="2841896"/>
                </a:lnTo>
                <a:lnTo>
                  <a:pt x="0" y="284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30378" y="933450"/>
            <a:ext cx="467067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CONCLUSION: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23069" y="2263178"/>
            <a:ext cx="12441862" cy="455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The provided code implements a mini voting system in C. It allows users to add candidates, cast votes for those candidates, and view the voting results, including the winner.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Overall, the code provides a functional and modular mini voting system, demonstrating concepts such as dynamic memory allocation, user input handling, and menu-driven program design.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94553" y="7257961"/>
            <a:ext cx="10326321" cy="22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In case if you want a better look at the code, </a:t>
            </a:r>
          </a:p>
          <a:p>
            <a:pPr algn="ctr">
              <a:lnSpc>
                <a:spcPts val="4522"/>
              </a:lnSpc>
            </a:pPr>
            <a:r>
              <a:rPr lang="en-US" sz="3230">
                <a:solidFill>
                  <a:srgbClr val="560216"/>
                </a:solidFill>
                <a:latin typeface="Montserrat Classic"/>
              </a:rPr>
              <a:t>visit https://github.com/tanush-em/Mini-Voting-System-in-C/blob/main/Mini-Voting-System.c</a:t>
            </a:r>
          </a:p>
          <a:p>
            <a:pPr algn="ctr">
              <a:lnSpc>
                <a:spcPts val="4522"/>
              </a:lnSpc>
            </a:pPr>
            <a:endParaRPr lang="en-US" sz="3230">
              <a:solidFill>
                <a:srgbClr val="560216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014294">
            <a:off x="-3184216" y="5691723"/>
            <a:ext cx="5966980" cy="516743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7537105" y="0"/>
            <a:ext cx="10138115" cy="8779655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1930463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5311750" y="4274503"/>
            <a:ext cx="766450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20052"/>
                </a:solidFill>
                <a:latin typeface="Canva Sans Bold"/>
              </a:rPr>
              <a:t>THANK YOU:)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481748" y="753672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334764" y="600522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582042" y="-1259547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632216" y="2700394"/>
            <a:ext cx="12366609" cy="627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Various concepts ,structures and functions had been used in this c program which has been mentioned below,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.Candidate structure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Cast vote function.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Print Results function.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Main function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Dynamic memory allocation.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Initialisation of candidate.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Voting system menu.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memory deallocation.</a:t>
            </a:r>
          </a:p>
          <a:p>
            <a:pPr algn="ctr">
              <a:lnSpc>
                <a:spcPts val="4522"/>
              </a:lnSpc>
            </a:pPr>
            <a:endParaRPr lang="en-US" sz="323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1393836" y="4706481"/>
            <a:ext cx="5865464" cy="4033634"/>
          </a:xfrm>
          <a:custGeom>
            <a:avLst/>
            <a:gdLst/>
            <a:ahLst/>
            <a:cxnLst/>
            <a:rect l="l" t="t" r="r" b="b"/>
            <a:pathLst>
              <a:path w="5865464" h="4033634">
                <a:moveTo>
                  <a:pt x="0" y="0"/>
                </a:moveTo>
                <a:lnTo>
                  <a:pt x="5865464" y="0"/>
                </a:lnTo>
                <a:lnTo>
                  <a:pt x="5865464" y="4033634"/>
                </a:lnTo>
                <a:lnTo>
                  <a:pt x="0" y="403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401618" y="1337048"/>
            <a:ext cx="123666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INTRODUCTION TO THE PROGRAM: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30033">
            <a:off x="-3994380" y="5381563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93982" y="-563469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27686" y="-839933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043368" y="2969540"/>
            <a:ext cx="6856646" cy="3293047"/>
          </a:xfrm>
          <a:custGeom>
            <a:avLst/>
            <a:gdLst/>
            <a:ahLst/>
            <a:cxnLst/>
            <a:rect l="l" t="t" r="r" b="b"/>
            <a:pathLst>
              <a:path w="6856646" h="3293047">
                <a:moveTo>
                  <a:pt x="0" y="0"/>
                </a:moveTo>
                <a:lnTo>
                  <a:pt x="6856646" y="0"/>
                </a:lnTo>
                <a:lnTo>
                  <a:pt x="6856646" y="3293047"/>
                </a:lnTo>
                <a:lnTo>
                  <a:pt x="0" y="3293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425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237846" y="1161632"/>
            <a:ext cx="81919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CANDIDATE STRUCTURE</a:t>
            </a:r>
            <a:r>
              <a:rPr lang="en-US" sz="5199">
                <a:solidFill>
                  <a:srgbClr val="120052"/>
                </a:solidFill>
                <a:latin typeface="Canva Sans Bold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2892" y="2396090"/>
            <a:ext cx="8821856" cy="125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Candidate structure is used to represent the attributes of a candidate in the voting system. It has three fields,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195657" y="3963831"/>
            <a:ext cx="7549091" cy="289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id: An integer to uniquely identify each candidate.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name: A character array to store the name of the candidate.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votes: An integer to keep track of the number of votes received by the candidate.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49240" y="7140488"/>
            <a:ext cx="12165903" cy="84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Candidate structure allows you to organize the data related to each candidate in a single entity.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697739" y="2570352"/>
            <a:ext cx="9322341" cy="5367210"/>
          </a:xfrm>
          <a:custGeom>
            <a:avLst/>
            <a:gdLst/>
            <a:ahLst/>
            <a:cxnLst/>
            <a:rect l="l" t="t" r="r" b="b"/>
            <a:pathLst>
              <a:path w="9322341" h="5367210">
                <a:moveTo>
                  <a:pt x="0" y="0"/>
                </a:moveTo>
                <a:lnTo>
                  <a:pt x="9322341" y="0"/>
                </a:lnTo>
                <a:lnTo>
                  <a:pt x="9322341" y="5367209"/>
                </a:lnTo>
                <a:lnTo>
                  <a:pt x="0" y="5367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51595" y="933450"/>
            <a:ext cx="74664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CAST VOTE FUNCTION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2079535"/>
            <a:ext cx="7674664" cy="166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0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cast Vote function is used to handle the process of casting a vote for a candidate. Steps involved in casting a vote are,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45845" y="4001716"/>
            <a:ext cx="7351894" cy="453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Displays the list of candidates with their IDs and names.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Prompts the user to enter the candidate number they want to vote for.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Validates the user's choice and handle invalid inputs.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Increments the vote count for the selected candidate.</a:t>
            </a:r>
          </a:p>
          <a:p>
            <a:pPr marL="697358" lvl="1" indent="-348679">
              <a:lnSpc>
                <a:spcPts val="3230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Displays a success message upon successful vote casting.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943695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451595" y="3517875"/>
            <a:ext cx="10014329" cy="4479383"/>
          </a:xfrm>
          <a:custGeom>
            <a:avLst/>
            <a:gdLst/>
            <a:ahLst/>
            <a:cxnLst/>
            <a:rect l="l" t="t" r="r" b="b"/>
            <a:pathLst>
              <a:path w="10014329" h="4479383">
                <a:moveTo>
                  <a:pt x="0" y="0"/>
                </a:moveTo>
                <a:lnTo>
                  <a:pt x="10014330" y="0"/>
                </a:lnTo>
                <a:lnTo>
                  <a:pt x="10014330" y="4479383"/>
                </a:lnTo>
                <a:lnTo>
                  <a:pt x="0" y="4479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02506" y="537527"/>
            <a:ext cx="104634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PRINT RESULTS FUNCTION: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6806" y="1512145"/>
            <a:ext cx="14559195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print Results function is responsible for displaying the voting results, including the number of votes each candidate received and the winner. It involves the following step,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19526" y="2987167"/>
            <a:ext cx="6758686" cy="627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Displays a header indicating that the following output represents the voting results.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Iterates through the array of candidates and display their IDs, names, and respective vote counts.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Identifies the candidate with the highest number of votes.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Displays the name of the winning candidate.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481748" y="753672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689037" y="635127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582042" y="-1259547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095063" y="3913812"/>
            <a:ext cx="2945480" cy="2459376"/>
          </a:xfrm>
          <a:custGeom>
            <a:avLst/>
            <a:gdLst/>
            <a:ahLst/>
            <a:cxnLst/>
            <a:rect l="l" t="t" r="r" b="b"/>
            <a:pathLst>
              <a:path w="2945480" h="2459376">
                <a:moveTo>
                  <a:pt x="0" y="0"/>
                </a:moveTo>
                <a:lnTo>
                  <a:pt x="2945480" y="0"/>
                </a:lnTo>
                <a:lnTo>
                  <a:pt x="2945480" y="2459376"/>
                </a:lnTo>
                <a:lnTo>
                  <a:pt x="0" y="2459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06" r="-16160" b="-13653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656367" y="1337048"/>
            <a:ext cx="56364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20052"/>
                </a:solidFill>
                <a:latin typeface="Canva Sans Bold"/>
              </a:rPr>
              <a:t>MAIN FUNCTION: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03764" y="2605172"/>
            <a:ext cx="14496250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6" lvl="1" indent="-348678">
              <a:lnSpc>
                <a:spcPts val="4521"/>
              </a:lnSpc>
              <a:buFont typeface="Arial"/>
              <a:buChar char="•"/>
            </a:pPr>
            <a:r>
              <a:rPr lang="en-US" sz="3229">
                <a:solidFill>
                  <a:srgbClr val="000000"/>
                </a:solidFill>
                <a:latin typeface="Montserrat Classic"/>
              </a:rPr>
              <a:t>The main function consists of the program that is given the first priority during run time. In this case it consists of threemajor segments or blocks of code 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91442" y="4436231"/>
            <a:ext cx="12720893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Dynamically allocate memory for the candidates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Initialize candidate's data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Voting Process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77943" y="6506538"/>
            <a:ext cx="14275927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flow of the actual program begins from the main program (excluding the header files). It is then moved any function definition whenever it is called inside the main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6" name="Group 6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3416974" y="4066471"/>
            <a:ext cx="11454052" cy="4997522"/>
          </a:xfrm>
          <a:custGeom>
            <a:avLst/>
            <a:gdLst/>
            <a:ahLst/>
            <a:cxnLst/>
            <a:rect l="l" t="t" r="r" b="b"/>
            <a:pathLst>
              <a:path w="11454052" h="4997522">
                <a:moveTo>
                  <a:pt x="0" y="0"/>
                </a:moveTo>
                <a:lnTo>
                  <a:pt x="11454052" y="0"/>
                </a:lnTo>
                <a:lnTo>
                  <a:pt x="11454052" y="4997522"/>
                </a:lnTo>
                <a:lnTo>
                  <a:pt x="0" y="499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066521" y="948828"/>
            <a:ext cx="1156275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20052"/>
                </a:solidFill>
                <a:latin typeface="Canva Sans Bold"/>
              </a:rPr>
              <a:t>1</a:t>
            </a:r>
            <a:r>
              <a:rPr lang="en-US" sz="5199" u="sng">
                <a:solidFill>
                  <a:srgbClr val="120052"/>
                </a:solidFill>
                <a:latin typeface="Canva Sans Bold"/>
              </a:rPr>
              <a:t>)DYNAMIC MEMORY ALLOCATION: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82530" y="2283598"/>
            <a:ext cx="13395309" cy="169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Dynamic memory allocation is used to allocate memory for the candidates array based on the number of candidates entered by the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77451" y="3510205"/>
            <a:ext cx="10084407" cy="3263085"/>
          </a:xfrm>
          <a:custGeom>
            <a:avLst/>
            <a:gdLst/>
            <a:ahLst/>
            <a:cxnLst/>
            <a:rect l="l" t="t" r="r" b="b"/>
            <a:pathLst>
              <a:path w="10084407" h="3263085">
                <a:moveTo>
                  <a:pt x="0" y="0"/>
                </a:moveTo>
                <a:lnTo>
                  <a:pt x="10084407" y="0"/>
                </a:lnTo>
                <a:lnTo>
                  <a:pt x="10084407" y="3263085"/>
                </a:lnTo>
                <a:lnTo>
                  <a:pt x="0" y="326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1554489">
            <a:off x="-4245287" y="5353845"/>
            <a:ext cx="5966980" cy="516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8686520" y="284337"/>
            <a:ext cx="10138115" cy="8779655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51448"/>
            </a:solidFill>
          </p:spPr>
        </p:sp>
      </p:grpSp>
      <p:grpSp>
        <p:nvGrpSpPr>
          <p:cNvPr id="7" name="Group 7"/>
          <p:cNvGrpSpPr/>
          <p:nvPr/>
        </p:nvGrpSpPr>
        <p:grpSpPr>
          <a:xfrm rot="3411834">
            <a:off x="-1983492" y="-515184"/>
            <a:ext cx="3565532" cy="308776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713543" y="956194"/>
            <a:ext cx="114292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20052"/>
                </a:solidFill>
                <a:latin typeface="Canva Sans Bold"/>
              </a:rPr>
              <a:t>2)</a:t>
            </a:r>
            <a:r>
              <a:rPr lang="en-US" sz="5199" u="sng">
                <a:solidFill>
                  <a:srgbClr val="120052"/>
                </a:solidFill>
                <a:latin typeface="Canva Sans Bold"/>
              </a:rPr>
              <a:t>INITIALISATION OF CANDIDATES: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50742" y="2079593"/>
            <a:ext cx="14980814" cy="112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  <a:spcBef>
                <a:spcPct val="0"/>
              </a:spcBef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The initialization of the candidates array occurs within a loop after dynamically allocating memory.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0723" y="6706615"/>
            <a:ext cx="15879291" cy="284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By initializing each candidate's id, name, and votes fields within the loop, the code ensures that all the candidate data is properly set before proceeding to the voting process.</a:t>
            </a:r>
          </a:p>
          <a:p>
            <a:pPr marL="697358" lvl="1" indent="-348679">
              <a:lnSpc>
                <a:spcPts val="4522"/>
              </a:lnSpc>
              <a:buFont typeface="Arial"/>
              <a:buChar char="•"/>
            </a:pPr>
            <a:r>
              <a:rPr lang="en-US" sz="3230">
                <a:solidFill>
                  <a:srgbClr val="000000"/>
                </a:solidFill>
                <a:latin typeface="Montserrat Classic"/>
              </a:rPr>
              <a:t> Each candidate is given a unique identifier, their name is collected from the user, and their vote count is set to 0 as the starting point.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718414" y="-135277"/>
            <a:ext cx="4393457" cy="839228"/>
            <a:chOff x="0" y="0"/>
            <a:chExt cx="1157124" cy="2210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7125" cy="221031"/>
            </a:xfrm>
            <a:custGeom>
              <a:avLst/>
              <a:gdLst/>
              <a:ahLst/>
              <a:cxnLst/>
              <a:rect l="l" t="t" r="r" b="b"/>
              <a:pathLst>
                <a:path w="1157125" h="221031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235591" y="-324749"/>
            <a:ext cx="2664422" cy="1218172"/>
            <a:chOff x="0" y="0"/>
            <a:chExt cx="483446" cy="2210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05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846001" y="-324749"/>
            <a:ext cx="2664422" cy="1218172"/>
            <a:chOff x="0" y="0"/>
            <a:chExt cx="483446" cy="22103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5144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Custom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 Classic</vt:lpstr>
      <vt:lpstr>Canva Sans Bold</vt:lpstr>
      <vt:lpstr>Calibri</vt:lpstr>
      <vt:lpstr>Arial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VOTING SYSTEM</dc:title>
  <cp:lastModifiedBy>tanush t m</cp:lastModifiedBy>
  <cp:revision>2</cp:revision>
  <dcterms:created xsi:type="dcterms:W3CDTF">2006-08-16T00:00:00Z</dcterms:created>
  <dcterms:modified xsi:type="dcterms:W3CDTF">2024-07-14T06:00:35Z</dcterms:modified>
  <dc:identifier>DAFo5SAIbks</dc:identifier>
</cp:coreProperties>
</file>