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Josefin Sans"/>
      <p:regular r:id="rId15"/>
      <p:bold r:id="rId16"/>
      <p:italic r:id="rId17"/>
      <p:boldItalic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hV6gCJoElYyReCNTIISCQzMU0lQ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JosefinSans-regular.fntdata"/><Relationship Id="rId14" Type="http://schemas.openxmlformats.org/officeDocument/2006/relationships/slide" Target="slides/slide10.xml"/><Relationship Id="rId17" Type="http://schemas.openxmlformats.org/officeDocument/2006/relationships/font" Target="fonts/JosefinSans-italic.fntdata"/><Relationship Id="rId16" Type="http://schemas.openxmlformats.org/officeDocument/2006/relationships/font" Target="fonts/JosefinSans-bold.fntdata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font" Target="fonts/Josefin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e4ffce8c78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g2e4ffce8c78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e4ffce8c78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g2e4ffce8c78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e4ffce8c78_2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g2e4ffce8c78_2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e4ffce8c78_2_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2e4ffce8c7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e4ffce8c78_2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2e4ffce8c7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/>
          <p:nvPr>
            <p:ph type="title"/>
          </p:nvPr>
        </p:nvSpPr>
        <p:spPr>
          <a:xfrm>
            <a:off x="638600" y="2563933"/>
            <a:ext cx="6480000" cy="10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17" name="Google Shape;17;p8"/>
          <p:cNvSpPr txBox="1"/>
          <p:nvPr>
            <p:ph idx="1" type="subTitle"/>
          </p:nvPr>
        </p:nvSpPr>
        <p:spPr>
          <a:xfrm>
            <a:off x="638733" y="3676167"/>
            <a:ext cx="6480000" cy="6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133">
                <a:solidFill>
                  <a:schemeClr val="dk1"/>
                </a:solidFill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18" name="Google Shape;18;p8"/>
          <p:cNvSpPr/>
          <p:nvPr/>
        </p:nvSpPr>
        <p:spPr>
          <a:xfrm rot="-10667561">
            <a:off x="407828" y="5861780"/>
            <a:ext cx="6424955" cy="1041291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8"/>
          <p:cNvSpPr/>
          <p:nvPr/>
        </p:nvSpPr>
        <p:spPr>
          <a:xfrm rot="10800000">
            <a:off x="536613" y="5738129"/>
            <a:ext cx="3191505" cy="1288619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8"/>
          <p:cNvSpPr/>
          <p:nvPr/>
        </p:nvSpPr>
        <p:spPr>
          <a:xfrm>
            <a:off x="-362816" y="5545483"/>
            <a:ext cx="2795864" cy="1318869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8"/>
          <p:cNvSpPr/>
          <p:nvPr/>
        </p:nvSpPr>
        <p:spPr>
          <a:xfrm>
            <a:off x="6995568" y="64276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8"/>
          <p:cNvSpPr/>
          <p:nvPr/>
        </p:nvSpPr>
        <p:spPr>
          <a:xfrm>
            <a:off x="536601" y="526959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8"/>
          <p:cNvSpPr/>
          <p:nvPr/>
        </p:nvSpPr>
        <p:spPr>
          <a:xfrm>
            <a:off x="1537401" y="5854165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8"/>
          <p:cNvSpPr/>
          <p:nvPr/>
        </p:nvSpPr>
        <p:spPr>
          <a:xfrm>
            <a:off x="3813001" y="6316632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" name="Google Shape;25;p8"/>
          <p:cNvSpPr/>
          <p:nvPr/>
        </p:nvSpPr>
        <p:spPr>
          <a:xfrm flipH="1" rot="-132439">
            <a:off x="407828" y="-53222"/>
            <a:ext cx="6424955" cy="1041291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8"/>
          <p:cNvSpPr/>
          <p:nvPr/>
        </p:nvSpPr>
        <p:spPr>
          <a:xfrm flipH="1">
            <a:off x="536613" y="-176902"/>
            <a:ext cx="3191505" cy="1288619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"/>
          <p:cNvSpPr/>
          <p:nvPr/>
        </p:nvSpPr>
        <p:spPr>
          <a:xfrm flipH="1" rot="10800000">
            <a:off x="-362816" y="-14504"/>
            <a:ext cx="2795864" cy="1318869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8"/>
          <p:cNvSpPr/>
          <p:nvPr/>
        </p:nvSpPr>
        <p:spPr>
          <a:xfrm flipH="1" rot="10800000">
            <a:off x="536601" y="1448649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9;p8"/>
          <p:cNvSpPr/>
          <p:nvPr/>
        </p:nvSpPr>
        <p:spPr>
          <a:xfrm flipH="1" rot="10800000">
            <a:off x="1537401" y="864083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8"/>
          <p:cNvSpPr/>
          <p:nvPr/>
        </p:nvSpPr>
        <p:spPr>
          <a:xfrm flipH="1" rot="10800000">
            <a:off x="3813001" y="401616"/>
            <a:ext cx="131200" cy="1316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8"/>
          <p:cNvSpPr/>
          <p:nvPr/>
        </p:nvSpPr>
        <p:spPr>
          <a:xfrm flipH="1" rot="10800000">
            <a:off x="6995568" y="20414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3" name="Google Shape;123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31" name="Google Shape;131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3" name="Google Shape;14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720000" y="484367"/>
            <a:ext cx="10752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720000" y="1371600"/>
            <a:ext cx="10752000" cy="47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600"/>
            </a:lvl1pPr>
            <a:lvl2pPr indent="-317500" lvl="1" marL="914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grpSp>
        <p:nvGrpSpPr>
          <p:cNvPr id="35" name="Google Shape;35;p9"/>
          <p:cNvGrpSpPr/>
          <p:nvPr/>
        </p:nvGrpSpPr>
        <p:grpSpPr>
          <a:xfrm flipH="1">
            <a:off x="-172999" y="-155066"/>
            <a:ext cx="3578712" cy="2317551"/>
            <a:chOff x="6654501" y="-116300"/>
            <a:chExt cx="2684034" cy="1738163"/>
          </a:xfrm>
        </p:grpSpPr>
        <p:sp>
          <p:nvSpPr>
            <p:cNvPr id="36" name="Google Shape;36;p9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9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9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9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9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" name="Google Shape;42;p9"/>
          <p:cNvGrpSpPr/>
          <p:nvPr/>
        </p:nvGrpSpPr>
        <p:grpSpPr>
          <a:xfrm>
            <a:off x="9075868" y="-155066"/>
            <a:ext cx="3578712" cy="2317551"/>
            <a:chOff x="6654501" y="-116300"/>
            <a:chExt cx="2684034" cy="1738163"/>
          </a:xfrm>
        </p:grpSpPr>
        <p:sp>
          <p:nvSpPr>
            <p:cNvPr id="43" name="Google Shape;43;p9"/>
            <p:cNvSpPr/>
            <p:nvPr/>
          </p:nvSpPr>
          <p:spPr>
            <a:xfrm>
              <a:off x="6654501" y="-116300"/>
              <a:ext cx="2684034" cy="1535681"/>
            </a:xfrm>
            <a:custGeom>
              <a:rect b="b" l="l" r="r" t="t"/>
              <a:pathLst>
                <a:path extrusionOk="0" h="36451" w="64695">
                  <a:moveTo>
                    <a:pt x="5503" y="0"/>
                  </a:moveTo>
                  <a:cubicBezTo>
                    <a:pt x="2589" y="0"/>
                    <a:pt x="1" y="186"/>
                    <a:pt x="237" y="874"/>
                  </a:cubicBezTo>
                  <a:cubicBezTo>
                    <a:pt x="460" y="1499"/>
                    <a:pt x="4411" y="2169"/>
                    <a:pt x="5259" y="2593"/>
                  </a:cubicBezTo>
                  <a:cubicBezTo>
                    <a:pt x="7178" y="3552"/>
                    <a:pt x="8897" y="4869"/>
                    <a:pt x="10325" y="6454"/>
                  </a:cubicBezTo>
                  <a:cubicBezTo>
                    <a:pt x="13673" y="10092"/>
                    <a:pt x="16619" y="21050"/>
                    <a:pt x="24989" y="22345"/>
                  </a:cubicBezTo>
                  <a:cubicBezTo>
                    <a:pt x="25398" y="22407"/>
                    <a:pt x="25804" y="22437"/>
                    <a:pt x="26206" y="22437"/>
                  </a:cubicBezTo>
                  <a:cubicBezTo>
                    <a:pt x="31849" y="22437"/>
                    <a:pt x="36809" y="16669"/>
                    <a:pt x="38871" y="15314"/>
                  </a:cubicBezTo>
                  <a:cubicBezTo>
                    <a:pt x="39863" y="14681"/>
                    <a:pt x="40996" y="14362"/>
                    <a:pt x="42135" y="14362"/>
                  </a:cubicBezTo>
                  <a:cubicBezTo>
                    <a:pt x="43201" y="14362"/>
                    <a:pt x="44272" y="14642"/>
                    <a:pt x="45232" y="15203"/>
                  </a:cubicBezTo>
                  <a:cubicBezTo>
                    <a:pt x="49027" y="17502"/>
                    <a:pt x="49071" y="22858"/>
                    <a:pt x="50634" y="27010"/>
                  </a:cubicBezTo>
                  <a:cubicBezTo>
                    <a:pt x="52642" y="32143"/>
                    <a:pt x="57307" y="35759"/>
                    <a:pt x="62775" y="36450"/>
                  </a:cubicBezTo>
                  <a:cubicBezTo>
                    <a:pt x="62396" y="25269"/>
                    <a:pt x="63043" y="14065"/>
                    <a:pt x="64694" y="2994"/>
                  </a:cubicBezTo>
                  <a:cubicBezTo>
                    <a:pt x="57530" y="1745"/>
                    <a:pt x="50232" y="1499"/>
                    <a:pt x="42978" y="1254"/>
                  </a:cubicBezTo>
                  <a:cubicBezTo>
                    <a:pt x="32957" y="896"/>
                    <a:pt x="22936" y="562"/>
                    <a:pt x="12914" y="249"/>
                  </a:cubicBezTo>
                  <a:cubicBezTo>
                    <a:pt x="12140" y="215"/>
                    <a:pt x="8634" y="0"/>
                    <a:pt x="55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 flipH="1" rot="5400000">
              <a:off x="8050932" y="-354518"/>
              <a:ext cx="808131" cy="1493289"/>
            </a:xfrm>
            <a:custGeom>
              <a:rect b="b" l="l" r="r" t="t"/>
              <a:pathLst>
                <a:path extrusionOk="0" h="44420" w="24039">
                  <a:moveTo>
                    <a:pt x="17715" y="1"/>
                  </a:moveTo>
                  <a:cubicBezTo>
                    <a:pt x="16371" y="1"/>
                    <a:pt x="14900" y="541"/>
                    <a:pt x="13704" y="2213"/>
                  </a:cubicBezTo>
                  <a:cubicBezTo>
                    <a:pt x="10848" y="6185"/>
                    <a:pt x="15289" y="12211"/>
                    <a:pt x="13392" y="17300"/>
                  </a:cubicBezTo>
                  <a:cubicBezTo>
                    <a:pt x="11272" y="22947"/>
                    <a:pt x="1" y="24509"/>
                    <a:pt x="1384" y="34262"/>
                  </a:cubicBezTo>
                  <a:cubicBezTo>
                    <a:pt x="2268" y="40412"/>
                    <a:pt x="11808" y="44419"/>
                    <a:pt x="18141" y="44419"/>
                  </a:cubicBezTo>
                  <a:cubicBezTo>
                    <a:pt x="19486" y="44419"/>
                    <a:pt x="20686" y="44239"/>
                    <a:pt x="21628" y="43860"/>
                  </a:cubicBezTo>
                  <a:cubicBezTo>
                    <a:pt x="21918" y="43748"/>
                    <a:pt x="23413" y="36851"/>
                    <a:pt x="23480" y="36048"/>
                  </a:cubicBezTo>
                  <a:cubicBezTo>
                    <a:pt x="24038" y="28549"/>
                    <a:pt x="24016" y="20983"/>
                    <a:pt x="23369" y="13484"/>
                  </a:cubicBezTo>
                  <a:cubicBezTo>
                    <a:pt x="23056" y="9890"/>
                    <a:pt x="22699" y="6252"/>
                    <a:pt x="22186" y="2681"/>
                  </a:cubicBezTo>
                  <a:cubicBezTo>
                    <a:pt x="22052" y="1766"/>
                    <a:pt x="22141" y="2168"/>
                    <a:pt x="21315" y="1320"/>
                  </a:cubicBezTo>
                  <a:cubicBezTo>
                    <a:pt x="20767" y="784"/>
                    <a:pt x="19333" y="1"/>
                    <a:pt x="177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10800000">
              <a:off x="7613850" y="-116300"/>
              <a:ext cx="1724676" cy="736904"/>
            </a:xfrm>
            <a:custGeom>
              <a:rect b="b" l="l" r="r" t="t"/>
              <a:pathLst>
                <a:path extrusionOk="0" h="61524" w="143993">
                  <a:moveTo>
                    <a:pt x="25900" y="1"/>
                  </a:moveTo>
                  <a:cubicBezTo>
                    <a:pt x="11671" y="1"/>
                    <a:pt x="1" y="8596"/>
                    <a:pt x="1" y="8596"/>
                  </a:cubicBezTo>
                  <a:lnTo>
                    <a:pt x="186" y="61523"/>
                  </a:lnTo>
                  <a:lnTo>
                    <a:pt x="143993" y="61523"/>
                  </a:lnTo>
                  <a:cubicBezTo>
                    <a:pt x="138074" y="43327"/>
                    <a:pt x="128448" y="39288"/>
                    <a:pt x="117124" y="39288"/>
                  </a:cubicBezTo>
                  <a:cubicBezTo>
                    <a:pt x="108085" y="39288"/>
                    <a:pt x="97965" y="41861"/>
                    <a:pt x="87783" y="41861"/>
                  </a:cubicBezTo>
                  <a:cubicBezTo>
                    <a:pt x="83897" y="41861"/>
                    <a:pt x="80003" y="41486"/>
                    <a:pt x="76156" y="40451"/>
                  </a:cubicBezTo>
                  <a:cubicBezTo>
                    <a:pt x="58842" y="35830"/>
                    <a:pt x="64326" y="18763"/>
                    <a:pt x="43685" y="5269"/>
                  </a:cubicBezTo>
                  <a:cubicBezTo>
                    <a:pt x="37737" y="1386"/>
                    <a:pt x="31612" y="1"/>
                    <a:pt x="259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9"/>
            <p:cNvSpPr/>
            <p:nvPr/>
          </p:nvSpPr>
          <p:spPr>
            <a:xfrm>
              <a:off x="7365463" y="107038"/>
              <a:ext cx="163500" cy="1635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9"/>
            <p:cNvSpPr/>
            <p:nvPr/>
          </p:nvSpPr>
          <p:spPr>
            <a:xfrm>
              <a:off x="8469625" y="775288"/>
              <a:ext cx="98400" cy="9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9"/>
            <p:cNvSpPr/>
            <p:nvPr/>
          </p:nvSpPr>
          <p:spPr>
            <a:xfrm>
              <a:off x="8942775" y="1523163"/>
              <a:ext cx="98400" cy="987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Calibri"/>
                <a:buNone/>
              </a:pPr>
              <a:r>
                <a:t/>
              </a:r>
              <a:endPara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tents">
  <p:cSld name="Table of coten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3636000" y="484367"/>
            <a:ext cx="49200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Open Sans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1" name="Google Shape;51;p10"/>
          <p:cNvSpPr txBox="1"/>
          <p:nvPr>
            <p:ph idx="1" type="subTitle"/>
          </p:nvPr>
        </p:nvSpPr>
        <p:spPr>
          <a:xfrm>
            <a:off x="5839533" y="2491967"/>
            <a:ext cx="5106800" cy="4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2" name="Google Shape;52;p10"/>
          <p:cNvSpPr txBox="1"/>
          <p:nvPr>
            <p:ph idx="2" type="subTitle"/>
          </p:nvPr>
        </p:nvSpPr>
        <p:spPr>
          <a:xfrm>
            <a:off x="6735451" y="2917451"/>
            <a:ext cx="3314800" cy="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3" type="subTitle"/>
          </p:nvPr>
        </p:nvSpPr>
        <p:spPr>
          <a:xfrm>
            <a:off x="1245651" y="2491967"/>
            <a:ext cx="4920000" cy="4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4" name="Google Shape;54;p10"/>
          <p:cNvSpPr txBox="1"/>
          <p:nvPr>
            <p:ph idx="4" type="subTitle"/>
          </p:nvPr>
        </p:nvSpPr>
        <p:spPr>
          <a:xfrm>
            <a:off x="2048251" y="2917451"/>
            <a:ext cx="3314800" cy="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5" type="subTitle"/>
          </p:nvPr>
        </p:nvSpPr>
        <p:spPr>
          <a:xfrm>
            <a:off x="5839467" y="5027800"/>
            <a:ext cx="5106800" cy="4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6" name="Google Shape;56;p10"/>
          <p:cNvSpPr txBox="1"/>
          <p:nvPr>
            <p:ph idx="6" type="subTitle"/>
          </p:nvPr>
        </p:nvSpPr>
        <p:spPr>
          <a:xfrm>
            <a:off x="6735451" y="5453300"/>
            <a:ext cx="3314800" cy="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7" type="subTitle"/>
          </p:nvPr>
        </p:nvSpPr>
        <p:spPr>
          <a:xfrm>
            <a:off x="1245651" y="5027800"/>
            <a:ext cx="4920000" cy="4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36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2100"/>
              <a:buFont typeface="Josefin Sans"/>
              <a:buNone/>
              <a:defRPr b="1" sz="2800">
                <a:solidFill>
                  <a:schemeClr val="dk1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58" name="Google Shape;58;p10"/>
          <p:cNvSpPr txBox="1"/>
          <p:nvPr>
            <p:ph idx="8" type="subTitle"/>
          </p:nvPr>
        </p:nvSpPr>
        <p:spPr>
          <a:xfrm>
            <a:off x="2048251" y="5453300"/>
            <a:ext cx="3314800" cy="8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lvl="2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3pPr>
            <a:lvl4pPr lvl="3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4pPr>
            <a:lvl5pPr lvl="4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lvl="5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6pPr>
            <a:lvl7pPr lvl="6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7pPr>
            <a:lvl8pPr lvl="7" algn="ctr">
              <a:lnSpc>
                <a:spcPct val="90000"/>
              </a:lnSpc>
              <a:spcBef>
                <a:spcPts val="21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8pPr>
            <a:lvl9pPr lvl="8" algn="ctr">
              <a:lnSpc>
                <a:spcPct val="90000"/>
              </a:lnSpc>
              <a:spcBef>
                <a:spcPts val="2133"/>
              </a:spcBef>
              <a:spcAft>
                <a:spcPts val="2133"/>
              </a:spcAft>
              <a:buClr>
                <a:schemeClr val="dk1"/>
              </a:buClr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9" type="title"/>
          </p:nvPr>
        </p:nvSpPr>
        <p:spPr>
          <a:xfrm>
            <a:off x="3012851" y="1561484"/>
            <a:ext cx="13856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  <a:defRPr sz="6667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60" name="Google Shape;60;p10"/>
          <p:cNvSpPr txBox="1"/>
          <p:nvPr>
            <p:ph idx="13" type="title"/>
          </p:nvPr>
        </p:nvSpPr>
        <p:spPr>
          <a:xfrm>
            <a:off x="7700084" y="1561484"/>
            <a:ext cx="13856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  <a:defRPr sz="6667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61" name="Google Shape;61;p10"/>
          <p:cNvSpPr txBox="1"/>
          <p:nvPr>
            <p:ph idx="14" type="title"/>
          </p:nvPr>
        </p:nvSpPr>
        <p:spPr>
          <a:xfrm>
            <a:off x="3012851" y="4094833"/>
            <a:ext cx="13856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  <a:defRPr sz="6667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62" name="Google Shape;62;p10"/>
          <p:cNvSpPr txBox="1"/>
          <p:nvPr>
            <p:ph idx="15" type="title"/>
          </p:nvPr>
        </p:nvSpPr>
        <p:spPr>
          <a:xfrm>
            <a:off x="7700084" y="4094833"/>
            <a:ext cx="1385600" cy="89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000"/>
              <a:buFont typeface="Calibri"/>
              <a:buNone/>
              <a:defRPr sz="6667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5333"/>
            </a:lvl9pPr>
          </a:lstStyle>
          <a:p/>
        </p:txBody>
      </p:sp>
      <p:sp>
        <p:nvSpPr>
          <p:cNvPr id="63" name="Google Shape;63;p10"/>
          <p:cNvSpPr/>
          <p:nvPr/>
        </p:nvSpPr>
        <p:spPr>
          <a:xfrm rot="-5267561">
            <a:off x="-2889154" y="3283043"/>
            <a:ext cx="6424955" cy="1041291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0"/>
          <p:cNvSpPr/>
          <p:nvPr/>
        </p:nvSpPr>
        <p:spPr>
          <a:xfrm rot="-5400000">
            <a:off x="-1272442" y="1671437"/>
            <a:ext cx="3191505" cy="1288619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0"/>
          <p:cNvSpPr/>
          <p:nvPr/>
        </p:nvSpPr>
        <p:spPr>
          <a:xfrm rot="5400000">
            <a:off x="-897100" y="559064"/>
            <a:ext cx="2795864" cy="1318869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0"/>
          <p:cNvSpPr/>
          <p:nvPr/>
        </p:nvSpPr>
        <p:spPr>
          <a:xfrm rot="5400000">
            <a:off x="161817" y="4177284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0"/>
          <p:cNvSpPr/>
          <p:nvPr/>
        </p:nvSpPr>
        <p:spPr>
          <a:xfrm rot="5400000">
            <a:off x="1325084" y="352951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0"/>
          <p:cNvSpPr/>
          <p:nvPr/>
        </p:nvSpPr>
        <p:spPr>
          <a:xfrm rot="5400000">
            <a:off x="720184" y="17205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0"/>
          <p:cNvSpPr/>
          <p:nvPr/>
        </p:nvSpPr>
        <p:spPr>
          <a:xfrm rot="5400000">
            <a:off x="588584" y="3600684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0"/>
          <p:cNvSpPr/>
          <p:nvPr/>
        </p:nvSpPr>
        <p:spPr>
          <a:xfrm rot="5532439">
            <a:off x="8798415" y="2530048"/>
            <a:ext cx="6424955" cy="1041291"/>
          </a:xfrm>
          <a:custGeom>
            <a:rect b="b" l="l" r="r" t="t"/>
            <a:pathLst>
              <a:path extrusionOk="0" h="14785" w="79484">
                <a:moveTo>
                  <a:pt x="64823" y="0"/>
                </a:moveTo>
                <a:cubicBezTo>
                  <a:pt x="56730" y="0"/>
                  <a:pt x="48629" y="357"/>
                  <a:pt x="40537" y="566"/>
                </a:cubicBezTo>
                <a:cubicBezTo>
                  <a:pt x="32882" y="767"/>
                  <a:pt x="25204" y="856"/>
                  <a:pt x="17548" y="856"/>
                </a:cubicBezTo>
                <a:lnTo>
                  <a:pt x="6188" y="856"/>
                </a:lnTo>
                <a:cubicBezTo>
                  <a:pt x="5806" y="856"/>
                  <a:pt x="5327" y="841"/>
                  <a:pt x="4808" y="841"/>
                </a:cubicBezTo>
                <a:cubicBezTo>
                  <a:pt x="2720" y="841"/>
                  <a:pt x="0" y="1085"/>
                  <a:pt x="519" y="3534"/>
                </a:cubicBezTo>
                <a:cubicBezTo>
                  <a:pt x="1166" y="6614"/>
                  <a:pt x="4269" y="9560"/>
                  <a:pt x="6746" y="11190"/>
                </a:cubicBezTo>
                <a:cubicBezTo>
                  <a:pt x="10540" y="13712"/>
                  <a:pt x="15160" y="14738"/>
                  <a:pt x="19713" y="14783"/>
                </a:cubicBezTo>
                <a:cubicBezTo>
                  <a:pt x="19807" y="14784"/>
                  <a:pt x="19901" y="14784"/>
                  <a:pt x="19995" y="14784"/>
                </a:cubicBezTo>
                <a:cubicBezTo>
                  <a:pt x="22334" y="14784"/>
                  <a:pt x="24671" y="14518"/>
                  <a:pt x="26967" y="14024"/>
                </a:cubicBezTo>
                <a:cubicBezTo>
                  <a:pt x="29891" y="13377"/>
                  <a:pt x="32703" y="12350"/>
                  <a:pt x="35515" y="11324"/>
                </a:cubicBezTo>
                <a:cubicBezTo>
                  <a:pt x="42724" y="8712"/>
                  <a:pt x="50045" y="6235"/>
                  <a:pt x="57633" y="5141"/>
                </a:cubicBezTo>
                <a:cubicBezTo>
                  <a:pt x="61727" y="4546"/>
                  <a:pt x="65864" y="4360"/>
                  <a:pt x="70011" y="4360"/>
                </a:cubicBezTo>
                <a:cubicBezTo>
                  <a:pt x="73167" y="4360"/>
                  <a:pt x="76330" y="4468"/>
                  <a:pt x="79484" y="4583"/>
                </a:cubicBezTo>
                <a:cubicBezTo>
                  <a:pt x="79461" y="3222"/>
                  <a:pt x="79439" y="1860"/>
                  <a:pt x="79439" y="499"/>
                </a:cubicBezTo>
                <a:cubicBezTo>
                  <a:pt x="74572" y="130"/>
                  <a:pt x="69699" y="0"/>
                  <a:pt x="6482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0"/>
          <p:cNvSpPr/>
          <p:nvPr/>
        </p:nvSpPr>
        <p:spPr>
          <a:xfrm rot="5400000">
            <a:off x="10415156" y="3894324"/>
            <a:ext cx="3191505" cy="1288619"/>
          </a:xfrm>
          <a:custGeom>
            <a:rect b="b" l="l" r="r" t="t"/>
            <a:pathLst>
              <a:path extrusionOk="0" h="43165" w="72716">
                <a:moveTo>
                  <a:pt x="36506" y="1"/>
                </a:moveTo>
                <a:cubicBezTo>
                  <a:pt x="24983" y="1"/>
                  <a:pt x="13559" y="1174"/>
                  <a:pt x="0" y="3973"/>
                </a:cubicBezTo>
                <a:cubicBezTo>
                  <a:pt x="982" y="6629"/>
                  <a:pt x="1205" y="12052"/>
                  <a:pt x="1853" y="14262"/>
                </a:cubicBezTo>
                <a:cubicBezTo>
                  <a:pt x="3259" y="19194"/>
                  <a:pt x="12610" y="30220"/>
                  <a:pt x="23859" y="33077"/>
                </a:cubicBezTo>
                <a:cubicBezTo>
                  <a:pt x="25907" y="33596"/>
                  <a:pt x="27823" y="33808"/>
                  <a:pt x="29631" y="33808"/>
                </a:cubicBezTo>
                <a:cubicBezTo>
                  <a:pt x="37728" y="33808"/>
                  <a:pt x="43662" y="29551"/>
                  <a:pt x="49622" y="29551"/>
                </a:cubicBezTo>
                <a:cubicBezTo>
                  <a:pt x="50569" y="29551"/>
                  <a:pt x="51516" y="29659"/>
                  <a:pt x="52472" y="29907"/>
                </a:cubicBezTo>
                <a:cubicBezTo>
                  <a:pt x="60284" y="31938"/>
                  <a:pt x="55507" y="42049"/>
                  <a:pt x="72715" y="43165"/>
                </a:cubicBezTo>
                <a:cubicBezTo>
                  <a:pt x="70483" y="29863"/>
                  <a:pt x="71086" y="16270"/>
                  <a:pt x="71689" y="2812"/>
                </a:cubicBezTo>
                <a:cubicBezTo>
                  <a:pt x="58580" y="1069"/>
                  <a:pt x="47498" y="1"/>
                  <a:pt x="36506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0"/>
          <p:cNvSpPr/>
          <p:nvPr/>
        </p:nvSpPr>
        <p:spPr>
          <a:xfrm rot="-5400000">
            <a:off x="10435453" y="4976448"/>
            <a:ext cx="2795864" cy="1318869"/>
          </a:xfrm>
          <a:custGeom>
            <a:rect b="b" l="l" r="r" t="t"/>
            <a:pathLst>
              <a:path extrusionOk="0" h="61524" w="143993">
                <a:moveTo>
                  <a:pt x="25900" y="1"/>
                </a:moveTo>
                <a:cubicBezTo>
                  <a:pt x="11671" y="1"/>
                  <a:pt x="1" y="8596"/>
                  <a:pt x="1" y="8596"/>
                </a:cubicBezTo>
                <a:lnTo>
                  <a:pt x="186" y="61523"/>
                </a:lnTo>
                <a:lnTo>
                  <a:pt x="143993" y="61523"/>
                </a:lnTo>
                <a:cubicBezTo>
                  <a:pt x="138074" y="43327"/>
                  <a:pt x="128448" y="39288"/>
                  <a:pt x="117124" y="39288"/>
                </a:cubicBezTo>
                <a:cubicBezTo>
                  <a:pt x="108085" y="39288"/>
                  <a:pt x="97965" y="41861"/>
                  <a:pt x="87783" y="41861"/>
                </a:cubicBezTo>
                <a:cubicBezTo>
                  <a:pt x="83897" y="41861"/>
                  <a:pt x="80003" y="41486"/>
                  <a:pt x="76156" y="40451"/>
                </a:cubicBezTo>
                <a:cubicBezTo>
                  <a:pt x="58842" y="35830"/>
                  <a:pt x="64326" y="18763"/>
                  <a:pt x="43685" y="5269"/>
                </a:cubicBezTo>
                <a:cubicBezTo>
                  <a:pt x="37737" y="1386"/>
                  <a:pt x="31612" y="1"/>
                  <a:pt x="25900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"/>
          <p:cNvSpPr/>
          <p:nvPr/>
        </p:nvSpPr>
        <p:spPr>
          <a:xfrm rot="-5400000">
            <a:off x="11954400" y="2459099"/>
            <a:ext cx="218000" cy="2180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0"/>
          <p:cNvSpPr/>
          <p:nvPr/>
        </p:nvSpPr>
        <p:spPr>
          <a:xfrm rot="-5400000">
            <a:off x="11482833" y="50021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"/>
          <p:cNvSpPr/>
          <p:nvPr/>
        </p:nvSpPr>
        <p:spPr>
          <a:xfrm rot="-5400000">
            <a:off x="11614433" y="3122099"/>
            <a:ext cx="131200" cy="13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0"/>
          <p:cNvSpPr/>
          <p:nvPr/>
        </p:nvSpPr>
        <p:spPr>
          <a:xfrm rot="-5400000">
            <a:off x="10877933" y="6369832"/>
            <a:ext cx="131200" cy="131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2" name="Google Shape;9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8" name="Google Shape;10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525" y="1987125"/>
            <a:ext cx="3192150" cy="3192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>
            <p:ph type="title"/>
          </p:nvPr>
        </p:nvSpPr>
        <p:spPr>
          <a:xfrm>
            <a:off x="967825" y="1192425"/>
            <a:ext cx="127554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Arial"/>
              <a:buNone/>
            </a:pPr>
            <a:r>
              <a:rPr b="1" lang="en-US" sz="65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DIABETES PREDICTION</a:t>
            </a:r>
            <a:endParaRPr b="1" sz="6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Arial"/>
              <a:buNone/>
            </a:pPr>
            <a:r>
              <a:t/>
            </a:r>
            <a:endParaRPr b="1" sz="65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"/>
          <p:cNvSpPr txBox="1"/>
          <p:nvPr/>
        </p:nvSpPr>
        <p:spPr>
          <a:xfrm>
            <a:off x="4835200" y="2372500"/>
            <a:ext cx="60663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SCIENCE INTERNSHIP</a:t>
            </a:r>
            <a:endParaRPr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1"/>
          <p:cNvSpPr txBox="1"/>
          <p:nvPr/>
        </p:nvSpPr>
        <p:spPr>
          <a:xfrm>
            <a:off x="5512500" y="3364425"/>
            <a:ext cx="7859400" cy="151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Submitted by Tanush T M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"/>
          <p:cNvSpPr txBox="1"/>
          <p:nvPr>
            <p:ph type="title"/>
          </p:nvPr>
        </p:nvSpPr>
        <p:spPr>
          <a:xfrm>
            <a:off x="1764259" y="2798371"/>
            <a:ext cx="8328007" cy="109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600"/>
              <a:buFont typeface="Arial"/>
              <a:buNone/>
            </a:pPr>
            <a:r>
              <a:rPr b="1" lang="en-US" sz="11733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Thank You :)</a:t>
            </a:r>
            <a:endParaRPr b="1" sz="11733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/>
          <p:nvPr>
            <p:ph type="title"/>
          </p:nvPr>
        </p:nvSpPr>
        <p:spPr>
          <a:xfrm>
            <a:off x="1302390" y="884633"/>
            <a:ext cx="8235300" cy="7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Arial"/>
              <a:buNone/>
            </a:pPr>
            <a:r>
              <a:rPr b="1" lang="en-US" sz="3000">
                <a:solidFill>
                  <a:srgbClr val="1F3864"/>
                </a:solidFill>
                <a:latin typeface="Arial"/>
                <a:ea typeface="Arial"/>
                <a:cs typeface="Arial"/>
                <a:sym typeface="Arial"/>
              </a:rPr>
              <a:t>TABLE OF CONTENTS</a:t>
            </a:r>
            <a:endParaRPr b="1" sz="3000">
              <a:solidFill>
                <a:srgbClr val="1F386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 txBox="1"/>
          <p:nvPr>
            <p:ph idx="1" type="body"/>
          </p:nvPr>
        </p:nvSpPr>
        <p:spPr>
          <a:xfrm>
            <a:off x="3117400" y="1657125"/>
            <a:ext cx="6420300" cy="4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Intern Details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Research Methodology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Data Analysis and Interpretation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Findings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Font typeface="Times New Roman"/>
              <a:buChar char="➢"/>
            </a:pPr>
            <a:r>
              <a:rPr lang="en-US" sz="2100">
                <a:latin typeface="Times New Roman"/>
                <a:ea typeface="Times New Roman"/>
                <a:cs typeface="Times New Roman"/>
                <a:sym typeface="Times New Roman"/>
              </a:rPr>
              <a:t>Future Works and Recommendations</a:t>
            </a:r>
            <a:endParaRPr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"/>
          <p:cNvSpPr txBox="1"/>
          <p:nvPr>
            <p:ph type="title"/>
          </p:nvPr>
        </p:nvSpPr>
        <p:spPr>
          <a:xfrm>
            <a:off x="2157552" y="751520"/>
            <a:ext cx="7702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Josefin Sans"/>
              <a:buNone/>
            </a:pPr>
            <a:r>
              <a:rPr b="1" lang="en-US">
                <a:solidFill>
                  <a:srgbClr val="1F3864"/>
                </a:solidFill>
                <a:latin typeface="Josefin Sans"/>
                <a:ea typeface="Josefin Sans"/>
                <a:cs typeface="Josefin Sans"/>
                <a:sym typeface="Josefin Sans"/>
              </a:rPr>
              <a:t>INTERN DETAILS</a:t>
            </a:r>
            <a:endParaRPr b="1">
              <a:solidFill>
                <a:srgbClr val="1F386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65" name="Google Shape;165;p3"/>
          <p:cNvSpPr txBox="1"/>
          <p:nvPr>
            <p:ph idx="8" type="subTitle"/>
          </p:nvPr>
        </p:nvSpPr>
        <p:spPr>
          <a:xfrm>
            <a:off x="2651450" y="1895550"/>
            <a:ext cx="8647200" cy="36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-387350" lvl="0" marL="342900" marR="46799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Noto Sans Symbols"/>
              <a:buChar char="●"/>
            </a:pPr>
            <a:r>
              <a:rPr lang="en-US" sz="2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Name of Intern: Tanush T M</a:t>
            </a:r>
            <a:endParaRPr sz="2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342900" marR="46799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 of Project: Data Science</a:t>
            </a:r>
            <a:endParaRPr sz="2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2750" lvl="0" marL="342900" marR="46799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5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Duration of Project: Submitted on 12.06.2024</a:t>
            </a:r>
            <a:endParaRPr sz="2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6799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Project </a:t>
            </a:r>
            <a:r>
              <a:rPr lang="en-US" sz="2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allotted</a:t>
            </a:r>
            <a:r>
              <a:rPr lang="en-US" sz="2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May 26, 2024</a:t>
            </a:r>
            <a:endParaRPr sz="25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342900" marR="467994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800"/>
              <a:buFont typeface="Times New Roman"/>
              <a:buChar char="●"/>
            </a:pPr>
            <a:r>
              <a:rPr lang="en-US" sz="25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Instamojo Payment ID: </a:t>
            </a:r>
            <a:r>
              <a:rPr lang="en-US" sz="2350">
                <a:solidFill>
                  <a:srgbClr val="444463"/>
                </a:solidFill>
                <a:highlight>
                  <a:srgbClr val="F3F5F8"/>
                </a:highlight>
                <a:latin typeface="Arial"/>
                <a:ea typeface="Arial"/>
                <a:cs typeface="Arial"/>
                <a:sym typeface="Arial"/>
              </a:rPr>
              <a:t>MOJO4521L05Q53285940</a:t>
            </a:r>
            <a:endParaRPr sz="3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3390652" y="510573"/>
            <a:ext cx="1075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Josefin Sans"/>
              <a:buNone/>
            </a:pPr>
            <a:r>
              <a:rPr b="1" lang="en-US">
                <a:solidFill>
                  <a:srgbClr val="002060"/>
                </a:solidFill>
                <a:latin typeface="Josefin Sans"/>
                <a:ea typeface="Josefin Sans"/>
                <a:cs typeface="Josefin Sans"/>
                <a:sym typeface="Josefin Sans"/>
              </a:rPr>
              <a:t>INTRODUCTION</a:t>
            </a:r>
            <a:endParaRPr b="1">
              <a:solidFill>
                <a:srgbClr val="1F386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653961" y="1266310"/>
            <a:ext cx="97902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/>
              <a:t>Diabetes is a rising concern in this modern world, It affects people of all ranges from infants to elderly people. It affects millions worldwide and leads to severe health complications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/>
              <a:t>The main purpose of this project is to develop a predictive model using machine learning and data science that could predict diabetes with a reasonable accuracy.</a:t>
            </a:r>
            <a:endParaRPr sz="2100"/>
          </a:p>
          <a:p>
            <a:pPr indent="0" lvl="0" marL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100"/>
              <a:t>The features that are being considered as affecting factors are;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Age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Pregnancy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Insulin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Glucose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BMI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Skin Thickness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Blood Pressure</a:t>
            </a:r>
            <a:endParaRPr sz="2100"/>
          </a:p>
          <a:p>
            <a:pPr indent="-3619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➔"/>
            </a:pPr>
            <a:r>
              <a:rPr lang="en-US" sz="2100"/>
              <a:t>Diabetes Pedigree Function</a:t>
            </a:r>
            <a:endParaRPr sz="21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4ffce8c78_2_0"/>
          <p:cNvSpPr txBox="1"/>
          <p:nvPr>
            <p:ph type="title"/>
          </p:nvPr>
        </p:nvSpPr>
        <p:spPr>
          <a:xfrm>
            <a:off x="3186477" y="864498"/>
            <a:ext cx="1075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Josefin Sans"/>
              <a:buNone/>
            </a:pPr>
            <a:r>
              <a:rPr b="1" lang="en-US" sz="4900">
                <a:solidFill>
                  <a:srgbClr val="002060"/>
                </a:solidFill>
                <a:latin typeface="Josefin Sans"/>
                <a:ea typeface="Josefin Sans"/>
                <a:cs typeface="Josefin Sans"/>
                <a:sym typeface="Josefin Sans"/>
              </a:rPr>
              <a:t>OBJECTIVES</a:t>
            </a:r>
            <a:endParaRPr b="1" sz="4900">
              <a:solidFill>
                <a:srgbClr val="1F386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77" name="Google Shape;177;g2e4ffce8c78_2_0"/>
          <p:cNvSpPr txBox="1"/>
          <p:nvPr>
            <p:ph idx="1" type="body"/>
          </p:nvPr>
        </p:nvSpPr>
        <p:spPr>
          <a:xfrm>
            <a:off x="2187586" y="2080110"/>
            <a:ext cx="9790200" cy="43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2200"/>
              <a:t>The primary goals and objectives of this project are;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 develop a predictive model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Early detection prevents health risks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 build an User-Friendly Application to increase ease of use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 extract data driven insights using EDA techniques</a:t>
            </a:r>
            <a:endParaRPr sz="2200"/>
          </a:p>
          <a:p>
            <a:pPr indent="-3683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To make the project scalable and scope for future improvements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e4ffce8c78_2_5"/>
          <p:cNvSpPr txBox="1"/>
          <p:nvPr>
            <p:ph type="title"/>
          </p:nvPr>
        </p:nvSpPr>
        <p:spPr>
          <a:xfrm>
            <a:off x="2123577" y="905398"/>
            <a:ext cx="1075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Josefin Sans"/>
              <a:buNone/>
            </a:pPr>
            <a:r>
              <a:rPr b="1" lang="en-US">
                <a:solidFill>
                  <a:srgbClr val="002060"/>
                </a:solidFill>
                <a:latin typeface="Josefin Sans"/>
                <a:ea typeface="Josefin Sans"/>
                <a:cs typeface="Josefin Sans"/>
                <a:sym typeface="Josefin Sans"/>
              </a:rPr>
              <a:t>RESEARCH METHODOLOGY</a:t>
            </a:r>
            <a:endParaRPr b="1">
              <a:solidFill>
                <a:srgbClr val="1F386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3" name="Google Shape;183;g2e4ffce8c78_2_5"/>
          <p:cNvSpPr txBox="1"/>
          <p:nvPr>
            <p:ph idx="1" type="body"/>
          </p:nvPr>
        </p:nvSpPr>
        <p:spPr>
          <a:xfrm>
            <a:off x="617750" y="1883525"/>
            <a:ext cx="11304000" cy="43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just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Data Acquisition</a:t>
            </a:r>
            <a:r>
              <a:rPr lang="en-US" sz="2300"/>
              <a:t> - Gathering dataset from kaggle (PIMA Indian diabetes dataset)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Data Preprocessing</a:t>
            </a:r>
            <a:r>
              <a:rPr lang="en-US" sz="2300"/>
              <a:t> - Handling outliers, missing values, data normalization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Exploratory Data Analysis</a:t>
            </a:r>
            <a:r>
              <a:rPr lang="en-US" sz="2300"/>
              <a:t> - Statistical analysis, Data visualization and valuable insights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Model Building - Algorithm</a:t>
            </a:r>
            <a:r>
              <a:rPr lang="en-US" sz="2300"/>
              <a:t> selection, Training, Hyperparameter Tuning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Model Evaluation</a:t>
            </a:r>
            <a:r>
              <a:rPr lang="en-US" sz="2300"/>
              <a:t> - Metrics, Validation, Comparison</a:t>
            </a:r>
            <a:endParaRPr sz="2300"/>
          </a:p>
          <a:p>
            <a:pPr indent="-37465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300"/>
              <a:buAutoNum type="arabicPeriod"/>
            </a:pPr>
            <a:r>
              <a:rPr b="1" lang="en-US" sz="2300"/>
              <a:t>Application Development</a:t>
            </a:r>
            <a:r>
              <a:rPr lang="en-US" sz="2300"/>
              <a:t> - Framework(Streamlit), Integration, UI</a:t>
            </a:r>
            <a:endParaRPr sz="2300"/>
          </a:p>
          <a:p>
            <a:pPr indent="0" lvl="0" marL="0" rtl="0" algn="just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23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e4ffce8c78_2_10"/>
          <p:cNvSpPr txBox="1"/>
          <p:nvPr>
            <p:ph type="title"/>
          </p:nvPr>
        </p:nvSpPr>
        <p:spPr>
          <a:xfrm>
            <a:off x="3217127" y="506798"/>
            <a:ext cx="107520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3000"/>
              <a:buFont typeface="Josefin Sans"/>
              <a:buNone/>
            </a:pPr>
            <a:r>
              <a:rPr b="1" lang="en-US">
                <a:solidFill>
                  <a:srgbClr val="002060"/>
                </a:solidFill>
                <a:latin typeface="Josefin Sans"/>
                <a:ea typeface="Josefin Sans"/>
                <a:cs typeface="Josefin Sans"/>
                <a:sym typeface="Josefin Sans"/>
              </a:rPr>
              <a:t>INTERPRETATIONS</a:t>
            </a:r>
            <a:endParaRPr b="1">
              <a:solidFill>
                <a:srgbClr val="1F386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89" name="Google Shape;189;g2e4ffce8c78_2_10"/>
          <p:cNvSpPr txBox="1"/>
          <p:nvPr>
            <p:ph idx="1" type="body"/>
          </p:nvPr>
        </p:nvSpPr>
        <p:spPr>
          <a:xfrm>
            <a:off x="735200" y="1507675"/>
            <a:ext cx="7461000" cy="48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Data Exploration</a:t>
            </a:r>
            <a:endParaRPr sz="2200"/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-US" sz="2200"/>
              <a:t>Descriptive Statistics for features</a:t>
            </a:r>
            <a:endParaRPr sz="2200"/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-US" sz="2200"/>
              <a:t>Distribution analysis of features</a:t>
            </a:r>
            <a:endParaRPr sz="2200"/>
          </a:p>
          <a:p>
            <a:pPr indent="-3683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Correlation Analysis</a:t>
            </a:r>
            <a:endParaRPr sz="2200"/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-US" sz="2200"/>
              <a:t>Correlation Matrix</a:t>
            </a:r>
            <a:endParaRPr sz="2200"/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-US" sz="2200"/>
              <a:t>Correlation analysis using heatmaps</a:t>
            </a:r>
            <a:endParaRPr sz="2200"/>
          </a:p>
          <a:p>
            <a:pPr indent="-3683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➔"/>
            </a:pPr>
            <a:r>
              <a:rPr lang="en-US" sz="2200"/>
              <a:t>Visual Data Representation</a:t>
            </a:r>
            <a:endParaRPr sz="2200"/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-US" sz="2200"/>
              <a:t>Scatter Plots</a:t>
            </a:r>
            <a:endParaRPr sz="2200"/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-US" sz="2200"/>
              <a:t>Heatmaps</a:t>
            </a:r>
            <a:endParaRPr sz="2200"/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2200"/>
              <a:buChar char="◆"/>
            </a:pPr>
            <a:r>
              <a:rPr lang="en-US" sz="2200"/>
              <a:t>Distribution plots</a:t>
            </a:r>
            <a:endParaRPr sz="2200"/>
          </a:p>
        </p:txBody>
      </p:sp>
      <p:sp>
        <p:nvSpPr>
          <p:cNvPr id="190" name="Google Shape;190;g2e4ffce8c78_2_10"/>
          <p:cNvSpPr txBox="1"/>
          <p:nvPr/>
        </p:nvSpPr>
        <p:spPr>
          <a:xfrm>
            <a:off x="5876150" y="1581475"/>
            <a:ext cx="7011300" cy="23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just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Insights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◆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Imputation strategies to handle missing values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◆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Normalization using Scaling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0" marL="4572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➔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and Considerations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◆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is very unbalanced </a:t>
            </a:r>
            <a:endParaRPr sz="2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8300" lvl="1" marL="914400" rtl="0" algn="just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◆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So, accuracy is overrated in this model</a:t>
            </a:r>
            <a:endParaRPr sz="2200"/>
          </a:p>
        </p:txBody>
      </p:sp>
      <p:sp>
        <p:nvSpPr>
          <p:cNvPr id="191" name="Google Shape;191;g2e4ffce8c78_2_10"/>
          <p:cNvSpPr/>
          <p:nvPr/>
        </p:nvSpPr>
        <p:spPr>
          <a:xfrm>
            <a:off x="5876150" y="1346425"/>
            <a:ext cx="40800" cy="4773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4ffce8c78_2_20"/>
          <p:cNvSpPr txBox="1"/>
          <p:nvPr>
            <p:ph type="title"/>
          </p:nvPr>
        </p:nvSpPr>
        <p:spPr>
          <a:xfrm>
            <a:off x="2244752" y="271195"/>
            <a:ext cx="7702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Josefin Sans"/>
              <a:buNone/>
            </a:pPr>
            <a:r>
              <a:rPr b="1" lang="en-US">
                <a:solidFill>
                  <a:srgbClr val="1F3864"/>
                </a:solidFill>
                <a:latin typeface="Josefin Sans"/>
                <a:ea typeface="Josefin Sans"/>
                <a:cs typeface="Josefin Sans"/>
                <a:sym typeface="Josefin Sans"/>
              </a:rPr>
              <a:t>RESULTS</a:t>
            </a:r>
            <a:endParaRPr b="1">
              <a:solidFill>
                <a:srgbClr val="1F386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97" name="Google Shape;197;g2e4ffce8c78_2_20"/>
          <p:cNvSpPr txBox="1"/>
          <p:nvPr>
            <p:ph idx="8" type="subTitle"/>
          </p:nvPr>
        </p:nvSpPr>
        <p:spPr>
          <a:xfrm>
            <a:off x="1500750" y="1088825"/>
            <a:ext cx="11220300" cy="3509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228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</a:t>
            </a: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of various models, 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228600" lvl="0" marL="228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best performed model is </a:t>
            </a:r>
            <a:r>
              <a:rPr lang="en-US" sz="2100">
                <a:highlight>
                  <a:srgbClr val="FFFF00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K Nearest Neighbours (Accuracy - 78.9%)</a:t>
            </a:r>
            <a:endParaRPr sz="2100">
              <a:highlight>
                <a:srgbClr val="FFFF00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performance of other models are: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➔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Feature Selection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Classifier - 65.9%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 - 72.6%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 - 66.7%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Nearest Neighbours - 78.9%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 with GridSearchCV - 71.3%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0" marL="4572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➔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Without Feature Selection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 Classifier - 64%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 Classifier - 62%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Random Forest Classifier - 63%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Nearest Neighbours - 66%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XGBoost Classifier - 61%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Support Vector Machine Model - 64%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1950" lvl="2" marL="1371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100"/>
              <a:buFont typeface="Times New Roman"/>
              <a:buChar char="●"/>
            </a:pPr>
            <a:r>
              <a:rPr lang="en-US" sz="21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Multilayer Perceptron (ANN) - 55%</a:t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CE9178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228600" marR="46799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4ffce8c78_2_25"/>
          <p:cNvSpPr txBox="1"/>
          <p:nvPr>
            <p:ph idx="8" type="subTitle"/>
          </p:nvPr>
        </p:nvSpPr>
        <p:spPr>
          <a:xfrm>
            <a:off x="1265825" y="1745200"/>
            <a:ext cx="9860100" cy="37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228600" marR="46799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Further improvements on this projects can be made to make it more efficient, scalable and to increase 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accuracy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228600" marR="46799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Possible areas for betterment are;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46799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Performance Accuracy can be increased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Proper Feature selection can be done by 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analyzing feature importance and training with various combinations of features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46799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Balanced Dataset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A more balanced dataset will definitely increase the accuracy and better fitting of model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46799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with Healthcare Systems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Integrating with EHR systems for seamless data flow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46799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UX Enhancement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UI and UX can be improved for increasing ease of use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marR="467994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000"/>
              <a:buFont typeface="Times New Roman"/>
              <a:buChar char="●"/>
            </a:pPr>
            <a:r>
              <a:rPr b="1"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Setting up CI/CD Pipelines</a:t>
            </a:r>
            <a:r>
              <a:rPr lang="en-US" sz="20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Continuous retraining with new data and automated updates will increase the efficiency of the model with eventual data flow</a:t>
            </a:r>
            <a:endParaRPr sz="20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g2e4ffce8c78_2_25"/>
          <p:cNvSpPr txBox="1"/>
          <p:nvPr>
            <p:ph type="title"/>
          </p:nvPr>
        </p:nvSpPr>
        <p:spPr>
          <a:xfrm>
            <a:off x="2169927" y="875220"/>
            <a:ext cx="77025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3000"/>
              <a:buFont typeface="Josefin Sans"/>
              <a:buNone/>
            </a:pPr>
            <a:r>
              <a:rPr b="1" lang="en-US">
                <a:solidFill>
                  <a:srgbClr val="1F3864"/>
                </a:solidFill>
                <a:latin typeface="Josefin Sans"/>
                <a:ea typeface="Josefin Sans"/>
                <a:cs typeface="Josefin Sans"/>
                <a:sym typeface="Josefin Sans"/>
              </a:rPr>
              <a:t>FUTURE WORKS </a:t>
            </a:r>
            <a:endParaRPr b="1">
              <a:solidFill>
                <a:srgbClr val="1F3864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2022-11-02T05:14:20Z</dcterms:created>
  <dc:creator>Sneha M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5dd16dc88c7144d49aaf8edda23d0a7a</vt:lpwstr>
  </property>
</Properties>
</file>