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Basic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Bas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hyperlink" Target="https://arxiv.org/abs/1908.10084" TargetMode="External"/><Relationship Id="rId6" Type="http://schemas.openxmlformats.org/officeDocument/2006/relationships/hyperlink" Target="https://github.com/facebookresearch/faiss" TargetMode="External"/><Relationship Id="rId7" Type="http://schemas.openxmlformats.org/officeDocument/2006/relationships/hyperlink" Target="https://www.elastic.co/guide/en/elasticsearch/reference/current/semantic-search.html" TargetMode="External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20" y="5698956"/>
            <a:ext cx="1432684" cy="8718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1417125" y="-27385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656780" y="8515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59916" t="0"/>
          <a:stretch/>
        </p:blipFill>
        <p:spPr>
          <a:xfrm>
            <a:off x="6759344" y="1975365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/>
          <p:nvPr/>
        </p:nvSpPr>
        <p:spPr>
          <a:xfrm>
            <a:off x="5442604" y="563996"/>
            <a:ext cx="5440200" cy="580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0626" y="2363069"/>
            <a:ext cx="3460701" cy="379688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0" y="6584155"/>
            <a:ext cx="12191999" cy="2738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1582400" y="6584155"/>
            <a:ext cx="373930" cy="27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4639002" y="6538915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385826" y="2676150"/>
            <a:ext cx="8409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ID: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SIH1600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Title: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Innovation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Ministry of Education’s Innovation Cell (MIC)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 Category: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ID: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16841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SLASH 6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>
            <p:ph type="ctrTitle"/>
          </p:nvPr>
        </p:nvSpPr>
        <p:spPr>
          <a:xfrm>
            <a:off x="2023651" y="443929"/>
            <a:ext cx="8144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200" u="sng">
                <a:solidFill>
                  <a:schemeClr val="dk2"/>
                </a:solidFill>
                <a:latin typeface="Basic"/>
                <a:ea typeface="Basic"/>
                <a:cs typeface="Basic"/>
                <a:sym typeface="Basic"/>
              </a:rPr>
              <a:t>SMART</a:t>
            </a:r>
            <a:r>
              <a:rPr b="1" lang="en-US" sz="4200">
                <a:solidFill>
                  <a:schemeClr val="dk2"/>
                </a:solidFill>
                <a:latin typeface="Basic"/>
                <a:ea typeface="Basic"/>
                <a:cs typeface="Basic"/>
                <a:sym typeface="Basic"/>
              </a:rPr>
              <a:t> </a:t>
            </a:r>
            <a:r>
              <a:rPr b="1" lang="en-US" sz="4200" u="sng">
                <a:solidFill>
                  <a:schemeClr val="dk2"/>
                </a:solidFill>
                <a:latin typeface="Basic"/>
                <a:ea typeface="Basic"/>
                <a:cs typeface="Basic"/>
                <a:sym typeface="Basic"/>
              </a:rPr>
              <a:t>INDIA</a:t>
            </a:r>
            <a:r>
              <a:rPr b="1" lang="en-US" sz="4200">
                <a:solidFill>
                  <a:schemeClr val="dk2"/>
                </a:solidFill>
                <a:latin typeface="Basic"/>
                <a:ea typeface="Basic"/>
                <a:cs typeface="Basic"/>
                <a:sym typeface="Basic"/>
              </a:rPr>
              <a:t> </a:t>
            </a:r>
            <a:r>
              <a:rPr b="1" lang="en-US" sz="4200" u="sng">
                <a:solidFill>
                  <a:schemeClr val="dk2"/>
                </a:solidFill>
                <a:latin typeface="Basic"/>
                <a:ea typeface="Basic"/>
                <a:cs typeface="Basic"/>
                <a:sym typeface="Basic"/>
              </a:rPr>
              <a:t>HACKATHON</a:t>
            </a:r>
            <a:r>
              <a:rPr b="1" lang="en-US" sz="4200">
                <a:solidFill>
                  <a:schemeClr val="dk2"/>
                </a:solidFill>
                <a:latin typeface="Basic"/>
                <a:ea typeface="Basic"/>
                <a:cs typeface="Basic"/>
                <a:sym typeface="Basic"/>
              </a:rPr>
              <a:t> - </a:t>
            </a:r>
            <a:r>
              <a:rPr b="1" lang="en-US" sz="4200" u="sng">
                <a:solidFill>
                  <a:schemeClr val="dk2"/>
                </a:solidFill>
                <a:latin typeface="Basic"/>
                <a:ea typeface="Basic"/>
                <a:cs typeface="Basic"/>
                <a:sym typeface="Basic"/>
              </a:rPr>
              <a:t>2024</a:t>
            </a:r>
            <a:endParaRPr b="1" sz="4200" u="sng">
              <a:solidFill>
                <a:schemeClr val="dk2"/>
              </a:solidFill>
              <a:latin typeface="Basic"/>
              <a:ea typeface="Basic"/>
              <a:cs typeface="Basic"/>
              <a:sym typeface="Basic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5400000">
            <a:off x="-3366723" y="3349875"/>
            <a:ext cx="6858001" cy="15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5400000">
            <a:off x="8700722" y="3349871"/>
            <a:ext cx="6858001" cy="158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-16849" y="-9813"/>
            <a:ext cx="12192000" cy="23107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>
            <p:ph idx="4294967295" type="title"/>
          </p:nvPr>
        </p:nvSpPr>
        <p:spPr>
          <a:xfrm>
            <a:off x="204100" y="1100525"/>
            <a:ext cx="120738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700">
                <a:highlight>
                  <a:schemeClr val="lt1"/>
                </a:highlight>
              </a:rPr>
              <a:t>INQUEST</a:t>
            </a:r>
            <a:r>
              <a:rPr b="1" lang="en-US" sz="5700">
                <a:highlight>
                  <a:schemeClr val="lt1"/>
                </a:highlight>
              </a:rPr>
              <a:t>.ai</a:t>
            </a:r>
            <a:br>
              <a:rPr b="1" lang="en-US" sz="37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3400">
                <a:highlight>
                  <a:schemeClr val="lt1"/>
                </a:highlight>
              </a:rPr>
              <a:t>Semantic Search in Unstructured and Semi-Structured Data</a:t>
            </a:r>
            <a:endParaRPr sz="5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800" y="3524250"/>
            <a:ext cx="6008526" cy="33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>
            <a:off x="0" y="6584155"/>
            <a:ext cx="12191999" cy="2738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59100" y="155925"/>
            <a:ext cx="12073800" cy="14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000">
                <a:highlight>
                  <a:schemeClr val="lt1"/>
                </a:highlight>
              </a:rPr>
              <a:t>INQUEST.ai</a:t>
            </a:r>
            <a:br>
              <a:rPr b="1" lang="en-US" sz="30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US" sz="2700">
                <a:highlight>
                  <a:schemeClr val="lt1"/>
                </a:highlight>
              </a:rPr>
              <a:t>Semantic Search in Unstructured and Semi-Structured Data</a:t>
            </a:r>
            <a:endParaRPr sz="4300">
              <a:highlight>
                <a:schemeClr val="lt1"/>
              </a:highlight>
            </a:endParaRPr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11582400" y="6584155"/>
            <a:ext cx="373930" cy="27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4639002" y="6538915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flipH="1">
            <a:off x="210500" y="1682125"/>
            <a:ext cx="5476800" cy="46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 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a generalized AI-driven research engine that c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handle both structured and unstructured data and convert it into vector embeddings, allowing for powerful semantic search capabilities across domains.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to attain contextually relevant search we intend on using advanced technologies like FAISS or ElasticSearch.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prototype integrates raw data and builds a vector database.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leverages FAISS/ElasticSearch for semantic search, ensuring fast and efficient retrieval of results based on embeddings.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interface allows for natural language querying, returning relevant and ranked results in real time.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research engine will offer fast and accurate search results, making it a versatile tool for research in any field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9802" y="155918"/>
            <a:ext cx="1850684" cy="9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5903375" y="1682130"/>
            <a:ext cx="536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UNIQUENESS IN APPROACH</a:t>
            </a:r>
            <a:r>
              <a:rPr b="1" i="0" lang="en-US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- Agnostic and usage across diverse databases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Contextually relevant and Semantic 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Schema of Databases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User-Friendly and Customizable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Learning and Improving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>
            <a:off x="5784975" y="1548875"/>
            <a:ext cx="0" cy="4861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pic>
        <p:nvPicPr>
          <p:cNvPr id="117" name="Google Shape;11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234" y="155918"/>
            <a:ext cx="1432684" cy="87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689" y="946800"/>
            <a:ext cx="4074235" cy="30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4">
            <a:alphaModFix/>
          </a:blip>
          <a:srcRect b="8186" l="0" r="0" t="11041"/>
          <a:stretch/>
        </p:blipFill>
        <p:spPr>
          <a:xfrm>
            <a:off x="12" y="118644"/>
            <a:ext cx="1432876" cy="86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575" y="1055225"/>
            <a:ext cx="3529630" cy="282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0" y="6584155"/>
            <a:ext cx="12191999" cy="2738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2994866" y="366387"/>
            <a:ext cx="601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300" u="sng">
                <a:latin typeface="Arial"/>
                <a:ea typeface="Arial"/>
                <a:cs typeface="Arial"/>
                <a:sym typeface="Arial"/>
              </a:rPr>
              <a:t>TECHNICAL APPROACH</a:t>
            </a:r>
            <a:endParaRPr sz="3300"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11582400" y="6584155"/>
            <a:ext cx="373930" cy="27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4639002" y="6538915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05646" y="118659"/>
            <a:ext cx="1850684" cy="9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/>
          <p:nvPr/>
        </p:nvSpPr>
        <p:spPr>
          <a:xfrm>
            <a:off x="873575" y="4181475"/>
            <a:ext cx="10105500" cy="2090400"/>
          </a:xfrm>
          <a:prstGeom prst="rect">
            <a:avLst/>
          </a:prstGeom>
          <a:solidFill>
            <a:srgbClr val="B6DDE7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Language will be Python with C++ build dependency for GPU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CUDA) support.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Hardware component like GPU for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embedding 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CUDA support.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ibraries such as PyTorch, Ultralytics, Torchvision 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Databases such as PostgreSQL, MongoDB and ChromaDB.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Frameworks to build Interfaces Django, FastAPI a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Streamlit.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- Other core python dependencies and libraries such as NumPy, Pandas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SpaCy, NLTK etc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5955115" y="-6036171"/>
            <a:ext cx="281770" cy="121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8500" y="913510"/>
            <a:ext cx="3438200" cy="3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503" y="5106650"/>
            <a:ext cx="1510797" cy="1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18725" y="2075300"/>
            <a:ext cx="3204001" cy="24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5">
            <a:alphaModFix/>
          </a:blip>
          <a:srcRect b="0" l="-7250" r="0" t="-7250"/>
          <a:stretch/>
        </p:blipFill>
        <p:spPr>
          <a:xfrm>
            <a:off x="9138925" y="971187"/>
            <a:ext cx="3436150" cy="19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>
            <a:off x="0" y="6584155"/>
            <a:ext cx="12191999" cy="2738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11582400" y="6584155"/>
            <a:ext cx="373930" cy="27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16"/>
          <p:cNvSpPr txBox="1"/>
          <p:nvPr>
            <p:ph idx="11" type="ftr"/>
          </p:nvPr>
        </p:nvSpPr>
        <p:spPr>
          <a:xfrm>
            <a:off x="4639002" y="6538915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28176" y="122793"/>
            <a:ext cx="1850684" cy="9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4742150" y="354538"/>
            <a:ext cx="237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439" y="180237"/>
            <a:ext cx="1432684" cy="871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6"/>
          <p:cNvGrpSpPr/>
          <p:nvPr/>
        </p:nvGrpSpPr>
        <p:grpSpPr>
          <a:xfrm>
            <a:off x="1727125" y="920625"/>
            <a:ext cx="8324400" cy="1477500"/>
            <a:chOff x="1841025" y="817850"/>
            <a:chExt cx="8324400" cy="1477500"/>
          </a:xfrm>
        </p:grpSpPr>
        <p:sp>
          <p:nvSpPr>
            <p:cNvPr id="149" name="Google Shape;149;p16"/>
            <p:cNvSpPr/>
            <p:nvPr/>
          </p:nvSpPr>
          <p:spPr>
            <a:xfrm>
              <a:off x="1841025" y="817850"/>
              <a:ext cx="8324400" cy="1477500"/>
            </a:xfrm>
            <a:prstGeom prst="roundRect">
              <a:avLst>
                <a:gd fmla="val 16667" name="adj"/>
              </a:avLst>
            </a:prstGeom>
            <a:solidFill>
              <a:srgbClr val="92CCDC"/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1896975" y="817850"/>
              <a:ext cx="82125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Initial data setup from various structured and unstructured data sources.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is ingested and preprocessing is done and it is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converted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a Vector Database.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Heuristic Configuration and Setup of  domain specific custom preferences.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Execution of contextual search to obtain semantically relevant results.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Display results and refinement and filtering of desired results.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6"/>
          <p:cNvSpPr txBox="1"/>
          <p:nvPr>
            <p:ph type="title"/>
          </p:nvPr>
        </p:nvSpPr>
        <p:spPr>
          <a:xfrm>
            <a:off x="2785276" y="2570000"/>
            <a:ext cx="65094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300" u="sng">
                <a:latin typeface="Arial"/>
                <a:ea typeface="Arial"/>
                <a:cs typeface="Arial"/>
                <a:sym typeface="Arial"/>
              </a:rPr>
              <a:t>FEASIBILITY AND VIABILITY</a:t>
            </a:r>
            <a:endParaRPr sz="3300"/>
          </a:p>
        </p:txBody>
      </p:sp>
      <p:cxnSp>
        <p:nvCxnSpPr>
          <p:cNvPr id="152" name="Google Shape;152;p16"/>
          <p:cNvCxnSpPr/>
          <p:nvPr/>
        </p:nvCxnSpPr>
        <p:spPr>
          <a:xfrm flipH="1">
            <a:off x="5924310" y="3121412"/>
            <a:ext cx="5700" cy="2270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153" name="Google Shape;153;p16"/>
          <p:cNvSpPr txBox="1"/>
          <p:nvPr/>
        </p:nvSpPr>
        <p:spPr>
          <a:xfrm>
            <a:off x="1689751" y="3429000"/>
            <a:ext cx="461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FEASIBILITY ANALYSIS</a:t>
            </a:r>
            <a:endParaRPr b="1"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Agnosticism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Scalable Mechanism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Computationally affordable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research and referencing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TIme and Manual Labour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794603" y="3429005"/>
            <a:ext cx="5592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CHALLENGES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/>
              <a:t>Availability of quality, consistent and not noisy data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Multilingual Support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User Adoption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Data Privacy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Security threat handling with rigorous testing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26925" y="4266000"/>
            <a:ext cx="2318150" cy="23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6825" y="5059949"/>
            <a:ext cx="1718250" cy="17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682" y="3782750"/>
            <a:ext cx="4280317" cy="31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0" y="3782750"/>
            <a:ext cx="5283318" cy="28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0" y="6584155"/>
            <a:ext cx="12191999" cy="2738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3196863" y="298813"/>
            <a:ext cx="57195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300" u="sng">
                <a:latin typeface="Arial"/>
                <a:ea typeface="Arial"/>
                <a:cs typeface="Arial"/>
                <a:sym typeface="Arial"/>
              </a:rPr>
              <a:t>IMPACT AND BENEFITS</a:t>
            </a:r>
            <a:endParaRPr sz="4100"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11582400" y="6584155"/>
            <a:ext cx="373930" cy="27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17"/>
          <p:cNvSpPr txBox="1"/>
          <p:nvPr>
            <p:ph idx="11" type="ftr"/>
          </p:nvPr>
        </p:nvSpPr>
        <p:spPr>
          <a:xfrm>
            <a:off x="4639002" y="6538915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75217" y="41420"/>
            <a:ext cx="1850684" cy="9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1952775" y="1028100"/>
            <a:ext cx="8207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Independent Application and Usecases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Efficiency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and Inexpensive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Decision Making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Widespread Adoption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manual work of citing, referencing and researching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Adaptable and Versatile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Learning and Improvement of search results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7"/>
          <p:cNvPicPr preferRelativeResize="0"/>
          <p:nvPr/>
        </p:nvPicPr>
        <p:blipFill rotWithShape="1">
          <a:blip r:embed="rId6">
            <a:alphaModFix/>
          </a:blip>
          <a:srcRect b="8186" l="0" r="0" t="11041"/>
          <a:stretch/>
        </p:blipFill>
        <p:spPr>
          <a:xfrm>
            <a:off x="235670" y="118658"/>
            <a:ext cx="1432875" cy="86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8"/>
          <p:cNvPicPr preferRelativeResize="0"/>
          <p:nvPr/>
        </p:nvPicPr>
        <p:blipFill rotWithShape="1">
          <a:blip r:embed="rId3">
            <a:alphaModFix/>
          </a:blip>
          <a:srcRect b="17035" l="19188" r="16996" t="11041"/>
          <a:stretch/>
        </p:blipFill>
        <p:spPr>
          <a:xfrm>
            <a:off x="2004648" y="4292799"/>
            <a:ext cx="2588880" cy="21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0" y="6584155"/>
            <a:ext cx="12191999" cy="2738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2204599" y="238300"/>
            <a:ext cx="76206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300" u="sng">
                <a:latin typeface="Arial"/>
                <a:ea typeface="Arial"/>
                <a:cs typeface="Arial"/>
                <a:sym typeface="Arial"/>
              </a:rPr>
              <a:t>RESEARCH AND REFERENCES</a:t>
            </a:r>
            <a:endParaRPr sz="3300"/>
          </a:p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11582400" y="6584155"/>
            <a:ext cx="373930" cy="274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18"/>
          <p:cNvSpPr txBox="1"/>
          <p:nvPr>
            <p:ph idx="11" type="ftr"/>
          </p:nvPr>
        </p:nvSpPr>
        <p:spPr>
          <a:xfrm>
            <a:off x="4639002" y="6538915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</a:t>
            </a:r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5646" y="100749"/>
            <a:ext cx="1850684" cy="98669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1393889" y="1169346"/>
            <a:ext cx="9694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following resources were referred: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Research paper titled “</a:t>
            </a:r>
            <a:r>
              <a:rPr i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Sentence-BERT: Sentence Embeddings using Siamese BERT-Networks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” -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/>
              </a:rPr>
              <a:t>[link]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 open-sourced resource by</a:t>
            </a:r>
            <a:r>
              <a:rPr b="0" i="1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Facebook Research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6"/>
              </a:rPr>
              <a:t>[link]</a:t>
            </a:r>
            <a:endParaRPr b="0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 open-sourced resource by </a:t>
            </a:r>
            <a:r>
              <a:rPr i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elastic.co -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Team of elastic search 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en-US" sz="2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7"/>
              </a:rPr>
              <a:t>[link]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Open Source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templates for Interface and UI/UX Designs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Documentations of various technologies such as ChromaDB, FAISS, PostgreSQL etc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 rot="-10043571">
            <a:off x="-430465" y="95040"/>
            <a:ext cx="1588277" cy="3494444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13364" y="4015410"/>
            <a:ext cx="2392285" cy="25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037341" y="0"/>
            <a:ext cx="1584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