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300" r:id="rId3"/>
    <p:sldId id="299" r:id="rId4"/>
    <p:sldId id="302" r:id="rId5"/>
    <p:sldId id="293" r:id="rId6"/>
    <p:sldId id="294" r:id="rId7"/>
    <p:sldId id="301"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725" y="4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16589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88307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560841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56727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igahidjrikaaa/Traffic-Simulation" TargetMode="External"/><Relationship Id="rId3" Type="http://schemas.openxmlformats.org/officeDocument/2006/relationships/image" Target="../media/image5.png"/><Relationship Id="rId7" Type="http://schemas.openxmlformats.org/officeDocument/2006/relationships/hyperlink" Target="https://github.com/shubham001official/Smart-Adaptive-Traffic-Management-System" TargetMode="Externa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researchgate.net/publication/346967906_Dynamic_Traffic_Control_System_with_Reinforcement_Learning_Technique" TargetMode="External"/><Relationship Id="rId11" Type="http://schemas.openxmlformats.org/officeDocument/2006/relationships/image" Target="../media/image20.png"/><Relationship Id="rId5" Type="http://schemas.openxmlformats.org/officeDocument/2006/relationships/hyperlink" Target="https://www.mdpi.com/1424-8220/24/12/3987" TargetMode="External"/><Relationship Id="rId10" Type="http://schemas.openxmlformats.org/officeDocument/2006/relationships/image" Target="../media/image9.png"/><Relationship Id="rId4" Type="http://schemas.openxmlformats.org/officeDocument/2006/relationships/hyperlink" Target="https://ieeexplore.ieee.org/document/7576570" TargetMode="External"/><Relationship Id="rId9" Type="http://schemas.openxmlformats.org/officeDocument/2006/relationships/hyperlink" Target="https://github.com/ericsherman4/Traffic-Intersection-Si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2424846-D810-4146-5F39-D263F5CA0E27}"/>
              </a:ext>
            </a:extLst>
          </p:cNvPr>
          <p:cNvPicPr>
            <a:picLocks noChangeAspect="1"/>
          </p:cNvPicPr>
          <p:nvPr/>
        </p:nvPicPr>
        <p:blipFill>
          <a:blip r:embed="rId2"/>
          <a:stretch>
            <a:fillRect/>
          </a:stretch>
        </p:blipFill>
        <p:spPr>
          <a:xfrm>
            <a:off x="26520" y="5698956"/>
            <a:ext cx="1432684" cy="871804"/>
          </a:xfrm>
          <a:prstGeom prst="rect">
            <a:avLst/>
          </a:prstGeom>
        </p:spPr>
      </p:pic>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3"/>
          <a:srcRect r="59916"/>
          <a:stretch/>
        </p:blipFill>
        <p:spPr>
          <a:xfrm>
            <a:off x="6759344" y="1975365"/>
            <a:ext cx="3203509" cy="3426237"/>
          </a:xfrm>
          <a:prstGeom prst="rect">
            <a:avLst/>
          </a:prstGeom>
        </p:spPr>
      </p:pic>
      <p:sp>
        <p:nvSpPr>
          <p:cNvPr id="11" name="Rectangle 10">
            <a:extLst>
              <a:ext uri="{FF2B5EF4-FFF2-40B4-BE49-F238E27FC236}">
                <a16:creationId xmlns:a16="http://schemas.microsoft.com/office/drawing/2014/main" id="{7A00951E-564C-B938-4E9F-95CC2BA622B3}"/>
              </a:ext>
            </a:extLst>
          </p:cNvPr>
          <p:cNvSpPr/>
          <p:nvPr/>
        </p:nvSpPr>
        <p:spPr>
          <a:xfrm>
            <a:off x="5379591" y="752809"/>
            <a:ext cx="5440224" cy="580455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pic>
        <p:nvPicPr>
          <p:cNvPr id="9" name="Picture 8">
            <a:extLst>
              <a:ext uri="{FF2B5EF4-FFF2-40B4-BE49-F238E27FC236}">
                <a16:creationId xmlns:a16="http://schemas.microsoft.com/office/drawing/2014/main" id="{9D2E7AF1-CE5B-324F-20D1-54C156FD0F7E}"/>
              </a:ext>
            </a:extLst>
          </p:cNvPr>
          <p:cNvPicPr>
            <a:picLocks noChangeAspect="1"/>
          </p:cNvPicPr>
          <p:nvPr/>
        </p:nvPicPr>
        <p:blipFill>
          <a:blip r:embed="rId4"/>
          <a:stretch>
            <a:fillRect/>
          </a:stretch>
        </p:blipFill>
        <p:spPr>
          <a:xfrm>
            <a:off x="7800626" y="2363069"/>
            <a:ext cx="3460701" cy="3796884"/>
          </a:xfrm>
          <a:prstGeom prst="rect">
            <a:avLst/>
          </a:prstGeom>
        </p:spPr>
      </p:pic>
      <p:sp>
        <p:nvSpPr>
          <p:cNvPr id="12" name="Rectangle 11">
            <a:extLst>
              <a:ext uri="{FF2B5EF4-FFF2-40B4-BE49-F238E27FC236}">
                <a16:creationId xmlns:a16="http://schemas.microsoft.com/office/drawing/2014/main" id="{C453E1B1-82B9-F180-74B8-271698491C65}"/>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4" name="Slide Number Placeholder 5">
            <a:extLst>
              <a:ext uri="{FF2B5EF4-FFF2-40B4-BE49-F238E27FC236}">
                <a16:creationId xmlns:a16="http://schemas.microsoft.com/office/drawing/2014/main" id="{45658533-931C-4A1E-3629-EFF242493CF2}"/>
              </a:ext>
            </a:extLst>
          </p:cNvPr>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5" name="Footer Placeholder 6">
            <a:extLst>
              <a:ext uri="{FF2B5EF4-FFF2-40B4-BE49-F238E27FC236}">
                <a16:creationId xmlns:a16="http://schemas.microsoft.com/office/drawing/2014/main" id="{B7A8E480-67F4-1884-1F85-F04464CB7740}"/>
              </a:ext>
            </a:extLst>
          </p:cNvPr>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sp>
        <p:nvSpPr>
          <p:cNvPr id="16" name="TextBox 15">
            <a:extLst>
              <a:ext uri="{FF2B5EF4-FFF2-40B4-BE49-F238E27FC236}">
                <a16:creationId xmlns:a16="http://schemas.microsoft.com/office/drawing/2014/main" id="{9930A93F-318C-00E8-A97E-6B0BABF14866}"/>
              </a:ext>
            </a:extLst>
          </p:cNvPr>
          <p:cNvSpPr txBox="1"/>
          <p:nvPr/>
        </p:nvSpPr>
        <p:spPr>
          <a:xfrm>
            <a:off x="1154991" y="2736650"/>
            <a:ext cx="7478407" cy="327628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dirty="0">
                <a:latin typeface="+mn-lt"/>
                <a:cs typeface="Arial" panose="020B0604020202020204" pitchFamily="34" charset="0"/>
              </a:rPr>
              <a:t>Problem Statement ID: </a:t>
            </a:r>
            <a:r>
              <a:rPr lang="en-US" sz="2000" dirty="0">
                <a:latin typeface="+mn-lt"/>
                <a:cs typeface="Arial" panose="020B0604020202020204" pitchFamily="34" charset="0"/>
              </a:rPr>
              <a:t>SIH1607</a:t>
            </a:r>
          </a:p>
          <a:p>
            <a:pPr marL="285750" indent="-285750">
              <a:buFont typeface="Arial" panose="020B0604020202020204" pitchFamily="34" charset="0"/>
              <a:buChar char="•"/>
            </a:pPr>
            <a:r>
              <a:rPr lang="en-US" sz="2000" b="1" dirty="0">
                <a:latin typeface="+mn-lt"/>
                <a:cs typeface="Arial" panose="020B0604020202020204" pitchFamily="34" charset="0"/>
              </a:rPr>
              <a:t>Problem Statement Title: </a:t>
            </a:r>
            <a:r>
              <a:rPr lang="en-US" sz="2000" dirty="0">
                <a:latin typeface="+mn-lt"/>
                <a:cs typeface="Arial" panose="020B0604020202020204" pitchFamily="34" charset="0"/>
              </a:rPr>
              <a:t>A smart AI based solution for traffic management on routes with heavy traffic from different directions, with real-time monitoring and adaptation of traffic light timings.</a:t>
            </a:r>
          </a:p>
          <a:p>
            <a:pPr marL="285750" indent="-285750" algn="just">
              <a:lnSpc>
                <a:spcPct val="150000"/>
              </a:lnSpc>
              <a:buFont typeface="Arial" panose="020B0604020202020204" pitchFamily="34" charset="0"/>
              <a:buChar char="•"/>
            </a:pPr>
            <a:r>
              <a:rPr lang="en-US" sz="2000" b="1" dirty="0">
                <a:latin typeface="+mn-lt"/>
                <a:cs typeface="Arial" panose="020B0604020202020204" pitchFamily="34" charset="0"/>
              </a:rPr>
              <a:t>Theme: </a:t>
            </a:r>
            <a:r>
              <a:rPr lang="en-US" sz="2000" dirty="0">
                <a:latin typeface="+mn-lt"/>
                <a:cs typeface="Arial" panose="020B0604020202020204" pitchFamily="34" charset="0"/>
              </a:rPr>
              <a:t>Smart Automation</a:t>
            </a:r>
          </a:p>
          <a:p>
            <a:pPr marL="285750" indent="-285750" algn="just">
              <a:lnSpc>
                <a:spcPct val="150000"/>
              </a:lnSpc>
              <a:buFont typeface="Arial" panose="020B0604020202020204" pitchFamily="34" charset="0"/>
              <a:buChar char="•"/>
            </a:pPr>
            <a:r>
              <a:rPr lang="en-US" sz="2000" b="1" dirty="0">
                <a:latin typeface="+mn-lt"/>
                <a:cs typeface="Arial" panose="020B0604020202020204" pitchFamily="34" charset="0"/>
              </a:rPr>
              <a:t>PS Category: </a:t>
            </a:r>
            <a:r>
              <a:rPr lang="en-US" sz="2000" dirty="0">
                <a:latin typeface="+mn-lt"/>
                <a:cs typeface="Arial" panose="020B0604020202020204" pitchFamily="34" charset="0"/>
              </a:rPr>
              <a:t>Software</a:t>
            </a:r>
          </a:p>
          <a:p>
            <a:pPr marL="285750" indent="-285750" algn="just">
              <a:lnSpc>
                <a:spcPct val="150000"/>
              </a:lnSpc>
              <a:buFont typeface="Arial" panose="020B0604020202020204" pitchFamily="34" charset="0"/>
              <a:buChar char="•"/>
            </a:pPr>
            <a:r>
              <a:rPr lang="en-US" sz="2000" b="1" dirty="0">
                <a:latin typeface="+mn-lt"/>
                <a:cs typeface="Arial" panose="020B0604020202020204" pitchFamily="34" charset="0"/>
              </a:rPr>
              <a:t>Team ID: </a:t>
            </a:r>
          </a:p>
          <a:p>
            <a:pPr marL="285750" indent="-285750" algn="just">
              <a:lnSpc>
                <a:spcPct val="150000"/>
              </a:lnSpc>
              <a:buFont typeface="Arial" panose="020B0604020202020204" pitchFamily="34" charset="0"/>
              <a:buChar char="•"/>
            </a:pPr>
            <a:r>
              <a:rPr lang="en-US" sz="2000" b="1" dirty="0">
                <a:latin typeface="+mn-lt"/>
                <a:cs typeface="Arial" panose="020B0604020202020204" pitchFamily="34" charset="0"/>
              </a:rPr>
              <a:t>Team Name: </a:t>
            </a:r>
            <a:r>
              <a:rPr lang="en-US" sz="2000" dirty="0">
                <a:latin typeface="+mn-lt"/>
                <a:cs typeface="Arial" panose="020B0604020202020204" pitchFamily="34" charset="0"/>
              </a:rPr>
              <a:t>SLASH 6</a:t>
            </a:r>
            <a:endParaRPr lang="en-IN" sz="2000" dirty="0">
              <a:latin typeface="+mn-lt"/>
              <a:cs typeface="Arial" panose="020B0604020202020204" pitchFamily="34" charset="0"/>
            </a:endParaRPr>
          </a:p>
        </p:txBody>
      </p:sp>
      <p:sp>
        <p:nvSpPr>
          <p:cNvPr id="17" name="Title 1">
            <a:extLst>
              <a:ext uri="{FF2B5EF4-FFF2-40B4-BE49-F238E27FC236}">
                <a16:creationId xmlns:a16="http://schemas.microsoft.com/office/drawing/2014/main" id="{507E72B7-7F5C-43C3-0834-3C2DFF900AD9}"/>
              </a:ext>
            </a:extLst>
          </p:cNvPr>
          <p:cNvSpPr txBox="1">
            <a:spLocks/>
          </p:cNvSpPr>
          <p:nvPr/>
        </p:nvSpPr>
        <p:spPr bwMode="auto">
          <a:xfrm>
            <a:off x="0" y="841588"/>
            <a:ext cx="12191998" cy="149886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4800" b="1" dirty="0">
                <a:latin typeface="Bahnschrift SemiBold SemiConden" panose="020B0502040204020203" pitchFamily="34" charset="0"/>
                <a:ea typeface="ＭＳ Ｐゴシック" pitchFamily="1" charset="-128"/>
                <a:cs typeface="Times New Roman" panose="02020603050405020304" pitchFamily="18" charset="0"/>
              </a:rPr>
              <a:t>SMART INTERSECTIONS</a:t>
            </a:r>
            <a:br>
              <a:rPr lang="en-US" sz="2800" b="1" dirty="0">
                <a:latin typeface="Bahnschrift SemiBold SemiConden" panose="020B0502040204020203" pitchFamily="34" charset="0"/>
                <a:ea typeface="ＭＳ Ｐゴシック" pitchFamily="1" charset="-128"/>
                <a:cs typeface="Times New Roman" panose="02020603050405020304" pitchFamily="18" charset="0"/>
              </a:rPr>
            </a:br>
            <a:r>
              <a:rPr lang="en-US" sz="2800" dirty="0">
                <a:latin typeface="Bahnschrift Light SemiCondensed" panose="020B0502040204020203" pitchFamily="34" charset="0"/>
                <a:ea typeface="ＭＳ Ｐゴシック" pitchFamily="1" charset="-128"/>
                <a:cs typeface="Times New Roman" panose="02020603050405020304" pitchFamily="18" charset="0"/>
              </a:rPr>
              <a:t>Real-Time Traffic Flow Optimization with AI-Driven Adaptive Signal Systems</a:t>
            </a:r>
          </a:p>
        </p:txBody>
      </p:sp>
      <p:sp>
        <p:nvSpPr>
          <p:cNvPr id="8" name="Title 7"/>
          <p:cNvSpPr>
            <a:spLocks noGrp="1"/>
          </p:cNvSpPr>
          <p:nvPr>
            <p:ph type="ctrTitle"/>
          </p:nvPr>
        </p:nvSpPr>
        <p:spPr>
          <a:xfrm>
            <a:off x="2023701" y="442529"/>
            <a:ext cx="8144596" cy="348808"/>
          </a:xfrm>
        </p:spPr>
        <p:txBody>
          <a:bodyPr/>
          <a:lstStyle/>
          <a:p>
            <a:r>
              <a:rPr lang="en-US" sz="4200" b="1" u="sng" dirty="0">
                <a:solidFill>
                  <a:schemeClr val="tx2"/>
                </a:solidFill>
                <a:latin typeface="Footlight MT Light" panose="0204060206030A020304" pitchFamily="18" charset="0"/>
              </a:rPr>
              <a:t>SMART</a:t>
            </a:r>
            <a:r>
              <a:rPr lang="en-US" sz="4200" b="1" dirty="0">
                <a:solidFill>
                  <a:schemeClr val="tx2"/>
                </a:solidFill>
                <a:latin typeface="Footlight MT Light" panose="0204060206030A020304" pitchFamily="18" charset="0"/>
              </a:rPr>
              <a:t> </a:t>
            </a:r>
            <a:r>
              <a:rPr lang="en-US" sz="4200" b="1" u="sng" dirty="0">
                <a:solidFill>
                  <a:schemeClr val="tx2"/>
                </a:solidFill>
                <a:latin typeface="Footlight MT Light" panose="0204060206030A020304" pitchFamily="18" charset="0"/>
              </a:rPr>
              <a:t>INDIA</a:t>
            </a:r>
            <a:r>
              <a:rPr lang="en-US" sz="4200" b="1" dirty="0">
                <a:solidFill>
                  <a:schemeClr val="tx2"/>
                </a:solidFill>
                <a:latin typeface="Footlight MT Light" panose="0204060206030A020304" pitchFamily="18" charset="0"/>
              </a:rPr>
              <a:t> </a:t>
            </a:r>
            <a:r>
              <a:rPr lang="en-US" sz="4200" b="1" u="sng" dirty="0">
                <a:solidFill>
                  <a:schemeClr val="tx2"/>
                </a:solidFill>
                <a:latin typeface="Footlight MT Light" panose="0204060206030A020304" pitchFamily="18" charset="0"/>
              </a:rPr>
              <a:t>HACKATHON</a:t>
            </a:r>
            <a:r>
              <a:rPr lang="en-US" sz="4200" b="1" dirty="0">
                <a:solidFill>
                  <a:schemeClr val="tx2"/>
                </a:solidFill>
                <a:latin typeface="Footlight MT Light" panose="0204060206030A020304" pitchFamily="18" charset="0"/>
              </a:rPr>
              <a:t> - </a:t>
            </a:r>
            <a:r>
              <a:rPr lang="en-US" sz="4200" b="1" u="sng" dirty="0">
                <a:solidFill>
                  <a:schemeClr val="tx2"/>
                </a:solidFill>
                <a:latin typeface="Footlight MT Light" panose="0204060206030A020304" pitchFamily="18" charset="0"/>
              </a:rPr>
              <a:t>2024</a:t>
            </a:r>
            <a:endParaRPr lang="en-IN" sz="4200" b="1" u="sng" dirty="0">
              <a:solidFill>
                <a:schemeClr val="tx2"/>
              </a:solidFill>
              <a:latin typeface="Footlight MT Light" panose="0204060206030A020304" pitchFamily="18" charset="0"/>
            </a:endParaRPr>
          </a:p>
        </p:txBody>
      </p:sp>
      <p:pic>
        <p:nvPicPr>
          <p:cNvPr id="3" name="Picture 2">
            <a:extLst>
              <a:ext uri="{FF2B5EF4-FFF2-40B4-BE49-F238E27FC236}">
                <a16:creationId xmlns:a16="http://schemas.microsoft.com/office/drawing/2014/main" id="{05E94490-DE86-5A1A-1F47-62F5178D0E91}"/>
              </a:ext>
            </a:extLst>
          </p:cNvPr>
          <p:cNvPicPr>
            <a:picLocks noChangeAspect="1"/>
          </p:cNvPicPr>
          <p:nvPr/>
        </p:nvPicPr>
        <p:blipFill>
          <a:blip r:embed="rId5"/>
          <a:stretch>
            <a:fillRect/>
          </a:stretch>
        </p:blipFill>
        <p:spPr>
          <a:xfrm rot="5400000" flipV="1">
            <a:off x="-3366723" y="3349875"/>
            <a:ext cx="6858001" cy="158255"/>
          </a:xfrm>
          <a:prstGeom prst="rect">
            <a:avLst/>
          </a:prstGeom>
        </p:spPr>
      </p:pic>
      <p:pic>
        <p:nvPicPr>
          <p:cNvPr id="4" name="Picture 3">
            <a:extLst>
              <a:ext uri="{FF2B5EF4-FFF2-40B4-BE49-F238E27FC236}">
                <a16:creationId xmlns:a16="http://schemas.microsoft.com/office/drawing/2014/main" id="{83CCDCFD-C0D1-D67A-8301-81197570162F}"/>
              </a:ext>
            </a:extLst>
          </p:cNvPr>
          <p:cNvPicPr>
            <a:picLocks noChangeAspect="1"/>
          </p:cNvPicPr>
          <p:nvPr/>
        </p:nvPicPr>
        <p:blipFill>
          <a:blip r:embed="rId5"/>
          <a:stretch>
            <a:fillRect/>
          </a:stretch>
        </p:blipFill>
        <p:spPr>
          <a:xfrm rot="5400000" flipV="1">
            <a:off x="8700722" y="3349871"/>
            <a:ext cx="6858001" cy="158255"/>
          </a:xfrm>
          <a:prstGeom prst="rect">
            <a:avLst/>
          </a:prstGeom>
        </p:spPr>
      </p:pic>
      <p:pic>
        <p:nvPicPr>
          <p:cNvPr id="6" name="Picture 5">
            <a:extLst>
              <a:ext uri="{FF2B5EF4-FFF2-40B4-BE49-F238E27FC236}">
                <a16:creationId xmlns:a16="http://schemas.microsoft.com/office/drawing/2014/main" id="{3C3B89F8-27E5-788C-5DBB-F41572B2377A}"/>
              </a:ext>
            </a:extLst>
          </p:cNvPr>
          <p:cNvPicPr>
            <a:picLocks noChangeAspect="1"/>
          </p:cNvPicPr>
          <p:nvPr/>
        </p:nvPicPr>
        <p:blipFill>
          <a:blip r:embed="rId5"/>
          <a:stretch>
            <a:fillRect/>
          </a:stretch>
        </p:blipFill>
        <p:spPr>
          <a:xfrm flipV="1">
            <a:off x="-16849" y="-9813"/>
            <a:ext cx="12192000" cy="2310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741792" y="130741"/>
            <a:ext cx="10998419" cy="1498861"/>
          </a:xfrm>
        </p:spPr>
        <p:txBody>
          <a:bodyPr/>
          <a:lstStyle/>
          <a:p>
            <a:pPr eaLnBrk="1" hangingPunct="1"/>
            <a:r>
              <a:rPr lang="en-US" sz="4800" b="1" u="sng" dirty="0">
                <a:latin typeface="Bahnschrift SemiBold SemiConden" panose="020B0502040204020203" pitchFamily="34" charset="0"/>
                <a:ea typeface="ＭＳ Ｐゴシック" pitchFamily="1" charset="-128"/>
                <a:cs typeface="Times New Roman" panose="02020603050405020304" pitchFamily="18" charset="0"/>
              </a:rPr>
              <a:t>SMART INTERSECTIONS</a:t>
            </a:r>
            <a:br>
              <a:rPr lang="en-US" sz="2800" b="1" dirty="0">
                <a:latin typeface="Bahnschrift SemiBold SemiConden" panose="020B0502040204020203" pitchFamily="34" charset="0"/>
                <a:ea typeface="ＭＳ Ｐゴシック" pitchFamily="1" charset="-128"/>
                <a:cs typeface="Times New Roman" panose="02020603050405020304" pitchFamily="18" charset="0"/>
              </a:rPr>
            </a:br>
            <a:r>
              <a:rPr lang="en-US" sz="2800" dirty="0">
                <a:latin typeface="Bahnschrift Light SemiCondensed" panose="020B0502040204020203" pitchFamily="34" charset="0"/>
                <a:ea typeface="ＭＳ Ｐゴシック" pitchFamily="1" charset="-128"/>
                <a:cs typeface="Times New Roman" panose="02020603050405020304" pitchFamily="18" charset="0"/>
              </a:rPr>
              <a:t>Real-Time Traffic Flow Optimization with AI-Driven Adaptive Signal Systems</a:t>
            </a:r>
          </a:p>
        </p:txBody>
      </p:sp>
      <p:sp>
        <p:nvSpPr>
          <p:cNvPr id="6" name="Slide Number Placeholder 5"/>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3">
            <a:alphaModFix/>
          </a:blip>
          <a:srcRect/>
          <a:stretch/>
        </p:blipFill>
        <p:spPr>
          <a:xfrm>
            <a:off x="10199802" y="155918"/>
            <a:ext cx="1850684" cy="986692"/>
          </a:xfrm>
          <a:prstGeom prst="rect">
            <a:avLst/>
          </a:prstGeom>
          <a:noFill/>
          <a:ln>
            <a:noFill/>
          </a:ln>
        </p:spPr>
      </p:pic>
      <p:sp>
        <p:nvSpPr>
          <p:cNvPr id="3" name="Rectangle 1">
            <a:extLst>
              <a:ext uri="{FF2B5EF4-FFF2-40B4-BE49-F238E27FC236}">
                <a16:creationId xmlns:a16="http://schemas.microsoft.com/office/drawing/2014/main" id="{B324EF7B-3AAD-CE6E-4D1B-B2D865CBD841}"/>
              </a:ext>
            </a:extLst>
          </p:cNvPr>
          <p:cNvSpPr>
            <a:spLocks noChangeArrowheads="1"/>
          </p:cNvSpPr>
          <p:nvPr/>
        </p:nvSpPr>
        <p:spPr bwMode="auto">
          <a:xfrm rot="10800000" flipV="1">
            <a:off x="418100" y="1617520"/>
            <a:ext cx="5271111"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mn-lt"/>
              </a:rPr>
              <a:t>PROPOSED I</a:t>
            </a:r>
            <a:r>
              <a:rPr lang="en-US" altLang="en-US" sz="2000" b="1" u="sng" dirty="0">
                <a:latin typeface="+mn-lt"/>
              </a:rPr>
              <a:t>DEA</a:t>
            </a:r>
            <a:r>
              <a:rPr kumimoji="0" lang="en-US" altLang="en-US" sz="2000" b="1" i="0" u="sng" strike="noStrike" cap="none" normalizeH="0" baseline="0" dirty="0">
                <a:ln>
                  <a:noFill/>
                </a:ln>
                <a:solidFill>
                  <a:schemeClr val="tx1"/>
                </a:solidFill>
                <a:effectLst/>
                <a:latin typeface="+mn-lt"/>
              </a:rPr>
              <a:t> </a:t>
            </a:r>
            <a:endParaRPr kumimoji="0" lang="en-US" altLang="en-US" sz="2000" b="0" i="0" u="sng"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mn-lt"/>
              </a:rPr>
              <a:t>An AI-driven traffic management system that dynamically adjusts traffic light timings based on real-time traffic conditions, reducing congestion and optimizing traffic flow.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mn-lt"/>
              </a:rPr>
              <a:t>SOLUTION</a:t>
            </a:r>
            <a:endParaRPr kumimoji="0" lang="en-US" altLang="en-US" sz="2000" b="0" i="0" u="sng"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n-lt"/>
              </a:rPr>
              <a:t>The system uses cameras to monitor traffic density at intersections, processes the data with AI models, and updates traffic signal priorities for each road based on the level of traffic density every 5 seconds.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lang="en-US" sz="2000" b="1" u="sng" dirty="0">
                <a:latin typeface="+mn-lt"/>
              </a:rPr>
              <a:t>PROTOTYPE</a:t>
            </a:r>
            <a:endParaRPr lang="en-US" sz="2000" u="sng" dirty="0">
              <a:latin typeface="+mn-lt"/>
            </a:endParaRPr>
          </a:p>
          <a:p>
            <a:pPr marL="0" marR="0" lvl="0" indent="0" algn="l" defTabSz="914400" rtl="0" eaLnBrk="0" fontAlgn="base" latinLnBrk="0" hangingPunct="0">
              <a:lnSpc>
                <a:spcPct val="100000"/>
              </a:lnSpc>
              <a:spcBef>
                <a:spcPct val="0"/>
              </a:spcBef>
              <a:spcAft>
                <a:spcPct val="0"/>
              </a:spcAft>
              <a:buClrTx/>
              <a:buSzTx/>
              <a:tabLst/>
            </a:pPr>
            <a:r>
              <a:rPr lang="en-US" dirty="0">
                <a:latin typeface="+mn-lt"/>
              </a:rPr>
              <a:t>A simulation environment demonstrating real-time traffic analysis and adaptive signal control, ensuring smooth traffic flow even in high-density areas.</a:t>
            </a:r>
          </a:p>
        </p:txBody>
      </p:sp>
      <p:sp>
        <p:nvSpPr>
          <p:cNvPr id="15" name="TextBox 14">
            <a:extLst>
              <a:ext uri="{FF2B5EF4-FFF2-40B4-BE49-F238E27FC236}">
                <a16:creationId xmlns:a16="http://schemas.microsoft.com/office/drawing/2014/main" id="{46BCCAE6-5802-1125-4892-8C190B9F576A}"/>
              </a:ext>
            </a:extLst>
          </p:cNvPr>
          <p:cNvSpPr txBox="1"/>
          <p:nvPr/>
        </p:nvSpPr>
        <p:spPr>
          <a:xfrm>
            <a:off x="5903375" y="1682130"/>
            <a:ext cx="5362237" cy="15081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sng" strike="noStrike" cap="none" normalizeH="0" baseline="0" dirty="0">
                <a:ln>
                  <a:noFill/>
                </a:ln>
                <a:solidFill>
                  <a:schemeClr val="tx1"/>
                </a:solidFill>
                <a:effectLst/>
                <a:latin typeface="+mn-lt"/>
              </a:rPr>
              <a:t>WHY OUR APPROACH ?</a:t>
            </a:r>
            <a:endParaRPr lang="en-US" altLang="en-US" sz="2000" b="1" u="sng" dirty="0">
              <a:latin typeface="+mn-lt"/>
            </a:endParaRPr>
          </a:p>
          <a:p>
            <a:pPr marL="742950" lvl="1" indent="-285750" defTabSz="914400" eaLnBrk="0" hangingPunct="0">
              <a:buFontTx/>
              <a:buChar char="-"/>
            </a:pPr>
            <a:r>
              <a:rPr kumimoji="0" lang="en-US" altLang="en-US" b="0" i="0" u="none" strike="noStrike" cap="none" normalizeH="0" baseline="0" dirty="0">
                <a:ln>
                  <a:noFill/>
                </a:ln>
                <a:solidFill>
                  <a:schemeClr val="tx1"/>
                </a:solidFill>
                <a:effectLst/>
                <a:latin typeface="+mn-lt"/>
              </a:rPr>
              <a:t>Real Time Adaptation and Decision M</a:t>
            </a:r>
            <a:r>
              <a:rPr lang="en-US" altLang="en-US" dirty="0">
                <a:latin typeface="+mn-lt"/>
              </a:rPr>
              <a:t>aking</a:t>
            </a:r>
          </a:p>
          <a:p>
            <a:pPr marL="742950" lvl="1" indent="-285750" defTabSz="914400" eaLnBrk="0" hangingPunct="0">
              <a:buFontTx/>
              <a:buChar char="-"/>
            </a:pPr>
            <a:r>
              <a:rPr kumimoji="0" lang="en-US" altLang="en-US" b="0" i="0" u="none" strike="noStrike" cap="none" normalizeH="0" baseline="0" dirty="0">
                <a:ln>
                  <a:noFill/>
                </a:ln>
                <a:solidFill>
                  <a:schemeClr val="tx1"/>
                </a:solidFill>
                <a:effectLst/>
                <a:latin typeface="+mn-lt"/>
              </a:rPr>
              <a:t>Coordination of Traffic Signals </a:t>
            </a:r>
            <a:r>
              <a:rPr lang="en-US" altLang="en-US" dirty="0">
                <a:latin typeface="+mn-lt"/>
              </a:rPr>
              <a:t>in an Intersection</a:t>
            </a:r>
          </a:p>
          <a:p>
            <a:pPr marL="742950" lvl="1" indent="-285750" defTabSz="914400" eaLnBrk="0" hangingPunct="0">
              <a:buFontTx/>
              <a:buChar char="-"/>
            </a:pPr>
            <a:r>
              <a:rPr kumimoji="0" lang="en-US" altLang="en-US" b="0" i="0" u="none" strike="noStrike" cap="none" normalizeH="0" baseline="0" dirty="0">
                <a:ln>
                  <a:noFill/>
                </a:ln>
                <a:solidFill>
                  <a:schemeClr val="tx1"/>
                </a:solidFill>
                <a:effectLst/>
                <a:latin typeface="+mn-lt"/>
              </a:rPr>
              <a:t>Scalable and Flexible</a:t>
            </a:r>
          </a:p>
          <a:p>
            <a:pPr marL="742950" lvl="1" indent="-285750" defTabSz="914400" eaLnBrk="0" hangingPunct="0">
              <a:buFontTx/>
              <a:buChar char="-"/>
            </a:pPr>
            <a:r>
              <a:rPr lang="en-US" altLang="en-US" dirty="0">
                <a:latin typeface="+mn-lt"/>
              </a:rPr>
              <a:t>Emergency traffic support for Ambulances</a:t>
            </a:r>
            <a:endParaRPr kumimoji="0" lang="en-US" altLang="en-US" b="0" i="0" u="none" strike="noStrike" cap="none" normalizeH="0" baseline="0" dirty="0">
              <a:ln>
                <a:noFill/>
              </a:ln>
              <a:solidFill>
                <a:schemeClr val="tx1"/>
              </a:solidFill>
              <a:effectLst/>
              <a:latin typeface="+mn-lt"/>
            </a:endParaRPr>
          </a:p>
        </p:txBody>
      </p:sp>
      <p:cxnSp>
        <p:nvCxnSpPr>
          <p:cNvPr id="17" name="Straight Connector 16">
            <a:extLst>
              <a:ext uri="{FF2B5EF4-FFF2-40B4-BE49-F238E27FC236}">
                <a16:creationId xmlns:a16="http://schemas.microsoft.com/office/drawing/2014/main" id="{0CAF4204-60E0-15D4-E037-FB5443F08969}"/>
              </a:ext>
            </a:extLst>
          </p:cNvPr>
          <p:cNvCxnSpPr>
            <a:cxnSpLocks/>
          </p:cNvCxnSpPr>
          <p:nvPr/>
        </p:nvCxnSpPr>
        <p:spPr>
          <a:xfrm flipH="1">
            <a:off x="5789684" y="1800520"/>
            <a:ext cx="11323" cy="4310670"/>
          </a:xfrm>
          <a:prstGeom prst="line">
            <a:avLst/>
          </a:prstGeom>
        </p:spPr>
        <p:style>
          <a:lnRef idx="2">
            <a:schemeClr val="dk1"/>
          </a:lnRef>
          <a:fillRef idx="0">
            <a:schemeClr val="dk1"/>
          </a:fillRef>
          <a:effectRef idx="1">
            <a:schemeClr val="dk1"/>
          </a:effectRef>
          <a:fontRef idx="minor">
            <a:schemeClr val="tx1"/>
          </a:fontRef>
        </p:style>
      </p:cxnSp>
      <p:pic>
        <p:nvPicPr>
          <p:cNvPr id="5" name="Picture 4">
            <a:extLst>
              <a:ext uri="{FF2B5EF4-FFF2-40B4-BE49-F238E27FC236}">
                <a16:creationId xmlns:a16="http://schemas.microsoft.com/office/drawing/2014/main" id="{8930D0B6-5DD4-4580-18DF-791CA645AC06}"/>
              </a:ext>
            </a:extLst>
          </p:cNvPr>
          <p:cNvPicPr>
            <a:picLocks noChangeAspect="1"/>
          </p:cNvPicPr>
          <p:nvPr/>
        </p:nvPicPr>
        <p:blipFill>
          <a:blip r:embed="rId4"/>
          <a:stretch>
            <a:fillRect/>
          </a:stretch>
        </p:blipFill>
        <p:spPr>
          <a:xfrm>
            <a:off x="6390995" y="3282583"/>
            <a:ext cx="5180083" cy="2914496"/>
          </a:xfrm>
          <a:prstGeom prst="rect">
            <a:avLst/>
          </a:prstGeom>
        </p:spPr>
      </p:pic>
      <p:pic>
        <p:nvPicPr>
          <p:cNvPr id="13" name="Picture 12">
            <a:extLst>
              <a:ext uri="{FF2B5EF4-FFF2-40B4-BE49-F238E27FC236}">
                <a16:creationId xmlns:a16="http://schemas.microsoft.com/office/drawing/2014/main" id="{D33A056E-49AB-9BCF-80D9-FCA638416B4B}"/>
              </a:ext>
            </a:extLst>
          </p:cNvPr>
          <p:cNvPicPr>
            <a:picLocks noChangeAspect="1"/>
          </p:cNvPicPr>
          <p:nvPr/>
        </p:nvPicPr>
        <p:blipFill>
          <a:blip r:embed="rId5"/>
          <a:stretch>
            <a:fillRect/>
          </a:stretch>
        </p:blipFill>
        <p:spPr>
          <a:xfrm>
            <a:off x="328234" y="155918"/>
            <a:ext cx="1432684" cy="871804"/>
          </a:xfrm>
          <a:prstGeom prst="rect">
            <a:avLst/>
          </a:prstGeom>
        </p:spPr>
      </p:pic>
    </p:spTree>
    <p:extLst>
      <p:ext uri="{BB962C8B-B14F-4D97-AF65-F5344CB8AC3E}">
        <p14:creationId xmlns:p14="http://schemas.microsoft.com/office/powerpoint/2010/main" val="36022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BB24A7-FCAE-D911-05ED-5E97C64A46C1}"/>
              </a:ext>
            </a:extLst>
          </p:cNvPr>
          <p:cNvPicPr>
            <a:picLocks noChangeAspect="1"/>
          </p:cNvPicPr>
          <p:nvPr/>
        </p:nvPicPr>
        <p:blipFill rotWithShape="1">
          <a:blip r:embed="rId3"/>
          <a:srcRect r="613"/>
          <a:stretch/>
        </p:blipFill>
        <p:spPr>
          <a:xfrm>
            <a:off x="172753" y="3667254"/>
            <a:ext cx="11783577" cy="2916901"/>
          </a:xfrm>
          <a:prstGeom prst="rect">
            <a:avLst/>
          </a:prstGeom>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3773586" y="476221"/>
            <a:ext cx="4499728" cy="471930"/>
          </a:xfrm>
        </p:spPr>
        <p:txBody>
          <a:bodyPr/>
          <a:lstStyle/>
          <a:p>
            <a:pPr eaLnBrk="1" hangingPunct="1"/>
            <a:r>
              <a:rPr lang="en-US" sz="3600" b="1" u="sng" dirty="0">
                <a:latin typeface="Bahnschrift SemiBold SemiConden" panose="020B0502040204020203" pitchFamily="34"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4">
            <a:alphaModFix/>
          </a:blip>
          <a:srcRect/>
          <a:stretch/>
        </p:blipFill>
        <p:spPr>
          <a:xfrm>
            <a:off x="10105646" y="118659"/>
            <a:ext cx="1850684" cy="986692"/>
          </a:xfrm>
          <a:prstGeom prst="rect">
            <a:avLst/>
          </a:prstGeom>
          <a:noFill/>
          <a:ln>
            <a:noFill/>
          </a:ln>
        </p:spPr>
      </p:pic>
      <p:sp>
        <p:nvSpPr>
          <p:cNvPr id="5" name="TextBox 4">
            <a:extLst>
              <a:ext uri="{FF2B5EF4-FFF2-40B4-BE49-F238E27FC236}">
                <a16:creationId xmlns:a16="http://schemas.microsoft.com/office/drawing/2014/main" id="{BEF7C9CB-5BB2-FF89-00A5-441E4B0EADB8}"/>
              </a:ext>
            </a:extLst>
          </p:cNvPr>
          <p:cNvSpPr txBox="1"/>
          <p:nvPr/>
        </p:nvSpPr>
        <p:spPr>
          <a:xfrm>
            <a:off x="3893385" y="3131800"/>
            <a:ext cx="4218266" cy="523220"/>
          </a:xfrm>
          <a:prstGeom prst="rect">
            <a:avLst/>
          </a:prstGeom>
          <a:noFill/>
        </p:spPr>
        <p:txBody>
          <a:bodyPr wrap="square">
            <a:spAutoFit/>
          </a:bodyPr>
          <a:lstStyle/>
          <a:p>
            <a:pPr algn="just"/>
            <a:r>
              <a:rPr lang="en-US" sz="2800" b="1" u="sng" dirty="0">
                <a:latin typeface="Bahnschrift SemiBold SemiConden" panose="020B0502040204020203" pitchFamily="34" charset="0"/>
                <a:cs typeface="Arial" pitchFamily="34" charset="0"/>
              </a:rPr>
              <a:t>CUSTOM</a:t>
            </a:r>
            <a:r>
              <a:rPr lang="en-US" sz="2800" b="1" u="sng" dirty="0">
                <a:latin typeface="Bahnschrift SemiBold" panose="020B0502040204020203" pitchFamily="34" charset="0"/>
                <a:cs typeface="Arial" pitchFamily="34" charset="0"/>
              </a:rPr>
              <a:t> MODEL BUILDING</a:t>
            </a:r>
          </a:p>
        </p:txBody>
      </p:sp>
      <p:pic>
        <p:nvPicPr>
          <p:cNvPr id="2" name="Picture 1">
            <a:extLst>
              <a:ext uri="{FF2B5EF4-FFF2-40B4-BE49-F238E27FC236}">
                <a16:creationId xmlns:a16="http://schemas.microsoft.com/office/drawing/2014/main" id="{BAC9B6CE-1EA2-701B-6834-6D8DBD9AB4BD}"/>
              </a:ext>
            </a:extLst>
          </p:cNvPr>
          <p:cNvPicPr>
            <a:picLocks noChangeAspect="1"/>
          </p:cNvPicPr>
          <p:nvPr/>
        </p:nvPicPr>
        <p:blipFill>
          <a:blip r:embed="rId5"/>
          <a:stretch>
            <a:fillRect/>
          </a:stretch>
        </p:blipFill>
        <p:spPr>
          <a:xfrm>
            <a:off x="10224790" y="1318032"/>
            <a:ext cx="1612396" cy="1501578"/>
          </a:xfrm>
          <a:prstGeom prst="rect">
            <a:avLst/>
          </a:prstGeom>
        </p:spPr>
      </p:pic>
      <p:sp>
        <p:nvSpPr>
          <p:cNvPr id="3" name="Rectangle 2">
            <a:extLst>
              <a:ext uri="{FF2B5EF4-FFF2-40B4-BE49-F238E27FC236}">
                <a16:creationId xmlns:a16="http://schemas.microsoft.com/office/drawing/2014/main" id="{F42F8B60-2C56-2BAA-E4EA-D44F6CC2DD2D}"/>
              </a:ext>
            </a:extLst>
          </p:cNvPr>
          <p:cNvSpPr>
            <a:spLocks noChangeArrowheads="1"/>
          </p:cNvSpPr>
          <p:nvPr/>
        </p:nvSpPr>
        <p:spPr bwMode="auto">
          <a:xfrm>
            <a:off x="0" y="1055247"/>
            <a:ext cx="10105646" cy="1927661"/>
          </a:xfrm>
          <a:prstGeom prst="rect">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anchor="ctr"/>
          <a:lstStyle/>
          <a:p>
            <a:pPr algn="just"/>
            <a:endParaRPr lang="en-US" sz="1400" u="sng" dirty="0">
              <a:ln w="0"/>
              <a:solidFill>
                <a:schemeClr val="tx1"/>
              </a:solidFill>
              <a:latin typeface="+mn-lt"/>
              <a:cs typeface="Arial" pitchFamily="34" charset="0"/>
            </a:endParaRPr>
          </a:p>
          <a:p>
            <a:pPr algn="just"/>
            <a:r>
              <a:rPr lang="en-US" sz="2400" dirty="0">
                <a:ln w="0"/>
                <a:solidFill>
                  <a:schemeClr val="tx1"/>
                </a:solidFill>
                <a:latin typeface="+mn-lt"/>
                <a:cs typeface="Arial" pitchFamily="34" charset="0"/>
              </a:rPr>
              <a:t>TECHNOLOGIES USED:</a:t>
            </a:r>
          </a:p>
          <a:p>
            <a:pPr algn="just"/>
            <a:r>
              <a:rPr lang="en-US" dirty="0">
                <a:ln w="0"/>
                <a:solidFill>
                  <a:schemeClr val="tx1"/>
                </a:solidFill>
                <a:latin typeface="+mn-lt"/>
                <a:cs typeface="Arial" pitchFamily="34" charset="0"/>
              </a:rPr>
              <a:t>		</a:t>
            </a:r>
            <a:r>
              <a:rPr lang="en-US" sz="2000" dirty="0">
                <a:ln w="0"/>
                <a:solidFill>
                  <a:schemeClr val="tx1"/>
                </a:solidFill>
                <a:latin typeface="+mn-lt"/>
                <a:cs typeface="Arial" pitchFamily="34" charset="0"/>
              </a:rPr>
              <a:t>- Primary Language will be Python with C++ build dependency for GPU &amp; CUDA support</a:t>
            </a:r>
          </a:p>
          <a:p>
            <a:pPr algn="just"/>
            <a:r>
              <a:rPr lang="en-US" sz="2000" dirty="0">
                <a:ln w="0"/>
                <a:solidFill>
                  <a:schemeClr val="tx1"/>
                </a:solidFill>
                <a:latin typeface="+mn-lt"/>
                <a:cs typeface="Arial" pitchFamily="34" charset="0"/>
              </a:rPr>
              <a:t>		- Hardware component like GPU/TPU for model training with CUDA support</a:t>
            </a:r>
            <a:r>
              <a:rPr lang="en-US" sz="2000" dirty="0">
                <a:ln w="0"/>
                <a:solidFill>
                  <a:schemeClr val="tx1"/>
                </a:solidFill>
                <a:cs typeface="Arial" pitchFamily="34" charset="0"/>
              </a:rPr>
              <a:t>.</a:t>
            </a:r>
            <a:endParaRPr lang="en-US" sz="2000" dirty="0">
              <a:ln w="0"/>
              <a:solidFill>
                <a:schemeClr val="tx1"/>
              </a:solidFill>
              <a:latin typeface="+mn-lt"/>
              <a:cs typeface="Arial" pitchFamily="34" charset="0"/>
            </a:endParaRPr>
          </a:p>
          <a:p>
            <a:pPr algn="just"/>
            <a:r>
              <a:rPr lang="en-US" sz="2000" dirty="0">
                <a:ln w="0"/>
                <a:solidFill>
                  <a:schemeClr val="tx1"/>
                </a:solidFill>
                <a:latin typeface="+mn-lt"/>
                <a:cs typeface="Arial" pitchFamily="34" charset="0"/>
              </a:rPr>
              <a:t>		- Deep Learning libraries such as </a:t>
            </a:r>
            <a:r>
              <a:rPr lang="en-US" sz="2000" dirty="0" err="1">
                <a:ln w="0"/>
                <a:solidFill>
                  <a:schemeClr val="tx1"/>
                </a:solidFill>
                <a:latin typeface="+mn-lt"/>
                <a:cs typeface="Arial" pitchFamily="34" charset="0"/>
              </a:rPr>
              <a:t>PyTorch</a:t>
            </a:r>
            <a:r>
              <a:rPr lang="en-US" sz="2000" dirty="0">
                <a:ln w="0"/>
                <a:solidFill>
                  <a:schemeClr val="tx1"/>
                </a:solidFill>
                <a:latin typeface="+mn-lt"/>
                <a:cs typeface="Arial" pitchFamily="34" charset="0"/>
              </a:rPr>
              <a:t>, </a:t>
            </a:r>
            <a:r>
              <a:rPr lang="en-US" sz="2000" dirty="0" err="1">
                <a:ln w="0"/>
                <a:solidFill>
                  <a:schemeClr val="tx1"/>
                </a:solidFill>
                <a:latin typeface="+mn-lt"/>
                <a:cs typeface="Arial" pitchFamily="34" charset="0"/>
              </a:rPr>
              <a:t>Ultralytics</a:t>
            </a:r>
            <a:r>
              <a:rPr lang="en-US" sz="2000" dirty="0">
                <a:ln w="0"/>
                <a:solidFill>
                  <a:schemeClr val="tx1"/>
                </a:solidFill>
                <a:latin typeface="+mn-lt"/>
                <a:cs typeface="Arial" pitchFamily="34" charset="0"/>
              </a:rPr>
              <a:t>, </a:t>
            </a:r>
            <a:r>
              <a:rPr lang="en-US" sz="2000" dirty="0" err="1">
                <a:ln w="0"/>
                <a:solidFill>
                  <a:schemeClr val="tx1"/>
                </a:solidFill>
                <a:cs typeface="Arial" pitchFamily="34" charset="0"/>
              </a:rPr>
              <a:t>T</a:t>
            </a:r>
            <a:r>
              <a:rPr lang="en-US" sz="2000" dirty="0" err="1">
                <a:ln w="0"/>
                <a:solidFill>
                  <a:schemeClr val="tx1"/>
                </a:solidFill>
                <a:latin typeface="+mn-lt"/>
                <a:cs typeface="Arial" pitchFamily="34" charset="0"/>
              </a:rPr>
              <a:t>orchvision</a:t>
            </a:r>
            <a:r>
              <a:rPr lang="en-US" sz="2000" dirty="0">
                <a:ln w="0"/>
                <a:solidFill>
                  <a:schemeClr val="tx1"/>
                </a:solidFill>
                <a:latin typeface="+mn-lt"/>
                <a:cs typeface="Arial" pitchFamily="34" charset="0"/>
              </a:rPr>
              <a:t> .</a:t>
            </a:r>
          </a:p>
          <a:p>
            <a:pPr algn="just"/>
            <a:r>
              <a:rPr lang="en-US" sz="2000" dirty="0">
                <a:ln w="0"/>
                <a:solidFill>
                  <a:schemeClr val="tx1"/>
                </a:solidFill>
                <a:latin typeface="+mn-lt"/>
                <a:cs typeface="Arial" pitchFamily="34" charset="0"/>
              </a:rPr>
              <a:t>		- Frameworks to build Interfaces Django, MySQL, </a:t>
            </a:r>
            <a:r>
              <a:rPr lang="en-US" sz="2000" dirty="0" err="1">
                <a:ln w="0"/>
                <a:solidFill>
                  <a:schemeClr val="tx1"/>
                </a:solidFill>
                <a:latin typeface="+mn-lt"/>
                <a:cs typeface="Arial" pitchFamily="34" charset="0"/>
              </a:rPr>
              <a:t>CassandraDB</a:t>
            </a:r>
            <a:r>
              <a:rPr lang="en-US" sz="2000" dirty="0">
                <a:ln w="0"/>
                <a:solidFill>
                  <a:schemeClr val="tx1"/>
                </a:solidFill>
                <a:latin typeface="+mn-lt"/>
                <a:cs typeface="Arial" pitchFamily="34" charset="0"/>
              </a:rPr>
              <a:t>, </a:t>
            </a:r>
            <a:r>
              <a:rPr lang="en-US" sz="2000" dirty="0" err="1">
                <a:ln w="0"/>
                <a:solidFill>
                  <a:schemeClr val="tx1"/>
                </a:solidFill>
                <a:latin typeface="+mn-lt"/>
                <a:cs typeface="Arial" pitchFamily="34" charset="0"/>
              </a:rPr>
              <a:t>Pygame</a:t>
            </a:r>
            <a:r>
              <a:rPr lang="en-US" sz="2000" dirty="0">
                <a:ln w="0"/>
                <a:solidFill>
                  <a:schemeClr val="tx1"/>
                </a:solidFill>
                <a:latin typeface="+mn-lt"/>
                <a:cs typeface="Arial" pitchFamily="34" charset="0"/>
              </a:rPr>
              <a:t>, </a:t>
            </a:r>
            <a:r>
              <a:rPr lang="en-US" sz="2000" dirty="0" err="1">
                <a:ln w="0"/>
                <a:solidFill>
                  <a:schemeClr val="tx1"/>
                </a:solidFill>
                <a:latin typeface="+mn-lt"/>
                <a:cs typeface="Arial" pitchFamily="34" charset="0"/>
              </a:rPr>
              <a:t>Streamlit</a:t>
            </a:r>
            <a:r>
              <a:rPr lang="en-US" sz="2000" dirty="0">
                <a:ln w="0"/>
                <a:solidFill>
                  <a:schemeClr val="tx1"/>
                </a:solidFill>
                <a:latin typeface="+mn-lt"/>
                <a:cs typeface="Arial" pitchFamily="34" charset="0"/>
              </a:rPr>
              <a:t>.</a:t>
            </a:r>
          </a:p>
          <a:p>
            <a:pPr algn="just"/>
            <a:r>
              <a:rPr lang="en-US" sz="2000" dirty="0">
                <a:ln w="0"/>
                <a:solidFill>
                  <a:schemeClr val="tx1"/>
                </a:solidFill>
                <a:latin typeface="+mn-lt"/>
                <a:cs typeface="Arial" pitchFamily="34" charset="0"/>
              </a:rPr>
              <a:t>		- Other core python dependencies and libraries such as OpenCV, NumPy, Pandas.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i="0" u="none" strike="noStrike" kern="1200" normalizeH="0" baseline="0" noProof="0" dirty="0">
              <a:ln w="0"/>
              <a:solidFill>
                <a:schemeClr val="tx1"/>
              </a:solidFill>
              <a:uLnTx/>
              <a:uFillTx/>
              <a:latin typeface="Calibri"/>
              <a:ea typeface="ＭＳ Ｐゴシック" pitchFamily="1" charset="-128"/>
              <a:cs typeface="+mn-cs"/>
            </a:endParaRPr>
          </a:p>
        </p:txBody>
      </p:sp>
      <p:pic>
        <p:nvPicPr>
          <p:cNvPr id="9" name="Picture 8">
            <a:extLst>
              <a:ext uri="{FF2B5EF4-FFF2-40B4-BE49-F238E27FC236}">
                <a16:creationId xmlns:a16="http://schemas.microsoft.com/office/drawing/2014/main" id="{B4412503-DA4C-B22C-2A56-42E846FE8D79}"/>
              </a:ext>
            </a:extLst>
          </p:cNvPr>
          <p:cNvPicPr>
            <a:picLocks noChangeAspect="1"/>
          </p:cNvPicPr>
          <p:nvPr/>
        </p:nvPicPr>
        <p:blipFill rotWithShape="1">
          <a:blip r:embed="rId6"/>
          <a:srcRect t="11041" b="8187"/>
          <a:stretch/>
        </p:blipFill>
        <p:spPr>
          <a:xfrm>
            <a:off x="65987" y="164594"/>
            <a:ext cx="1432875" cy="868033"/>
          </a:xfrm>
          <a:prstGeom prst="rect">
            <a:avLst/>
          </a:prstGeom>
        </p:spPr>
      </p:pic>
      <p:pic>
        <p:nvPicPr>
          <p:cNvPr id="4" name="Picture 3">
            <a:extLst>
              <a:ext uri="{FF2B5EF4-FFF2-40B4-BE49-F238E27FC236}">
                <a16:creationId xmlns:a16="http://schemas.microsoft.com/office/drawing/2014/main" id="{FA232030-3FBA-C1F4-6BAD-A467D9B99043}"/>
              </a:ext>
            </a:extLst>
          </p:cNvPr>
          <p:cNvPicPr>
            <a:picLocks noChangeAspect="1"/>
          </p:cNvPicPr>
          <p:nvPr/>
        </p:nvPicPr>
        <p:blipFill>
          <a:blip r:embed="rId7"/>
          <a:stretch>
            <a:fillRect/>
          </a:stretch>
        </p:blipFill>
        <p:spPr>
          <a:xfrm rot="16200000">
            <a:off x="5955115" y="-6036171"/>
            <a:ext cx="281770" cy="12192000"/>
          </a:xfrm>
          <a:prstGeom prst="rect">
            <a:avLst/>
          </a:prstGeom>
        </p:spPr>
      </p:pic>
    </p:spTree>
    <p:extLst>
      <p:ext uri="{BB962C8B-B14F-4D97-AF65-F5344CB8AC3E}">
        <p14:creationId xmlns:p14="http://schemas.microsoft.com/office/powerpoint/2010/main" val="136351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BF85872-50BC-867D-A267-88F2A21E6272}"/>
              </a:ext>
            </a:extLst>
          </p:cNvPr>
          <p:cNvPicPr>
            <a:picLocks noChangeAspect="1"/>
          </p:cNvPicPr>
          <p:nvPr/>
        </p:nvPicPr>
        <p:blipFill>
          <a:blip r:embed="rId3"/>
          <a:stretch>
            <a:fillRect/>
          </a:stretch>
        </p:blipFill>
        <p:spPr>
          <a:xfrm>
            <a:off x="0" y="2822662"/>
            <a:ext cx="12192000" cy="4081378"/>
          </a:xfrm>
          <a:prstGeom prst="rect">
            <a:avLst/>
          </a:prstGeom>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4">
            <a:alphaModFix/>
          </a:blip>
          <a:srcRect/>
          <a:stretch/>
        </p:blipFill>
        <p:spPr>
          <a:xfrm>
            <a:off x="10228176" y="122793"/>
            <a:ext cx="1850684" cy="986692"/>
          </a:xfrm>
          <a:prstGeom prst="rect">
            <a:avLst/>
          </a:prstGeom>
          <a:noFill/>
          <a:ln>
            <a:noFill/>
          </a:ln>
        </p:spPr>
      </p:pic>
      <p:sp>
        <p:nvSpPr>
          <p:cNvPr id="15" name="TextBox 14">
            <a:extLst>
              <a:ext uri="{FF2B5EF4-FFF2-40B4-BE49-F238E27FC236}">
                <a16:creationId xmlns:a16="http://schemas.microsoft.com/office/drawing/2014/main" id="{571DA4B5-5F06-CD4F-8BD3-F6BCC4CF39F5}"/>
              </a:ext>
            </a:extLst>
          </p:cNvPr>
          <p:cNvSpPr txBox="1"/>
          <p:nvPr/>
        </p:nvSpPr>
        <p:spPr>
          <a:xfrm>
            <a:off x="5002463" y="125197"/>
            <a:ext cx="2120975" cy="523220"/>
          </a:xfrm>
          <a:prstGeom prst="rect">
            <a:avLst/>
          </a:prstGeom>
          <a:noFill/>
        </p:spPr>
        <p:txBody>
          <a:bodyPr wrap="square">
            <a:spAutoFit/>
          </a:bodyPr>
          <a:lstStyle/>
          <a:p>
            <a:pPr algn="just"/>
            <a:r>
              <a:rPr lang="en-US" sz="2800" b="1" u="sng" dirty="0">
                <a:latin typeface="Bahnschrift SemiBold" panose="020B0502040204020203" pitchFamily="34" charset="0"/>
                <a:cs typeface="Arial" pitchFamily="34" charset="0"/>
              </a:rPr>
              <a:t>WORKFLOW</a:t>
            </a:r>
          </a:p>
        </p:txBody>
      </p:sp>
      <p:sp>
        <p:nvSpPr>
          <p:cNvPr id="14" name="TextBox 13">
            <a:extLst>
              <a:ext uri="{FF2B5EF4-FFF2-40B4-BE49-F238E27FC236}">
                <a16:creationId xmlns:a16="http://schemas.microsoft.com/office/drawing/2014/main" id="{29B49269-BBF1-0E60-D854-4C243675E789}"/>
              </a:ext>
            </a:extLst>
          </p:cNvPr>
          <p:cNvSpPr txBox="1"/>
          <p:nvPr/>
        </p:nvSpPr>
        <p:spPr>
          <a:xfrm>
            <a:off x="3570122" y="2446855"/>
            <a:ext cx="5051753" cy="523220"/>
          </a:xfrm>
          <a:prstGeom prst="rect">
            <a:avLst/>
          </a:prstGeom>
          <a:noFill/>
        </p:spPr>
        <p:txBody>
          <a:bodyPr wrap="square">
            <a:spAutoFit/>
          </a:bodyPr>
          <a:lstStyle/>
          <a:p>
            <a:pPr algn="just"/>
            <a:r>
              <a:rPr lang="en-US" sz="2800" b="1" u="sng" dirty="0">
                <a:latin typeface="Bahnschrift SemiBold" panose="020B0502040204020203" pitchFamily="34" charset="0"/>
                <a:cs typeface="Arial" pitchFamily="34" charset="0"/>
              </a:rPr>
              <a:t>MAIN APPLICATION WORKING</a:t>
            </a:r>
          </a:p>
        </p:txBody>
      </p:sp>
      <p:pic>
        <p:nvPicPr>
          <p:cNvPr id="2" name="Picture 1">
            <a:extLst>
              <a:ext uri="{FF2B5EF4-FFF2-40B4-BE49-F238E27FC236}">
                <a16:creationId xmlns:a16="http://schemas.microsoft.com/office/drawing/2014/main" id="{271CEE0E-D420-5EA9-55FE-F79D91AC037A}"/>
              </a:ext>
            </a:extLst>
          </p:cNvPr>
          <p:cNvPicPr>
            <a:picLocks noChangeAspect="1"/>
          </p:cNvPicPr>
          <p:nvPr/>
        </p:nvPicPr>
        <p:blipFill>
          <a:blip r:embed="rId5"/>
          <a:stretch>
            <a:fillRect/>
          </a:stretch>
        </p:blipFill>
        <p:spPr>
          <a:xfrm>
            <a:off x="193439" y="180237"/>
            <a:ext cx="1432684" cy="871804"/>
          </a:xfrm>
          <a:prstGeom prst="rect">
            <a:avLst/>
          </a:prstGeom>
        </p:spPr>
      </p:pic>
      <p:sp>
        <p:nvSpPr>
          <p:cNvPr id="9" name="Rectangle: Rounded Corners 8">
            <a:extLst>
              <a:ext uri="{FF2B5EF4-FFF2-40B4-BE49-F238E27FC236}">
                <a16:creationId xmlns:a16="http://schemas.microsoft.com/office/drawing/2014/main" id="{F5800F58-2C6C-4D3A-D304-C67087748DC6}"/>
              </a:ext>
            </a:extLst>
          </p:cNvPr>
          <p:cNvSpPr/>
          <p:nvPr/>
        </p:nvSpPr>
        <p:spPr>
          <a:xfrm>
            <a:off x="1626123" y="655720"/>
            <a:ext cx="8602053" cy="1754326"/>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2D4A8E34-106E-E6CE-1A42-24F5B0C4D9E2}"/>
              </a:ext>
            </a:extLst>
          </p:cNvPr>
          <p:cNvSpPr txBox="1"/>
          <p:nvPr/>
        </p:nvSpPr>
        <p:spPr>
          <a:xfrm>
            <a:off x="1626123" y="693657"/>
            <a:ext cx="8602053"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required parameters are configured during initial setup for a particular intersection</a:t>
            </a:r>
          </a:p>
          <a:p>
            <a:pPr marL="285750" indent="-285750">
              <a:buFont typeface="Arial" panose="020B0604020202020204" pitchFamily="34" charset="0"/>
              <a:buChar char="•"/>
            </a:pPr>
            <a:r>
              <a:rPr lang="en-IN" dirty="0"/>
              <a:t>Required frames are extracted from Real Time Camera Feed in regular intervals</a:t>
            </a:r>
          </a:p>
          <a:p>
            <a:pPr marL="285750" indent="-285750">
              <a:buFont typeface="Arial" panose="020B0604020202020204" pitchFamily="34" charset="0"/>
              <a:buChar char="•"/>
            </a:pPr>
            <a:r>
              <a:rPr lang="en-IN" dirty="0"/>
              <a:t>Initial data for the decision making system is taken from these data</a:t>
            </a:r>
          </a:p>
          <a:p>
            <a:pPr marL="285750" indent="-285750">
              <a:buFont typeface="Arial" panose="020B0604020202020204" pitchFamily="34" charset="0"/>
              <a:buChar char="•"/>
            </a:pPr>
            <a:r>
              <a:rPr lang="en-IN" dirty="0"/>
              <a:t>Any other constraints or approaches to be followed can be set in the heuristic data</a:t>
            </a:r>
          </a:p>
          <a:p>
            <a:pPr marL="285750" indent="-285750">
              <a:buFont typeface="Arial" panose="020B0604020202020204" pitchFamily="34" charset="0"/>
              <a:buChar char="•"/>
            </a:pPr>
            <a:r>
              <a:rPr lang="en-IN" dirty="0"/>
              <a:t>Time is allocated based on the obtained results</a:t>
            </a:r>
          </a:p>
          <a:p>
            <a:pPr marL="285750" indent="-285750">
              <a:buFont typeface="Arial" panose="020B0604020202020204" pitchFamily="34" charset="0"/>
              <a:buChar char="•"/>
            </a:pPr>
            <a:r>
              <a:rPr lang="en-IN" dirty="0"/>
              <a:t>The final results are sent as signals to the traffic controller</a:t>
            </a:r>
          </a:p>
        </p:txBody>
      </p:sp>
    </p:spTree>
    <p:extLst>
      <p:ext uri="{BB962C8B-B14F-4D97-AF65-F5344CB8AC3E}">
        <p14:creationId xmlns:p14="http://schemas.microsoft.com/office/powerpoint/2010/main" val="330426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E697A66F-7ADA-450B-74DB-A68C3E15A53E}"/>
              </a:ext>
            </a:extLst>
          </p:cNvPr>
          <p:cNvPicPr>
            <a:picLocks noChangeAspect="1"/>
          </p:cNvPicPr>
          <p:nvPr/>
        </p:nvPicPr>
        <p:blipFill>
          <a:blip r:embed="rId3"/>
          <a:stretch>
            <a:fillRect/>
          </a:stretch>
        </p:blipFill>
        <p:spPr>
          <a:xfrm>
            <a:off x="-28319" y="5524374"/>
            <a:ext cx="1995174" cy="1197104"/>
          </a:xfrm>
          <a:prstGeom prst="rect">
            <a:avLst/>
          </a:prstGeom>
        </p:spPr>
      </p:pic>
      <p:pic>
        <p:nvPicPr>
          <p:cNvPr id="21" name="Picture 20">
            <a:extLst>
              <a:ext uri="{FF2B5EF4-FFF2-40B4-BE49-F238E27FC236}">
                <a16:creationId xmlns:a16="http://schemas.microsoft.com/office/drawing/2014/main" id="{DFCB7A3A-F681-46E5-A6E2-D856D49E988F}"/>
              </a:ext>
            </a:extLst>
          </p:cNvPr>
          <p:cNvPicPr>
            <a:picLocks noChangeAspect="1"/>
          </p:cNvPicPr>
          <p:nvPr/>
        </p:nvPicPr>
        <p:blipFill>
          <a:blip r:embed="rId4"/>
          <a:stretch>
            <a:fillRect/>
          </a:stretch>
        </p:blipFill>
        <p:spPr>
          <a:xfrm flipH="1">
            <a:off x="10025410" y="1665614"/>
            <a:ext cx="1743955" cy="1743955"/>
          </a:xfrm>
          <a:prstGeom prst="rect">
            <a:avLst/>
          </a:prstGeom>
        </p:spPr>
      </p:pic>
      <p:pic>
        <p:nvPicPr>
          <p:cNvPr id="19" name="Picture 18">
            <a:extLst>
              <a:ext uri="{FF2B5EF4-FFF2-40B4-BE49-F238E27FC236}">
                <a16:creationId xmlns:a16="http://schemas.microsoft.com/office/drawing/2014/main" id="{168E9B1F-337A-F31E-FAD7-DAA0318445AB}"/>
              </a:ext>
            </a:extLst>
          </p:cNvPr>
          <p:cNvPicPr>
            <a:picLocks noChangeAspect="1"/>
          </p:cNvPicPr>
          <p:nvPr/>
        </p:nvPicPr>
        <p:blipFill>
          <a:blip r:embed="rId5"/>
          <a:stretch>
            <a:fillRect/>
          </a:stretch>
        </p:blipFill>
        <p:spPr>
          <a:xfrm>
            <a:off x="6334490" y="2258686"/>
            <a:ext cx="1517710" cy="1093404"/>
          </a:xfrm>
          <a:prstGeom prst="rect">
            <a:avLst/>
          </a:prstGeom>
        </p:spPr>
      </p:pic>
      <p:sp>
        <p:nvSpPr>
          <p:cNvPr id="17409" name="Title 1"/>
          <p:cNvSpPr>
            <a:spLocks noGrp="1"/>
          </p:cNvSpPr>
          <p:nvPr>
            <p:ph type="title"/>
          </p:nvPr>
        </p:nvSpPr>
        <p:spPr>
          <a:xfrm>
            <a:off x="3546278" y="124483"/>
            <a:ext cx="5407843" cy="551233"/>
          </a:xfrm>
        </p:spPr>
        <p:txBody>
          <a:bodyPr/>
          <a:lstStyle/>
          <a:p>
            <a:pPr eaLnBrk="1" hangingPunct="1"/>
            <a:r>
              <a:rPr lang="en-US" sz="3600" b="1" u="sng" dirty="0">
                <a:latin typeface="Bahnschrift SemiBold SemiConden" panose="020B0502040204020203" pitchFamily="34"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3" name="Google Shape;93;p2">
            <a:extLst>
              <a:ext uri="{FF2B5EF4-FFF2-40B4-BE49-F238E27FC236}">
                <a16:creationId xmlns:a16="http://schemas.microsoft.com/office/drawing/2014/main" id="{F3F89723-3417-E987-ECD1-A8281D9FEA6A}"/>
              </a:ext>
            </a:extLst>
          </p:cNvPr>
          <p:cNvPicPr preferRelativeResize="0"/>
          <p:nvPr/>
        </p:nvPicPr>
        <p:blipFill rotWithShape="1">
          <a:blip r:embed="rId6">
            <a:alphaModFix/>
          </a:blip>
          <a:srcRect/>
          <a:stretch/>
        </p:blipFill>
        <p:spPr>
          <a:xfrm>
            <a:off x="10105644" y="63239"/>
            <a:ext cx="1850684" cy="986692"/>
          </a:xfrm>
          <a:prstGeom prst="rect">
            <a:avLst/>
          </a:prstGeom>
          <a:noFill/>
          <a:ln>
            <a:noFill/>
          </a:ln>
        </p:spPr>
      </p:pic>
      <p:sp>
        <p:nvSpPr>
          <p:cNvPr id="5" name="Rectangle 4">
            <a:extLst>
              <a:ext uri="{FF2B5EF4-FFF2-40B4-BE49-F238E27FC236}">
                <a16:creationId xmlns:a16="http://schemas.microsoft.com/office/drawing/2014/main" id="{63D9CC4F-2E60-9A58-5F8B-4F6D7A96BE35}"/>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9" name="Slide Number Placeholder 5">
            <a:extLst>
              <a:ext uri="{FF2B5EF4-FFF2-40B4-BE49-F238E27FC236}">
                <a16:creationId xmlns:a16="http://schemas.microsoft.com/office/drawing/2014/main" id="{20C73EB1-B22E-7507-A615-0E57EB11DD6B}"/>
              </a:ext>
            </a:extLst>
          </p:cNvPr>
          <p:cNvSpPr txBox="1">
            <a:spLocks/>
          </p:cNvSpPr>
          <p:nvPr/>
        </p:nvSpPr>
        <p:spPr>
          <a:xfrm>
            <a:off x="11582400" y="6584155"/>
            <a:ext cx="373930" cy="27464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200" kern="1200">
                <a:solidFill>
                  <a:srgbClr val="898989"/>
                </a:solidFill>
                <a:latin typeface="TradeGothic" pitchFamily="1"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fld id="{677C3CE7-23F7-4828-823C-E0205DF2CF97}" type="slidenum">
              <a:rPr lang="en-US" b="1" smtClean="0">
                <a:solidFill>
                  <a:prstClr val="white"/>
                </a:solidFill>
              </a:rPr>
              <a:pPr>
                <a:defRPr/>
              </a:pPr>
              <a:t>5</a:t>
            </a:fld>
            <a:endParaRPr lang="en-US" b="1" dirty="0">
              <a:solidFill>
                <a:prstClr val="white"/>
              </a:solidFill>
            </a:endParaRPr>
          </a:p>
        </p:txBody>
      </p:sp>
      <p:sp>
        <p:nvSpPr>
          <p:cNvPr id="12" name="Footer Placeholder 6">
            <a:extLst>
              <a:ext uri="{FF2B5EF4-FFF2-40B4-BE49-F238E27FC236}">
                <a16:creationId xmlns:a16="http://schemas.microsoft.com/office/drawing/2014/main" id="{E58280D4-A75B-2ED0-103F-187B4120F765}"/>
              </a:ext>
            </a:extLst>
          </p:cNvPr>
          <p:cNvSpPr txBox="1">
            <a:spLocks/>
          </p:cNvSpPr>
          <p:nvPr/>
        </p:nvSpPr>
        <p:spPr>
          <a:xfrm>
            <a:off x="4639002" y="6538915"/>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r>
              <a:rPr lang="en-US" dirty="0">
                <a:solidFill>
                  <a:prstClr val="white"/>
                </a:solidFill>
              </a:rPr>
              <a:t>@SIH Idea submission</a:t>
            </a:r>
          </a:p>
        </p:txBody>
      </p:sp>
      <p:sp>
        <p:nvSpPr>
          <p:cNvPr id="14" name="TextBox 13">
            <a:extLst>
              <a:ext uri="{FF2B5EF4-FFF2-40B4-BE49-F238E27FC236}">
                <a16:creationId xmlns:a16="http://schemas.microsoft.com/office/drawing/2014/main" id="{3C11A8CD-C27D-4AD8-7057-DA76A669E2AB}"/>
              </a:ext>
            </a:extLst>
          </p:cNvPr>
          <p:cNvSpPr txBox="1"/>
          <p:nvPr/>
        </p:nvSpPr>
        <p:spPr>
          <a:xfrm>
            <a:off x="316503" y="1193155"/>
            <a:ext cx="5592533" cy="4247317"/>
          </a:xfrm>
          <a:prstGeom prst="rect">
            <a:avLst/>
          </a:prstGeom>
          <a:noFill/>
        </p:spPr>
        <p:txBody>
          <a:bodyPr wrap="square">
            <a:spAutoFit/>
          </a:bodyPr>
          <a:lstStyle/>
          <a:p>
            <a:pPr algn="ctr"/>
            <a:r>
              <a:rPr lang="en-US" sz="2400" b="1" u="sng" dirty="0"/>
              <a:t>FEASIBILITY ANALYSIS</a:t>
            </a:r>
          </a:p>
          <a:p>
            <a:r>
              <a:rPr lang="en-US" b="1" dirty="0"/>
              <a:t>Technical Feasibility:</a:t>
            </a:r>
            <a:r>
              <a:rPr lang="en-US" dirty="0"/>
              <a:t> </a:t>
            </a:r>
          </a:p>
          <a:p>
            <a:pPr marL="742950" lvl="1" indent="-285750">
              <a:buFont typeface="Arial" panose="020B0604020202020204" pitchFamily="34" charset="0"/>
              <a:buChar char="•"/>
            </a:pPr>
            <a:r>
              <a:rPr lang="en-US" sz="1600" dirty="0"/>
              <a:t>Usage of Existing Technology – Computer Vision, AI and Real-Time Data Processing</a:t>
            </a:r>
          </a:p>
          <a:p>
            <a:pPr marL="742950" lvl="1" indent="-285750">
              <a:buFont typeface="Arial" panose="020B0604020202020204" pitchFamily="34" charset="0"/>
              <a:buChar char="•"/>
            </a:pPr>
            <a:r>
              <a:rPr lang="en-US" sz="1600" dirty="0"/>
              <a:t>Seamless Integration and Deployment with existing systems.</a:t>
            </a:r>
          </a:p>
          <a:p>
            <a:pPr marL="742950" lvl="1" indent="-285750">
              <a:buFont typeface="Arial" panose="020B0604020202020204" pitchFamily="34" charset="0"/>
              <a:buChar char="•"/>
            </a:pPr>
            <a:r>
              <a:rPr lang="en-US" sz="1600" dirty="0"/>
              <a:t>Develop a fail-safe mechanism to revert back to traditional traffic light control</a:t>
            </a:r>
            <a:endParaRPr lang="en-US" dirty="0"/>
          </a:p>
          <a:p>
            <a:r>
              <a:rPr lang="en-US" b="1" dirty="0"/>
              <a:t>Economic Feasibility:</a:t>
            </a:r>
            <a:r>
              <a:rPr lang="en-US" dirty="0"/>
              <a:t> </a:t>
            </a:r>
          </a:p>
          <a:p>
            <a:pPr marL="742950" lvl="1" indent="-285750">
              <a:buFont typeface="Arial" panose="020B0604020202020204" pitchFamily="34" charset="0"/>
              <a:buChar char="•"/>
            </a:pPr>
            <a:r>
              <a:rPr lang="en-US" sz="1600" dirty="0"/>
              <a:t>Cost Efficiency</a:t>
            </a:r>
          </a:p>
          <a:p>
            <a:pPr marL="742950" lvl="1" indent="-285750">
              <a:buFont typeface="Arial" panose="020B0604020202020204" pitchFamily="34" charset="0"/>
              <a:buChar char="•"/>
            </a:pPr>
            <a:r>
              <a:rPr lang="en-US" sz="1600" dirty="0"/>
              <a:t>No requirements for special sensors and actuators</a:t>
            </a:r>
          </a:p>
          <a:p>
            <a:r>
              <a:rPr lang="en-US" b="1" dirty="0"/>
              <a:t>Operational Feasibility:</a:t>
            </a:r>
            <a:r>
              <a:rPr lang="en-US" dirty="0"/>
              <a:t> </a:t>
            </a:r>
          </a:p>
          <a:p>
            <a:pPr marL="742950" lvl="1" indent="-285750">
              <a:buFont typeface="Arial" panose="020B0604020202020204" pitchFamily="34" charset="0"/>
              <a:buChar char="•"/>
            </a:pPr>
            <a:r>
              <a:rPr lang="en-US" sz="1600" dirty="0"/>
              <a:t>Availability of emergency case support </a:t>
            </a:r>
          </a:p>
          <a:p>
            <a:pPr marL="742950" lvl="1" indent="-285750">
              <a:buFont typeface="Arial" panose="020B0604020202020204" pitchFamily="34" charset="0"/>
              <a:buChar char="•"/>
            </a:pPr>
            <a:r>
              <a:rPr lang="en-US" sz="1600" dirty="0"/>
              <a:t>Real-time Data Processing and cloud infrastructure</a:t>
            </a:r>
          </a:p>
          <a:p>
            <a:pPr marL="742950" lvl="1" indent="-285750">
              <a:buFont typeface="Arial" panose="020B0604020202020204" pitchFamily="34" charset="0"/>
              <a:buChar char="•"/>
            </a:pPr>
            <a:r>
              <a:rPr lang="en-US" sz="1600" dirty="0"/>
              <a:t>User Acceptance – Users are likely to welcome a system that reduces delays and travel times</a:t>
            </a:r>
          </a:p>
        </p:txBody>
      </p:sp>
      <p:sp>
        <p:nvSpPr>
          <p:cNvPr id="16" name="TextBox 15">
            <a:extLst>
              <a:ext uri="{FF2B5EF4-FFF2-40B4-BE49-F238E27FC236}">
                <a16:creationId xmlns:a16="http://schemas.microsoft.com/office/drawing/2014/main" id="{276F3512-A665-11E5-45DD-0BE3451C1248}"/>
              </a:ext>
            </a:extLst>
          </p:cNvPr>
          <p:cNvSpPr txBox="1"/>
          <p:nvPr/>
        </p:nvSpPr>
        <p:spPr>
          <a:xfrm>
            <a:off x="6095999" y="1211759"/>
            <a:ext cx="5074879" cy="1508105"/>
          </a:xfrm>
          <a:prstGeom prst="rect">
            <a:avLst/>
          </a:prstGeom>
          <a:noFill/>
        </p:spPr>
        <p:txBody>
          <a:bodyPr wrap="square">
            <a:spAutoFit/>
          </a:bodyPr>
          <a:lstStyle/>
          <a:p>
            <a:pPr algn="ctr"/>
            <a:r>
              <a:rPr lang="en-US" sz="2400" b="1" u="sng" dirty="0"/>
              <a:t>POTENTIAL CHALLENGES</a:t>
            </a:r>
          </a:p>
          <a:p>
            <a:pPr>
              <a:buFont typeface="Arial" panose="020B0604020202020204" pitchFamily="34" charset="0"/>
              <a:buChar char="•"/>
            </a:pPr>
            <a:r>
              <a:rPr lang="en-US" sz="1600" dirty="0"/>
              <a:t> Uniformity in Camera position</a:t>
            </a:r>
          </a:p>
          <a:p>
            <a:pPr>
              <a:buFont typeface="Arial" panose="020B0604020202020204" pitchFamily="34" charset="0"/>
              <a:buChar char="•"/>
            </a:pPr>
            <a:r>
              <a:rPr lang="en-US" sz="1600" dirty="0"/>
              <a:t> Use of parallel processing power</a:t>
            </a:r>
          </a:p>
          <a:p>
            <a:pPr>
              <a:buFont typeface="Arial" panose="020B0604020202020204" pitchFamily="34" charset="0"/>
              <a:buChar char="•"/>
            </a:pPr>
            <a:endParaRPr lang="en-US" b="1" dirty="0"/>
          </a:p>
          <a:p>
            <a:pPr lvl="1"/>
            <a:endParaRPr lang="en-US" dirty="0"/>
          </a:p>
        </p:txBody>
      </p:sp>
      <p:sp>
        <p:nvSpPr>
          <p:cNvPr id="17" name="TextBox 16">
            <a:extLst>
              <a:ext uri="{FF2B5EF4-FFF2-40B4-BE49-F238E27FC236}">
                <a16:creationId xmlns:a16="http://schemas.microsoft.com/office/drawing/2014/main" id="{A381042F-EB18-40E1-C89B-F4D904CCFB1D}"/>
              </a:ext>
            </a:extLst>
          </p:cNvPr>
          <p:cNvSpPr txBox="1"/>
          <p:nvPr/>
        </p:nvSpPr>
        <p:spPr>
          <a:xfrm>
            <a:off x="6096000" y="3355040"/>
            <a:ext cx="5860328" cy="1169551"/>
          </a:xfrm>
          <a:prstGeom prst="rect">
            <a:avLst/>
          </a:prstGeom>
          <a:noFill/>
        </p:spPr>
        <p:txBody>
          <a:bodyPr wrap="square">
            <a:spAutoFit/>
          </a:bodyPr>
          <a:lstStyle/>
          <a:p>
            <a:pPr algn="ctr"/>
            <a:r>
              <a:rPr lang="en-US" sz="2000" b="1" u="sng" dirty="0"/>
              <a:t>STRATEGIES TO OVERCOME CHALLENGES</a:t>
            </a:r>
            <a:endParaRPr lang="en-US" u="sng" dirty="0"/>
          </a:p>
          <a:p>
            <a:pPr>
              <a:buFont typeface="Arial" panose="020B0604020202020204" pitchFamily="34" charset="0"/>
              <a:buChar char="•"/>
            </a:pPr>
            <a:r>
              <a:rPr lang="en-US" sz="1600" dirty="0"/>
              <a:t> Standardize the setup of camera and its position</a:t>
            </a:r>
          </a:p>
          <a:p>
            <a:pPr>
              <a:buFont typeface="Arial" panose="020B0604020202020204" pitchFamily="34" charset="0"/>
              <a:buChar char="•"/>
            </a:pPr>
            <a:r>
              <a:rPr lang="en-US" sz="1600" dirty="0"/>
              <a:t> Equipping with cloud based architecture for better utility</a:t>
            </a:r>
          </a:p>
          <a:p>
            <a:pPr lvl="1"/>
            <a:endParaRPr lang="en-US" dirty="0"/>
          </a:p>
        </p:txBody>
      </p:sp>
      <p:cxnSp>
        <p:nvCxnSpPr>
          <p:cNvPr id="23" name="Straight Connector 22">
            <a:extLst>
              <a:ext uri="{FF2B5EF4-FFF2-40B4-BE49-F238E27FC236}">
                <a16:creationId xmlns:a16="http://schemas.microsoft.com/office/drawing/2014/main" id="{0CE1A8AE-91CD-F9E4-A18D-BAF8B809D66B}"/>
              </a:ext>
            </a:extLst>
          </p:cNvPr>
          <p:cNvCxnSpPr>
            <a:cxnSpLocks/>
          </p:cNvCxnSpPr>
          <p:nvPr/>
        </p:nvCxnSpPr>
        <p:spPr>
          <a:xfrm>
            <a:off x="5929460" y="1028112"/>
            <a:ext cx="0" cy="3053694"/>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26174E1D-CDA3-0A0C-07C8-A3AE11BFAFF2}"/>
              </a:ext>
            </a:extLst>
          </p:cNvPr>
          <p:cNvCxnSpPr>
            <a:cxnSpLocks/>
          </p:cNvCxnSpPr>
          <p:nvPr/>
        </p:nvCxnSpPr>
        <p:spPr>
          <a:xfrm>
            <a:off x="5929460" y="3622278"/>
            <a:ext cx="0" cy="2734075"/>
          </a:xfrm>
          <a:prstGeom prst="line">
            <a:avLst/>
          </a:prstGeom>
        </p:spPr>
        <p:style>
          <a:lnRef idx="2">
            <a:schemeClr val="dk1"/>
          </a:lnRef>
          <a:fillRef idx="0">
            <a:schemeClr val="dk1"/>
          </a:fillRef>
          <a:effectRef idx="1">
            <a:schemeClr val="dk1"/>
          </a:effectRef>
          <a:fontRef idx="minor">
            <a:schemeClr val="tx1"/>
          </a:fontRef>
        </p:style>
      </p:cxnSp>
      <p:pic>
        <p:nvPicPr>
          <p:cNvPr id="32" name="Picture 31">
            <a:extLst>
              <a:ext uri="{FF2B5EF4-FFF2-40B4-BE49-F238E27FC236}">
                <a16:creationId xmlns:a16="http://schemas.microsoft.com/office/drawing/2014/main" id="{11D52272-3280-B3B3-9E22-28325B4E9B57}"/>
              </a:ext>
            </a:extLst>
          </p:cNvPr>
          <p:cNvPicPr>
            <a:picLocks noChangeAspect="1"/>
          </p:cNvPicPr>
          <p:nvPr/>
        </p:nvPicPr>
        <p:blipFill>
          <a:blip r:embed="rId7"/>
          <a:stretch>
            <a:fillRect/>
          </a:stretch>
        </p:blipFill>
        <p:spPr>
          <a:xfrm>
            <a:off x="7020472" y="4327187"/>
            <a:ext cx="3867298" cy="2165687"/>
          </a:xfrm>
          <a:prstGeom prst="roundRect">
            <a:avLst>
              <a:gd name="adj" fmla="val 8594"/>
            </a:avLst>
          </a:prstGeom>
          <a:solidFill>
            <a:srgbClr val="FFFFFF">
              <a:shade val="85000"/>
            </a:srgbClr>
          </a:solidFill>
          <a:ln>
            <a:noFill/>
          </a:ln>
          <a:effectLst/>
        </p:spPr>
      </p:pic>
      <p:pic>
        <p:nvPicPr>
          <p:cNvPr id="4" name="Picture 3">
            <a:extLst>
              <a:ext uri="{FF2B5EF4-FFF2-40B4-BE49-F238E27FC236}">
                <a16:creationId xmlns:a16="http://schemas.microsoft.com/office/drawing/2014/main" id="{588D112E-F94A-9027-17C8-85EC01D0FF61}"/>
              </a:ext>
            </a:extLst>
          </p:cNvPr>
          <p:cNvPicPr>
            <a:picLocks noChangeAspect="1"/>
          </p:cNvPicPr>
          <p:nvPr/>
        </p:nvPicPr>
        <p:blipFill>
          <a:blip r:embed="rId8"/>
          <a:stretch>
            <a:fillRect/>
          </a:stretch>
        </p:blipFill>
        <p:spPr>
          <a:xfrm>
            <a:off x="120967" y="92727"/>
            <a:ext cx="1432684" cy="871804"/>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B423602-461A-A5B4-764E-7E7DF586E70F}"/>
              </a:ext>
            </a:extLst>
          </p:cNvPr>
          <p:cNvPicPr>
            <a:picLocks noChangeAspect="1"/>
          </p:cNvPicPr>
          <p:nvPr/>
        </p:nvPicPr>
        <p:blipFill>
          <a:blip r:embed="rId3"/>
          <a:stretch>
            <a:fillRect/>
          </a:stretch>
        </p:blipFill>
        <p:spPr>
          <a:xfrm>
            <a:off x="10118733" y="2419761"/>
            <a:ext cx="2073266" cy="2073266"/>
          </a:xfrm>
          <a:prstGeom prst="rect">
            <a:avLst/>
          </a:prstGeom>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3846135" y="172805"/>
            <a:ext cx="4499728" cy="471930"/>
          </a:xfrm>
        </p:spPr>
        <p:txBody>
          <a:bodyPr/>
          <a:lstStyle/>
          <a:p>
            <a:pPr eaLnBrk="1" hangingPunct="1"/>
            <a:r>
              <a:rPr lang="en-US" sz="3600" b="1" u="sng" dirty="0">
                <a:latin typeface="Bahnschrift SemiBold SemiConden" panose="020B0502040204020203" pitchFamily="34"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4">
            <a:alphaModFix/>
          </a:blip>
          <a:srcRect/>
          <a:stretch/>
        </p:blipFill>
        <p:spPr>
          <a:xfrm>
            <a:off x="10275217" y="41420"/>
            <a:ext cx="1850684" cy="986692"/>
          </a:xfrm>
          <a:prstGeom prst="rect">
            <a:avLst/>
          </a:prstGeom>
          <a:noFill/>
          <a:ln>
            <a:noFill/>
          </a:ln>
        </p:spPr>
      </p:pic>
      <p:grpSp>
        <p:nvGrpSpPr>
          <p:cNvPr id="14" name="Group 13">
            <a:extLst>
              <a:ext uri="{FF2B5EF4-FFF2-40B4-BE49-F238E27FC236}">
                <a16:creationId xmlns:a16="http://schemas.microsoft.com/office/drawing/2014/main" id="{127A38AC-1981-7453-F032-D00649E7B3C5}"/>
              </a:ext>
            </a:extLst>
          </p:cNvPr>
          <p:cNvGrpSpPr/>
          <p:nvPr/>
        </p:nvGrpSpPr>
        <p:grpSpPr>
          <a:xfrm>
            <a:off x="40850" y="804675"/>
            <a:ext cx="12031521" cy="3724082"/>
            <a:chOff x="103578" y="846410"/>
            <a:chExt cx="12031521" cy="3654383"/>
          </a:xfrm>
        </p:grpSpPr>
        <p:sp>
          <p:nvSpPr>
            <p:cNvPr id="17410" name="TextBox 8"/>
            <p:cNvSpPr txBox="1">
              <a:spLocks noChangeArrowheads="1"/>
            </p:cNvSpPr>
            <p:nvPr/>
          </p:nvSpPr>
          <p:spPr bwMode="auto">
            <a:xfrm>
              <a:off x="103578" y="869030"/>
              <a:ext cx="6137195" cy="3631763"/>
            </a:xfrm>
            <a:prstGeom prst="rect">
              <a:avLst/>
            </a:prstGeom>
            <a:noFill/>
            <a:ln w="9525">
              <a:noFill/>
              <a:miter lim="800000"/>
              <a:headEnd/>
              <a:tailEnd/>
            </a:ln>
          </p:spPr>
          <p:txBody>
            <a:bodyPr wrap="square">
              <a:spAutoFit/>
            </a:bodyPr>
            <a:lstStyle/>
            <a:p>
              <a:pPr algn="ctr"/>
              <a:r>
                <a:rPr lang="en-US" sz="2400" b="1" u="sng" dirty="0"/>
                <a:t>POTENTIAL IMPACT</a:t>
              </a:r>
            </a:p>
            <a:p>
              <a:r>
                <a:rPr lang="en-US" b="1" dirty="0"/>
                <a:t>	- Impact on Urban Commuters</a:t>
              </a:r>
            </a:p>
            <a:p>
              <a:r>
                <a:rPr lang="en-US" b="1" dirty="0"/>
                <a:t>			</a:t>
              </a:r>
              <a:r>
                <a:rPr lang="en-US" sz="1600" dirty="0"/>
                <a:t>- Reduced Travel Time</a:t>
              </a:r>
            </a:p>
            <a:p>
              <a:r>
                <a:rPr lang="en-US" sz="1600" dirty="0"/>
                <a:t>			- Improved Road Safety</a:t>
              </a:r>
            </a:p>
            <a:p>
              <a:r>
                <a:rPr lang="en-US" b="1" dirty="0"/>
                <a:t>	- Impact on Traffic and Transportation Authorities</a:t>
              </a:r>
            </a:p>
            <a:p>
              <a:r>
                <a:rPr lang="en-US" b="1" dirty="0"/>
                <a:t>			</a:t>
              </a:r>
              <a:r>
                <a:rPr lang="en-US" sz="1600" dirty="0"/>
                <a:t>- Efficient Overall Traffic Management</a:t>
              </a:r>
            </a:p>
            <a:p>
              <a:r>
                <a:rPr lang="en-US" sz="1600" dirty="0"/>
                <a:t>			- Improved Decision Making and Resource Allocation</a:t>
              </a:r>
            </a:p>
            <a:p>
              <a:r>
                <a:rPr lang="en-US" sz="1600" dirty="0"/>
                <a:t>			- Availability of Traffic related Analytical Data</a:t>
              </a:r>
            </a:p>
            <a:p>
              <a:r>
                <a:rPr lang="en-US" sz="1600" dirty="0"/>
                <a:t>			- Scalable Integration with existing Smart City initiatives</a:t>
              </a:r>
            </a:p>
            <a:p>
              <a:r>
                <a:rPr lang="en-US" b="1" dirty="0"/>
                <a:t>	- Impact on Public Transportation Users </a:t>
              </a:r>
            </a:p>
            <a:p>
              <a:r>
                <a:rPr lang="en-US" b="1" dirty="0"/>
                <a:t>			</a:t>
              </a:r>
              <a:r>
                <a:rPr lang="en-US" sz="1600" dirty="0"/>
                <a:t>- Improved Service Reliability</a:t>
              </a:r>
            </a:p>
            <a:p>
              <a:r>
                <a:rPr lang="en-US" sz="1600" dirty="0"/>
                <a:t>			- Reducing Delays and Congestions</a:t>
              </a:r>
            </a:p>
            <a:p>
              <a:pPr lvl="1">
                <a:buFont typeface="Arial" panose="020B0604020202020204" pitchFamily="34" charset="0"/>
                <a:buChar char="•"/>
              </a:pPr>
              <a:endParaRPr lang="en-US" dirty="0"/>
            </a:p>
          </p:txBody>
        </p:sp>
        <p:grpSp>
          <p:nvGrpSpPr>
            <p:cNvPr id="13" name="Group 12">
              <a:extLst>
                <a:ext uri="{FF2B5EF4-FFF2-40B4-BE49-F238E27FC236}">
                  <a16:creationId xmlns:a16="http://schemas.microsoft.com/office/drawing/2014/main" id="{D0127B99-0A78-DE4A-8A1D-0656F0996071}"/>
                </a:ext>
              </a:extLst>
            </p:cNvPr>
            <p:cNvGrpSpPr/>
            <p:nvPr/>
          </p:nvGrpSpPr>
          <p:grpSpPr>
            <a:xfrm>
              <a:off x="6114627" y="846410"/>
              <a:ext cx="6020472" cy="3556935"/>
              <a:chOff x="6114627" y="846410"/>
              <a:chExt cx="6020472" cy="3556935"/>
            </a:xfrm>
          </p:grpSpPr>
          <p:sp>
            <p:nvSpPr>
              <p:cNvPr id="3" name="TextBox 2">
                <a:extLst>
                  <a:ext uri="{FF2B5EF4-FFF2-40B4-BE49-F238E27FC236}">
                    <a16:creationId xmlns:a16="http://schemas.microsoft.com/office/drawing/2014/main" id="{0602B4B2-4C4B-4F2E-2D45-94B7AB941C52}"/>
                  </a:ext>
                </a:extLst>
              </p:cNvPr>
              <p:cNvSpPr txBox="1"/>
              <p:nvPr/>
            </p:nvSpPr>
            <p:spPr>
              <a:xfrm>
                <a:off x="6114627" y="917341"/>
                <a:ext cx="6020472" cy="3354765"/>
              </a:xfrm>
              <a:prstGeom prst="rect">
                <a:avLst/>
              </a:prstGeom>
              <a:noFill/>
            </p:spPr>
            <p:txBody>
              <a:bodyPr wrap="square">
                <a:spAutoFit/>
              </a:bodyPr>
              <a:lstStyle/>
              <a:p>
                <a:pPr algn="ctr"/>
                <a:r>
                  <a:rPr lang="en-US" sz="2400" b="1" u="sng" dirty="0"/>
                  <a:t>BENEFITS</a:t>
                </a:r>
              </a:p>
              <a:p>
                <a:r>
                  <a:rPr lang="en-US" b="1" dirty="0"/>
                  <a:t>	- Social Benefits</a:t>
                </a:r>
              </a:p>
              <a:p>
                <a:r>
                  <a:rPr lang="en-US" b="1" dirty="0"/>
                  <a:t>			</a:t>
                </a:r>
                <a:r>
                  <a:rPr lang="en-US" sz="1600" dirty="0"/>
                  <a:t>- Ensures fairness in Traffic, avoids prioritization</a:t>
                </a:r>
              </a:p>
              <a:p>
                <a:r>
                  <a:rPr lang="en-US" sz="1600" dirty="0"/>
                  <a:t>			- Enhanced Quality of Life</a:t>
                </a:r>
              </a:p>
              <a:p>
                <a:r>
                  <a:rPr lang="en-US" sz="1600" dirty="0"/>
                  <a:t>			- Sustainable use of </a:t>
                </a:r>
                <a:r>
                  <a:rPr lang="en-US" sz="1600"/>
                  <a:t>fossil fuels</a:t>
                </a:r>
                <a:endParaRPr lang="en-US" sz="1600" dirty="0"/>
              </a:p>
              <a:p>
                <a:r>
                  <a:rPr lang="en-US" b="1" dirty="0"/>
                  <a:t>	-  Economic Benefits</a:t>
                </a:r>
              </a:p>
              <a:p>
                <a:r>
                  <a:rPr lang="en-US" b="1" dirty="0"/>
                  <a:t>			</a:t>
                </a:r>
                <a:r>
                  <a:rPr lang="en-US" sz="1600" dirty="0"/>
                  <a:t>- Fuel Cost Savings</a:t>
                </a:r>
              </a:p>
              <a:p>
                <a:r>
                  <a:rPr lang="en-US" sz="1600" dirty="0"/>
                  <a:t>			- Increased Productivity</a:t>
                </a:r>
              </a:p>
              <a:p>
                <a:r>
                  <a:rPr lang="en-US" b="1" dirty="0"/>
                  <a:t>	- Environmental Benefits</a:t>
                </a:r>
              </a:p>
              <a:p>
                <a:r>
                  <a:rPr lang="en-US" b="1" dirty="0"/>
                  <a:t>			</a:t>
                </a:r>
                <a:r>
                  <a:rPr lang="en-US" sz="1600" dirty="0"/>
                  <a:t>- Reduced Carbon Emissions</a:t>
                </a:r>
              </a:p>
              <a:p>
                <a:r>
                  <a:rPr lang="en-US" sz="1600" dirty="0"/>
                  <a:t>			- Energy Efficiency</a:t>
                </a:r>
              </a:p>
              <a:p>
                <a:r>
                  <a:rPr lang="en-US" sz="1600" dirty="0"/>
                  <a:t>			- Sustainable Ecosystem</a:t>
                </a:r>
              </a:p>
            </p:txBody>
          </p:sp>
          <p:cxnSp>
            <p:nvCxnSpPr>
              <p:cNvPr id="5" name="Straight Connector 4">
                <a:extLst>
                  <a:ext uri="{FF2B5EF4-FFF2-40B4-BE49-F238E27FC236}">
                    <a16:creationId xmlns:a16="http://schemas.microsoft.com/office/drawing/2014/main" id="{AE62407B-0C1E-265C-F223-0C9BBB86984F}"/>
                  </a:ext>
                </a:extLst>
              </p:cNvPr>
              <p:cNvCxnSpPr>
                <a:cxnSpLocks/>
              </p:cNvCxnSpPr>
              <p:nvPr/>
            </p:nvCxnSpPr>
            <p:spPr>
              <a:xfrm>
                <a:off x="6240773" y="846410"/>
                <a:ext cx="9427" cy="3556935"/>
              </a:xfrm>
              <a:prstGeom prst="line">
                <a:avLst/>
              </a:prstGeom>
            </p:spPr>
            <p:style>
              <a:lnRef idx="2">
                <a:schemeClr val="dk1"/>
              </a:lnRef>
              <a:fillRef idx="0">
                <a:schemeClr val="dk1"/>
              </a:fillRef>
              <a:effectRef idx="1">
                <a:schemeClr val="dk1"/>
              </a:effectRef>
              <a:fontRef idx="minor">
                <a:schemeClr val="tx1"/>
              </a:fontRef>
            </p:style>
          </p:cxnSp>
        </p:grpSp>
      </p:grpSp>
      <p:pic>
        <p:nvPicPr>
          <p:cNvPr id="15" name="Picture 14">
            <a:extLst>
              <a:ext uri="{FF2B5EF4-FFF2-40B4-BE49-F238E27FC236}">
                <a16:creationId xmlns:a16="http://schemas.microsoft.com/office/drawing/2014/main" id="{6C4D7124-D71C-BF83-68CB-B1E2143711FF}"/>
              </a:ext>
            </a:extLst>
          </p:cNvPr>
          <p:cNvPicPr>
            <a:picLocks noChangeAspect="1"/>
          </p:cNvPicPr>
          <p:nvPr/>
        </p:nvPicPr>
        <p:blipFill>
          <a:blip r:embed="rId5"/>
          <a:stretch>
            <a:fillRect/>
          </a:stretch>
        </p:blipFill>
        <p:spPr>
          <a:xfrm>
            <a:off x="8298945" y="4639342"/>
            <a:ext cx="2856421" cy="1784873"/>
          </a:xfrm>
          <a:prstGeom prst="roundRect">
            <a:avLst>
              <a:gd name="adj" fmla="val 8594"/>
            </a:avLst>
          </a:prstGeom>
          <a:solidFill>
            <a:srgbClr val="FFFFFF">
              <a:shade val="85000"/>
            </a:srgbClr>
          </a:solidFill>
          <a:ln>
            <a:noFill/>
          </a:ln>
          <a:effectLst/>
        </p:spPr>
      </p:pic>
      <p:pic>
        <p:nvPicPr>
          <p:cNvPr id="19" name="Picture 18">
            <a:extLst>
              <a:ext uri="{FF2B5EF4-FFF2-40B4-BE49-F238E27FC236}">
                <a16:creationId xmlns:a16="http://schemas.microsoft.com/office/drawing/2014/main" id="{FBD08A27-F907-B8DB-6655-7B6752B9513B}"/>
              </a:ext>
            </a:extLst>
          </p:cNvPr>
          <p:cNvPicPr>
            <a:picLocks noChangeAspect="1"/>
          </p:cNvPicPr>
          <p:nvPr/>
        </p:nvPicPr>
        <p:blipFill>
          <a:blip r:embed="rId6"/>
          <a:stretch>
            <a:fillRect/>
          </a:stretch>
        </p:blipFill>
        <p:spPr>
          <a:xfrm>
            <a:off x="989714" y="4205420"/>
            <a:ext cx="2856421" cy="21666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E94AED4C-42B5-1AE2-8584-052ADB865CAC}"/>
              </a:ext>
            </a:extLst>
          </p:cNvPr>
          <p:cNvPicPr>
            <a:picLocks noChangeAspect="1"/>
          </p:cNvPicPr>
          <p:nvPr/>
        </p:nvPicPr>
        <p:blipFill>
          <a:blip r:embed="rId7"/>
          <a:stretch>
            <a:fillRect/>
          </a:stretch>
        </p:blipFill>
        <p:spPr>
          <a:xfrm>
            <a:off x="4475129" y="4631385"/>
            <a:ext cx="3241740" cy="1846713"/>
          </a:xfrm>
          <a:prstGeom prst="roundRect">
            <a:avLst>
              <a:gd name="adj" fmla="val 8594"/>
            </a:avLst>
          </a:prstGeom>
          <a:solidFill>
            <a:srgbClr val="FFFFFF">
              <a:shade val="85000"/>
            </a:srgbClr>
          </a:solidFill>
          <a:ln>
            <a:noFill/>
          </a:ln>
          <a:effectLst/>
        </p:spPr>
      </p:pic>
      <p:pic>
        <p:nvPicPr>
          <p:cNvPr id="2" name="Picture 1">
            <a:extLst>
              <a:ext uri="{FF2B5EF4-FFF2-40B4-BE49-F238E27FC236}">
                <a16:creationId xmlns:a16="http://schemas.microsoft.com/office/drawing/2014/main" id="{8A18A1A9-CD1D-B766-0AC7-11DB64052733}"/>
              </a:ext>
            </a:extLst>
          </p:cNvPr>
          <p:cNvPicPr>
            <a:picLocks noChangeAspect="1"/>
          </p:cNvPicPr>
          <p:nvPr/>
        </p:nvPicPr>
        <p:blipFill rotWithShape="1">
          <a:blip r:embed="rId8"/>
          <a:srcRect t="11041" b="8187"/>
          <a:stretch/>
        </p:blipFill>
        <p:spPr>
          <a:xfrm>
            <a:off x="235670" y="118658"/>
            <a:ext cx="1432875" cy="868033"/>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84155"/>
            <a:ext cx="12191999" cy="27384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3266388" y="232134"/>
            <a:ext cx="5659224" cy="855307"/>
          </a:xfrm>
        </p:spPr>
        <p:txBody>
          <a:bodyPr/>
          <a:lstStyle/>
          <a:p>
            <a:pPr eaLnBrk="1" hangingPunct="1"/>
            <a:r>
              <a:rPr lang="en-US" sz="3600" b="1" u="sng" dirty="0">
                <a:latin typeface="Bahnschrift SemiBold SemiConden" panose="020B0502040204020203" pitchFamily="34"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a:xfrm>
            <a:off x="11582400" y="6584155"/>
            <a:ext cx="373930" cy="27464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39002" y="6538915"/>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a:t>
            </a:r>
          </a:p>
        </p:txBody>
      </p:sp>
      <p:pic>
        <p:nvPicPr>
          <p:cNvPr id="8" name="Google Shape;93;p2"/>
          <p:cNvPicPr preferRelativeResize="0"/>
          <p:nvPr/>
        </p:nvPicPr>
        <p:blipFill rotWithShape="1">
          <a:blip r:embed="rId3">
            <a:alphaModFix/>
          </a:blip>
          <a:srcRect/>
          <a:stretch/>
        </p:blipFill>
        <p:spPr>
          <a:xfrm>
            <a:off x="10105646" y="100749"/>
            <a:ext cx="1850684" cy="986692"/>
          </a:xfrm>
          <a:prstGeom prst="rect">
            <a:avLst/>
          </a:prstGeom>
          <a:noFill/>
          <a:ln>
            <a:noFill/>
          </a:ln>
        </p:spPr>
      </p:pic>
      <p:sp>
        <p:nvSpPr>
          <p:cNvPr id="3" name="TextBox 2">
            <a:extLst>
              <a:ext uri="{FF2B5EF4-FFF2-40B4-BE49-F238E27FC236}">
                <a16:creationId xmlns:a16="http://schemas.microsoft.com/office/drawing/2014/main" id="{1FBFCCBC-D79F-583A-A9FF-689702C9C533}"/>
              </a:ext>
            </a:extLst>
          </p:cNvPr>
          <p:cNvSpPr txBox="1"/>
          <p:nvPr/>
        </p:nvSpPr>
        <p:spPr>
          <a:xfrm>
            <a:off x="1393889" y="1169346"/>
            <a:ext cx="9694226" cy="4154984"/>
          </a:xfrm>
          <a:prstGeom prst="rect">
            <a:avLst/>
          </a:prstGeom>
          <a:noFill/>
        </p:spPr>
        <p:txBody>
          <a:bodyPr wrap="square">
            <a:spAutoFit/>
          </a:bodyPr>
          <a:lstStyle/>
          <a:p>
            <a:pPr algn="l"/>
            <a:r>
              <a:rPr lang="en-US" sz="2400" dirty="0">
                <a:highlight>
                  <a:srgbClr val="FFFFFF"/>
                </a:highlight>
                <a:latin typeface="+mn-lt"/>
              </a:rPr>
              <a:t>The following resources were referred: </a:t>
            </a:r>
          </a:p>
          <a:p>
            <a:pPr marL="285750" indent="-285750" algn="l">
              <a:buFont typeface="Arial" panose="020B0604020202020204" pitchFamily="34" charset="0"/>
              <a:buChar char="•"/>
            </a:pPr>
            <a:r>
              <a:rPr lang="en-US" sz="2400" i="0" dirty="0">
                <a:effectLst/>
                <a:highlight>
                  <a:srgbClr val="FFFFFF"/>
                </a:highlight>
                <a:latin typeface="+mn-lt"/>
              </a:rPr>
              <a:t>Research paper titled “Design and Implementation of a Dynamic Intelligent Traffic Control System</a:t>
            </a:r>
            <a:r>
              <a:rPr lang="en-US" sz="2400" dirty="0">
                <a:highlight>
                  <a:srgbClr val="FFFFFF"/>
                </a:highlight>
                <a:latin typeface="+mn-lt"/>
              </a:rPr>
              <a:t>” - </a:t>
            </a:r>
            <a:r>
              <a:rPr lang="en-US" sz="2400" dirty="0">
                <a:highlight>
                  <a:srgbClr val="FFFFFF"/>
                </a:highlight>
                <a:latin typeface="+mn-lt"/>
                <a:hlinkClick r:id="rId4"/>
              </a:rPr>
              <a:t>[link]</a:t>
            </a:r>
            <a:endParaRPr lang="en-US" sz="2400" dirty="0">
              <a:highlight>
                <a:srgbClr val="FFFFFF"/>
              </a:highlight>
              <a:latin typeface="+mn-lt"/>
            </a:endParaRPr>
          </a:p>
          <a:p>
            <a:pPr marL="285750" indent="-285750" algn="l">
              <a:buFont typeface="Arial" panose="020B0604020202020204" pitchFamily="34" charset="0"/>
              <a:buChar char="•"/>
            </a:pPr>
            <a:r>
              <a:rPr lang="en-US" sz="2400" i="0" dirty="0">
                <a:effectLst/>
                <a:highlight>
                  <a:srgbClr val="FFFFFF"/>
                </a:highlight>
                <a:latin typeface="+mn-lt"/>
              </a:rPr>
              <a:t>Research paper titled “A Dynamic Traffic Light Control Algorithm to Mitigate Traffic Congestion in Metropolitan Areas”- </a:t>
            </a:r>
            <a:r>
              <a:rPr lang="en-US" sz="2400" i="0" dirty="0">
                <a:effectLst/>
                <a:highlight>
                  <a:srgbClr val="FFFFFF"/>
                </a:highlight>
                <a:latin typeface="+mn-lt"/>
                <a:hlinkClick r:id="rId5"/>
              </a:rPr>
              <a:t>[link]</a:t>
            </a:r>
            <a:endParaRPr lang="en-US" sz="2400" i="0" dirty="0">
              <a:effectLst/>
              <a:highlight>
                <a:srgbClr val="FFFFFF"/>
              </a:highlight>
              <a:latin typeface="+mn-lt"/>
            </a:endParaRPr>
          </a:p>
          <a:p>
            <a:pPr marL="285750" indent="-285750">
              <a:buFont typeface="Arial" panose="020B0604020202020204" pitchFamily="34" charset="0"/>
              <a:buChar char="•"/>
            </a:pPr>
            <a:r>
              <a:rPr lang="en-US" sz="2400" i="0" dirty="0">
                <a:effectLst/>
                <a:highlight>
                  <a:srgbClr val="FFFFFF"/>
                </a:highlight>
                <a:latin typeface="+mn-lt"/>
              </a:rPr>
              <a:t>Research paper titled “Dynamic Traffic Control System with Reinforcement Learning Technique” - </a:t>
            </a:r>
            <a:r>
              <a:rPr lang="en-US" sz="2400" i="0" dirty="0">
                <a:effectLst/>
                <a:highlight>
                  <a:srgbClr val="FFFFFF"/>
                </a:highlight>
                <a:latin typeface="+mn-lt"/>
                <a:hlinkClick r:id="rId6"/>
              </a:rPr>
              <a:t>[link]</a:t>
            </a:r>
            <a:endParaRPr lang="en-US" sz="2400" i="0" dirty="0">
              <a:effectLst/>
              <a:highlight>
                <a:srgbClr val="FFFFFF"/>
              </a:highlight>
              <a:latin typeface="+mn-lt"/>
            </a:endParaRPr>
          </a:p>
          <a:p>
            <a:pPr marL="285750" indent="-285750">
              <a:buFont typeface="Arial" panose="020B0604020202020204" pitchFamily="34" charset="0"/>
              <a:buChar char="•"/>
            </a:pPr>
            <a:r>
              <a:rPr lang="en-US" sz="2400" dirty="0">
                <a:highlight>
                  <a:srgbClr val="FFFFFF"/>
                </a:highlight>
                <a:latin typeface="+mn-lt"/>
              </a:rPr>
              <a:t>An open-sourced resource by</a:t>
            </a:r>
            <a:r>
              <a:rPr lang="en-US" sz="2400" i="1" dirty="0">
                <a:highlight>
                  <a:srgbClr val="FFFFFF"/>
                </a:highlight>
                <a:latin typeface="+mn-lt"/>
              </a:rPr>
              <a:t> Shubham001official </a:t>
            </a:r>
            <a:r>
              <a:rPr lang="en-US" sz="2400" dirty="0">
                <a:highlight>
                  <a:srgbClr val="FFFFFF"/>
                </a:highlight>
                <a:latin typeface="+mn-lt"/>
              </a:rPr>
              <a:t>- </a:t>
            </a:r>
            <a:r>
              <a:rPr lang="en-US" sz="2400" dirty="0">
                <a:highlight>
                  <a:srgbClr val="FFFFFF"/>
                </a:highlight>
                <a:latin typeface="+mn-lt"/>
                <a:hlinkClick r:id="rId7"/>
              </a:rPr>
              <a:t>[link]</a:t>
            </a:r>
            <a:endParaRPr lang="en-US" sz="2400" dirty="0">
              <a:highlight>
                <a:srgbClr val="FFFFFF"/>
              </a:highlight>
              <a:latin typeface="+mn-lt"/>
            </a:endParaRPr>
          </a:p>
          <a:p>
            <a:pPr marL="285750" indent="-285750">
              <a:buFont typeface="Arial" panose="020B0604020202020204" pitchFamily="34" charset="0"/>
              <a:buChar char="•"/>
            </a:pPr>
            <a:r>
              <a:rPr lang="en-US" sz="2400" i="0" dirty="0">
                <a:effectLst/>
                <a:highlight>
                  <a:srgbClr val="FFFFFF"/>
                </a:highlight>
                <a:latin typeface="+mn-lt"/>
              </a:rPr>
              <a:t>An open</a:t>
            </a:r>
            <a:r>
              <a:rPr lang="en-US" sz="2400" dirty="0">
                <a:highlight>
                  <a:srgbClr val="FFFFFF"/>
                </a:highlight>
                <a:latin typeface="+mn-lt"/>
              </a:rPr>
              <a:t>-sourced resource by </a:t>
            </a:r>
            <a:r>
              <a:rPr lang="en-US" sz="2400" i="1" dirty="0" err="1">
                <a:highlight>
                  <a:srgbClr val="FFFFFF"/>
                </a:highlight>
                <a:latin typeface="+mn-lt"/>
              </a:rPr>
              <a:t>gigahidjrikaaa</a:t>
            </a:r>
            <a:r>
              <a:rPr lang="en-US" sz="2400" i="1" dirty="0">
                <a:highlight>
                  <a:srgbClr val="FFFFFF"/>
                </a:highlight>
                <a:latin typeface="+mn-lt"/>
              </a:rPr>
              <a:t> </a:t>
            </a:r>
            <a:r>
              <a:rPr lang="en-US" sz="2400" dirty="0">
                <a:highlight>
                  <a:srgbClr val="FFFFFF"/>
                </a:highlight>
                <a:latin typeface="+mn-lt"/>
              </a:rPr>
              <a:t>(Universitas Gadjah </a:t>
            </a:r>
            <a:r>
              <a:rPr lang="en-US" sz="2400" dirty="0" err="1">
                <a:highlight>
                  <a:srgbClr val="FFFFFF"/>
                </a:highlight>
                <a:latin typeface="+mn-lt"/>
              </a:rPr>
              <a:t>Mada</a:t>
            </a:r>
            <a:r>
              <a:rPr lang="en-US" sz="2400" dirty="0">
                <a:highlight>
                  <a:srgbClr val="FFFFFF"/>
                </a:highlight>
                <a:latin typeface="+mn-lt"/>
              </a:rPr>
              <a:t>) - </a:t>
            </a:r>
            <a:r>
              <a:rPr lang="en-US" sz="2400" dirty="0">
                <a:highlight>
                  <a:srgbClr val="FFFFFF"/>
                </a:highlight>
                <a:latin typeface="+mn-lt"/>
                <a:hlinkClick r:id="rId8"/>
              </a:rPr>
              <a:t>[link]</a:t>
            </a:r>
            <a:endParaRPr lang="en-US" sz="2400" dirty="0">
              <a:highlight>
                <a:srgbClr val="FFFFFF"/>
              </a:highlight>
              <a:latin typeface="+mn-lt"/>
            </a:endParaRPr>
          </a:p>
          <a:p>
            <a:pPr marL="285750" indent="-285750">
              <a:buFont typeface="Arial" panose="020B0604020202020204" pitchFamily="34" charset="0"/>
              <a:buChar char="•"/>
            </a:pPr>
            <a:r>
              <a:rPr lang="en-US" sz="2400" i="0" dirty="0">
                <a:effectLst/>
                <a:highlight>
                  <a:srgbClr val="FFFFFF"/>
                </a:highlight>
                <a:latin typeface="+mn-lt"/>
              </a:rPr>
              <a:t>An open sourced resource by </a:t>
            </a:r>
            <a:r>
              <a:rPr lang="en-US" sz="2400" i="1" dirty="0">
                <a:effectLst/>
                <a:highlight>
                  <a:srgbClr val="FFFFFF"/>
                </a:highlight>
                <a:latin typeface="+mn-lt"/>
              </a:rPr>
              <a:t>ericsherman4</a:t>
            </a:r>
            <a:r>
              <a:rPr lang="en-US" sz="2400" i="0" dirty="0">
                <a:effectLst/>
                <a:highlight>
                  <a:srgbClr val="FFFFFF"/>
                </a:highlight>
                <a:latin typeface="+mn-lt"/>
              </a:rPr>
              <a:t> - </a:t>
            </a:r>
            <a:r>
              <a:rPr lang="en-US" sz="2400" i="0" dirty="0">
                <a:effectLst/>
                <a:highlight>
                  <a:srgbClr val="FFFFFF"/>
                </a:highlight>
                <a:latin typeface="+mn-lt"/>
                <a:hlinkClick r:id="rId9"/>
              </a:rPr>
              <a:t>[link]</a:t>
            </a:r>
            <a:endParaRPr lang="en-US" sz="2400" i="0" dirty="0">
              <a:effectLst/>
              <a:highlight>
                <a:srgbClr val="FFFFFF"/>
              </a:highlight>
              <a:latin typeface="+mn-lt"/>
            </a:endParaRPr>
          </a:p>
        </p:txBody>
      </p:sp>
      <p:sp>
        <p:nvSpPr>
          <p:cNvPr id="5" name="Isosceles Triangle 4">
            <a:extLst>
              <a:ext uri="{FF2B5EF4-FFF2-40B4-BE49-F238E27FC236}">
                <a16:creationId xmlns:a16="http://schemas.microsoft.com/office/drawing/2014/main" id="{34706717-20FE-D962-5C3E-DBAD464AC04B}"/>
              </a:ext>
            </a:extLst>
          </p:cNvPr>
          <p:cNvSpPr/>
          <p:nvPr/>
        </p:nvSpPr>
        <p:spPr>
          <a:xfrm rot="11556429">
            <a:off x="-430465" y="95040"/>
            <a:ext cx="1588277" cy="349444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4A86124-C827-E584-280C-84D3C47EC078}"/>
              </a:ext>
            </a:extLst>
          </p:cNvPr>
          <p:cNvPicPr>
            <a:picLocks noChangeAspect="1"/>
          </p:cNvPicPr>
          <p:nvPr/>
        </p:nvPicPr>
        <p:blipFill rotWithShape="1">
          <a:blip r:embed="rId10"/>
          <a:srcRect l="19188" t="11041" r="16996" b="17035"/>
          <a:stretch/>
        </p:blipFill>
        <p:spPr>
          <a:xfrm>
            <a:off x="75411" y="279474"/>
            <a:ext cx="914404" cy="772945"/>
          </a:xfrm>
          <a:prstGeom prst="rect">
            <a:avLst/>
          </a:prstGeom>
        </p:spPr>
      </p:pic>
      <p:pic>
        <p:nvPicPr>
          <p:cNvPr id="2" name="Picture 1">
            <a:extLst>
              <a:ext uri="{FF2B5EF4-FFF2-40B4-BE49-F238E27FC236}">
                <a16:creationId xmlns:a16="http://schemas.microsoft.com/office/drawing/2014/main" id="{A375C68A-0E96-51F1-B98A-0B7C63E57468}"/>
              </a:ext>
            </a:extLst>
          </p:cNvPr>
          <p:cNvPicPr>
            <a:picLocks noChangeAspect="1"/>
          </p:cNvPicPr>
          <p:nvPr/>
        </p:nvPicPr>
        <p:blipFill>
          <a:blip r:embed="rId11"/>
          <a:stretch>
            <a:fillRect/>
          </a:stretch>
        </p:blipFill>
        <p:spPr>
          <a:xfrm>
            <a:off x="9149494" y="4566957"/>
            <a:ext cx="1912304" cy="2017198"/>
          </a:xfrm>
          <a:prstGeom prst="rect">
            <a:avLst/>
          </a:prstGeom>
        </p:spPr>
      </p:pic>
      <p:pic>
        <p:nvPicPr>
          <p:cNvPr id="9" name="Picture 8">
            <a:extLst>
              <a:ext uri="{FF2B5EF4-FFF2-40B4-BE49-F238E27FC236}">
                <a16:creationId xmlns:a16="http://schemas.microsoft.com/office/drawing/2014/main" id="{DFFD3130-E944-E9AD-0AE8-48046EC56C71}"/>
              </a:ext>
            </a:extLst>
          </p:cNvPr>
          <p:cNvPicPr>
            <a:picLocks noChangeAspect="1"/>
          </p:cNvPicPr>
          <p:nvPr/>
        </p:nvPicPr>
        <p:blipFill>
          <a:blip r:embed="rId12"/>
          <a:stretch>
            <a:fillRect/>
          </a:stretch>
        </p:blipFill>
        <p:spPr>
          <a:xfrm>
            <a:off x="12037341" y="0"/>
            <a:ext cx="158496" cy="6858000"/>
          </a:xfrm>
          <a:prstGeom prst="rect">
            <a:avLst/>
          </a:prstGeom>
        </p:spPr>
      </p:pic>
    </p:spTree>
    <p:extLst>
      <p:ext uri="{BB962C8B-B14F-4D97-AF65-F5344CB8AC3E}">
        <p14:creationId xmlns:p14="http://schemas.microsoft.com/office/powerpoint/2010/main" val="391797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8403</TotalTime>
  <Words>787</Words>
  <Application>Microsoft Office PowerPoint</Application>
  <PresentationFormat>Widescreen</PresentationFormat>
  <Paragraphs>113</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Bahnschrift Light SemiCondensed</vt:lpstr>
      <vt:lpstr>Bahnschrift SemiBold</vt:lpstr>
      <vt:lpstr>Bahnschrift SemiBold SemiConden</vt:lpstr>
      <vt:lpstr>Calibri</vt:lpstr>
      <vt:lpstr>Footlight MT Light</vt:lpstr>
      <vt:lpstr>TradeGothic</vt:lpstr>
      <vt:lpstr>Office Theme</vt:lpstr>
      <vt:lpstr>SMART INDIA HACKATHON - 2024</vt:lpstr>
      <vt:lpstr>SMART INTERSECTIONS Real-Time Traffic Flow Optimization with AI-Driven Adaptive Signal Systems</vt:lpstr>
      <vt:lpstr>TECHNICAL APPROACH</vt:lpstr>
      <vt:lpstr>PowerPoint Presentation</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Tanush T M</cp:lastModifiedBy>
  <cp:revision>165</cp:revision>
  <dcterms:created xsi:type="dcterms:W3CDTF">2013-12-12T18:46:50Z</dcterms:created>
  <dcterms:modified xsi:type="dcterms:W3CDTF">2024-09-11T05:39:54Z</dcterms:modified>
  <cp:category/>
</cp:coreProperties>
</file>