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639" r:id="rId3"/>
    <p:sldId id="257" r:id="rId5"/>
    <p:sldId id="260" r:id="rId6"/>
    <p:sldId id="259" r:id="rId7"/>
    <p:sldId id="258" r:id="rId8"/>
    <p:sldId id="25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6" userDrawn="1">
          <p15:clr>
            <a:srgbClr val="A4A3A4"/>
          </p15:clr>
        </p15:guide>
        <p15:guide id="2" pos="6149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561" userDrawn="1">
          <p15:clr>
            <a:srgbClr val="A4A3A4"/>
          </p15:clr>
        </p15:guide>
        <p15:guide id="5" orient="horz" pos="4000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6" y="336"/>
      </p:cViewPr>
      <p:guideLst>
        <p:guide orient="horz" pos="2106"/>
        <p:guide pos="6149"/>
        <p:guide pos="7296"/>
        <p:guide orient="horz" pos="561"/>
        <p:guide orient="horz" pos="40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9.xml"/><Relationship Id="rId4" Type="http://schemas.openxmlformats.org/officeDocument/2006/relationships/image" Target="file:///C:\Users\1V994W2\Documents\Tencent%20Files\574576071\FileRecv\&#25340;&#35013;&#32032;&#26448;\forleft%201-23\\22\subject_holdright_64,64,64_0_staid_full_0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0175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0175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6256246"/>
            <a:ext cx="720090" cy="60175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IN" altLang="en-US"/>
              <a:t>tanushka bhatnagar </a:t>
            </a:r>
            <a:endParaRPr lang="en-IN" altLang="en-US"/>
          </a:p>
        </p:txBody>
      </p:sp>
      <p:sp>
        <p:nvSpPr>
          <p:cNvPr id="10" name="副标题 2"/>
          <p:cNvSpPr>
            <a:spLocks noGrp="1"/>
          </p:cNvSpPr>
          <p:nvPr>
            <p:ph type="subTitle" idx="14" hasCustomPrompt="1"/>
            <p:custDataLst>
              <p:tags r:id="rId2"/>
            </p:custDataLst>
          </p:nvPr>
        </p:nvSpPr>
        <p:spPr>
          <a:xfrm>
            <a:off x="513715" y="2566035"/>
            <a:ext cx="11068685" cy="356044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altLang="en-GB" sz="400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Understanding and Preventing Cyber Threats</a:t>
            </a:r>
            <a:endParaRPr lang="en-US" altLang="en-GB" sz="4000" b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菱形 11"/>
          <p:cNvSpPr/>
          <p:nvPr>
            <p:custDataLst>
              <p:tags r:id="rId1"/>
            </p:custDataLst>
          </p:nvPr>
        </p:nvSpPr>
        <p:spPr>
          <a:xfrm>
            <a:off x="5942330" y="3033077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6710045" y="2800985"/>
            <a:ext cx="4241165" cy="3154045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en-GB" sz="2000">
                <a:sym typeface="+mn-ea"/>
              </a:rPr>
              <a:t>Definition: A cyber-attack where attackers impersonate legitimate entities to steal sensitive information.</a:t>
            </a:r>
            <a:endParaRPr lang="en-US" altLang="en-GB" sz="2000"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en-GB" sz="20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en-GB" sz="2000">
                <a:sym typeface="+mn-ea"/>
              </a:rPr>
              <a:t>Common methods: Emails, fake websites, and social engineering.</a:t>
            </a:r>
            <a:endParaRPr lang="en-US" altLang="en-GB" sz="2000"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en-GB" sz="20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en-GB" sz="2000">
                <a:sym typeface="+mn-ea"/>
              </a:rPr>
              <a:t>Importance: Protecting personal and organizational data from cyber threats.</a:t>
            </a:r>
            <a:endParaRPr lang="en-US" altLang="en-GB" sz="2000"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en-GB" sz="2000"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en-GB" sz="2000">
              <a:sym typeface="+mn-ea"/>
            </a:endParaRPr>
          </a:p>
        </p:txBody>
      </p:sp>
      <p:sp>
        <p:nvSpPr>
          <p:cNvPr id="7" name="菱形 6"/>
          <p:cNvSpPr/>
          <p:nvPr>
            <p:custDataLst>
              <p:tags r:id="rId3"/>
            </p:custDataLst>
          </p:nvPr>
        </p:nvSpPr>
        <p:spPr>
          <a:xfrm>
            <a:off x="5942330" y="4651057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6039877" y="3102411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6039877" y="4720391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352540" y="962660"/>
            <a:ext cx="4068445" cy="1118235"/>
          </a:xfrm>
          <a:prstGeom prst="rect">
            <a:avLst/>
          </a:prstGeom>
          <a:noFill/>
        </p:spPr>
        <p:txBody>
          <a:bodyPr wrap="square" lIns="0" rtlCol="0">
            <a:normAutofit fontScale="600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 altLang="en-GB" b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Introduction to Phishing Attacks</a:t>
            </a:r>
            <a:endParaRPr lang="en-US" altLang="en-GB" b="0">
              <a:solidFill>
                <a:schemeClr val="tx1">
                  <a:lumMod val="85000"/>
                  <a:lumOff val="15000"/>
                </a:schemeClr>
              </a:solidFill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菱形 11"/>
          <p:cNvSpPr/>
          <p:nvPr>
            <p:custDataLst>
              <p:tags r:id="rId1"/>
            </p:custDataLst>
          </p:nvPr>
        </p:nvSpPr>
        <p:spPr>
          <a:xfrm>
            <a:off x="5942330" y="2623229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6602730" y="2374900"/>
            <a:ext cx="4729480" cy="3954145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 fontScale="75000"/>
          </a:bodyPr>
          <a:lstStyle/>
          <a:p>
            <a:pPr algn="l" fontAlgn="auto"/>
            <a:r>
              <a:rPr lang="en-US" altLang="en-GB" sz="2000">
                <a:sym typeface="+mn-ea"/>
              </a:rPr>
              <a:t>Verify the Sender: Check for misspelled email addresses and domains.</a:t>
            </a:r>
            <a:endParaRPr lang="en-US" altLang="en-GB" sz="2000">
              <a:sym typeface="+mn-ea"/>
            </a:endParaRPr>
          </a:p>
          <a:p>
            <a:pPr algn="l" fontAlgn="auto"/>
            <a:endParaRPr lang="en-US" altLang="en-GB" sz="2000">
              <a:sym typeface="+mn-ea"/>
            </a:endParaRPr>
          </a:p>
          <a:p>
            <a:pPr algn="l" fontAlgn="auto"/>
            <a:r>
              <a:rPr lang="en-US" altLang="en-GB" sz="2000">
                <a:sym typeface="+mn-ea"/>
              </a:rPr>
              <a:t>Examine Links Carefully: Hover over links to preview the URL.</a:t>
            </a:r>
            <a:endParaRPr lang="en-US" altLang="en-GB" sz="2000">
              <a:sym typeface="+mn-ea"/>
            </a:endParaRPr>
          </a:p>
          <a:p>
            <a:pPr algn="l" fontAlgn="auto"/>
            <a:endParaRPr lang="en-US" altLang="en-GB" sz="2000">
              <a:sym typeface="+mn-ea"/>
            </a:endParaRPr>
          </a:p>
          <a:p>
            <a:pPr algn="l" fontAlgn="auto"/>
            <a:r>
              <a:rPr lang="en-US" altLang="en-GB" sz="2000">
                <a:sym typeface="+mn-ea"/>
              </a:rPr>
              <a:t>Avoid Urgent Requests: Be cautious of emails demanding immediate action.</a:t>
            </a:r>
            <a:endParaRPr lang="en-US" altLang="en-GB" sz="2000">
              <a:sym typeface="+mn-ea"/>
            </a:endParaRPr>
          </a:p>
          <a:p>
            <a:pPr algn="l" fontAlgn="auto"/>
            <a:endParaRPr lang="en-US" altLang="en-GB" sz="2000">
              <a:sym typeface="+mn-ea"/>
            </a:endParaRPr>
          </a:p>
          <a:p>
            <a:pPr algn="l" fontAlgn="auto"/>
            <a:r>
              <a:rPr lang="en-US" altLang="en-GB" sz="2000">
                <a:sym typeface="+mn-ea"/>
              </a:rPr>
              <a:t>Don’t Open Unexpected Attachments: They may contain malware.</a:t>
            </a:r>
            <a:endParaRPr lang="en-US" altLang="en-GB" sz="2000">
              <a:sym typeface="+mn-ea"/>
            </a:endParaRPr>
          </a:p>
          <a:p>
            <a:pPr algn="l" fontAlgn="auto"/>
            <a:endParaRPr lang="en-US" altLang="en-GB" sz="2000">
              <a:sym typeface="+mn-ea"/>
            </a:endParaRPr>
          </a:p>
          <a:p>
            <a:pPr algn="l" fontAlgn="auto"/>
            <a:r>
              <a:rPr lang="en-US" altLang="en-GB" sz="2000">
                <a:sym typeface="+mn-ea"/>
              </a:rPr>
              <a:t>Enable Spam Filters: Use email security settings to filter phishing attempts.</a:t>
            </a:r>
            <a:endParaRPr lang="en-US" altLang="en-GB" sz="2000">
              <a:sym typeface="+mn-ea"/>
            </a:endParaRPr>
          </a:p>
          <a:p>
            <a:pPr algn="l" fontAlgn="auto"/>
            <a:endParaRPr lang="en-US" altLang="en-GB" sz="2000">
              <a:sym typeface="+mn-ea"/>
            </a:endParaRPr>
          </a:p>
          <a:p>
            <a:pPr algn="l" fontAlgn="auto"/>
            <a:r>
              <a:rPr lang="en-US" altLang="en-GB" sz="2000">
                <a:sym typeface="+mn-ea"/>
              </a:rPr>
              <a:t>Example: Employee prevented a breach by noticing a misspelled bank email.</a:t>
            </a:r>
            <a:endParaRPr lang="en-US" altLang="zh-CN" sz="2000">
              <a:sym typeface="+mn-ea"/>
            </a:endParaRPr>
          </a:p>
        </p:txBody>
      </p:sp>
      <p:sp>
        <p:nvSpPr>
          <p:cNvPr id="7" name="菱形 6"/>
          <p:cNvSpPr/>
          <p:nvPr>
            <p:custDataLst>
              <p:tags r:id="rId3"/>
            </p:custDataLst>
          </p:nvPr>
        </p:nvSpPr>
        <p:spPr>
          <a:xfrm>
            <a:off x="5942330" y="3852589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菱形 22"/>
          <p:cNvSpPr/>
          <p:nvPr>
            <p:custDataLst>
              <p:tags r:id="rId4"/>
            </p:custDataLst>
          </p:nvPr>
        </p:nvSpPr>
        <p:spPr>
          <a:xfrm>
            <a:off x="5942330" y="5081949"/>
            <a:ext cx="508000" cy="508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6036067" y="2712367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6036067" y="3921923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6036067" y="5151283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6348095" y="768350"/>
            <a:ext cx="4053205" cy="852805"/>
          </a:xfrm>
          <a:prstGeom prst="rect">
            <a:avLst/>
          </a:prstGeom>
          <a:noFill/>
        </p:spPr>
        <p:txBody>
          <a:bodyPr wrap="square" lIns="0" rtlCol="0">
            <a:normAutofit fontScale="475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 altLang="en-GB" b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Avoiding Phishing Emails</a:t>
            </a:r>
            <a:endParaRPr lang="en-US" altLang="en-GB" b="0">
              <a:solidFill>
                <a:schemeClr val="tx1">
                  <a:lumMod val="85000"/>
                  <a:lumOff val="15000"/>
                </a:schemeClr>
              </a:solidFill>
              <a:ea typeface="汉仪旗黑-85S" panose="00020600040101010101" pitchFamily="18" charset="-122"/>
              <a:sym typeface="Arial" panose="020B0604020202020204" pitchFamily="34" charset="0"/>
            </a:endParaRPr>
          </a:p>
          <a:p>
            <a:endParaRPr lang="en-US" altLang="en-GB" b="0">
              <a:solidFill>
                <a:schemeClr val="tx1">
                  <a:lumMod val="85000"/>
                  <a:lumOff val="15000"/>
                </a:schemeClr>
              </a:solidFill>
              <a:ea typeface="汉仪旗黑-85S" panose="00020600040101010101" pitchFamily="18" charset="-122"/>
              <a:sym typeface="Arial" panose="020B0604020202020204" pitchFamily="34" charset="0"/>
            </a:endParaRPr>
          </a:p>
          <a:p>
            <a:endParaRPr lang="en-US" altLang="en-GB" b="0">
              <a:solidFill>
                <a:schemeClr val="tx1">
                  <a:lumMod val="85000"/>
                  <a:lumOff val="15000"/>
                </a:schemeClr>
              </a:solidFill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>
            <p:custDataLst>
              <p:tags r:id="rId1"/>
            </p:custDataLst>
          </p:nvPr>
        </p:nvSpPr>
        <p:spPr>
          <a:xfrm>
            <a:off x="5942330" y="5284152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菱形 4"/>
          <p:cNvSpPr/>
          <p:nvPr>
            <p:custDataLst>
              <p:tags r:id="rId2"/>
            </p:custDataLst>
          </p:nvPr>
        </p:nvSpPr>
        <p:spPr>
          <a:xfrm>
            <a:off x="5942330" y="4352607"/>
            <a:ext cx="508000" cy="508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591935" y="1995805"/>
            <a:ext cx="3721735" cy="408178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 fontScale="55000"/>
          </a:bodyPr>
          <a:lstStyle/>
          <a:p>
            <a:pPr algn="l">
              <a:lnSpc>
                <a:spcPct val="100000"/>
              </a:lnSpc>
            </a:pPr>
            <a:r>
              <a:rPr lang="en-US" altLang="en-GB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Arial" panose="020B0604020202020204" pitchFamily="34" charset="0"/>
              </a:rPr>
              <a:t>Check for HTTPS: Secure sites use “https://” with a padlock symbol.</a:t>
            </a:r>
            <a:endParaRPr lang="en-US" altLang="en-GB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altLang="en-GB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GB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Arial" panose="020B0604020202020204" pitchFamily="34" charset="0"/>
              </a:rPr>
              <a:t>Verify the URL: Look for subtle changes in domain names.</a:t>
            </a:r>
            <a:endParaRPr lang="en-US" altLang="en-GB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altLang="en-GB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GB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Arial" panose="020B0604020202020204" pitchFamily="34" charset="0"/>
              </a:rPr>
              <a:t>Avoid Clicking on Pop-Ups: Legitimate sites rarely ask for credentials via pop-ups.</a:t>
            </a:r>
            <a:endParaRPr lang="en-US" altLang="en-GB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altLang="en-GB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GB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Arial" panose="020B0604020202020204" pitchFamily="34" charset="0"/>
              </a:rPr>
              <a:t>Use Browser Security Tools: Enable phishing protection in your browser.</a:t>
            </a:r>
            <a:endParaRPr lang="en-US" altLang="en-GB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altLang="en-GB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GB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Arial" panose="020B0604020202020204" pitchFamily="34" charset="0"/>
              </a:rPr>
              <a:t>Case Study: Cryptocurrency users lost funds to a phishing site mimicking an exchange platform.</a:t>
            </a:r>
            <a:endParaRPr lang="en-US" altLang="en-GB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菱形 8"/>
          <p:cNvSpPr/>
          <p:nvPr>
            <p:custDataLst>
              <p:tags r:id="rId4"/>
            </p:custDataLst>
          </p:nvPr>
        </p:nvSpPr>
        <p:spPr>
          <a:xfrm>
            <a:off x="5942330" y="3421062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菱形 11"/>
          <p:cNvSpPr/>
          <p:nvPr>
            <p:custDataLst>
              <p:tags r:id="rId5"/>
            </p:custDataLst>
          </p:nvPr>
        </p:nvSpPr>
        <p:spPr>
          <a:xfrm>
            <a:off x="5942330" y="2489517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6030352" y="4421941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6030352" y="3490396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6030352" y="2558851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6030352" y="5353486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826760" y="796925"/>
            <a:ext cx="5080000" cy="119888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600"/>
              <a:t>Avoiding Phishing Websites</a:t>
            </a:r>
            <a:endParaRPr lang="en-US" altLang="zh-CN" sz="1600"/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>
            <p:custDataLst>
              <p:tags r:id="rId1"/>
            </p:custDataLst>
          </p:nvPr>
        </p:nvSpPr>
        <p:spPr>
          <a:xfrm>
            <a:off x="5942330" y="4740275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菱形 4"/>
          <p:cNvSpPr/>
          <p:nvPr>
            <p:custDataLst>
              <p:tags r:id="rId2"/>
            </p:custDataLst>
          </p:nvPr>
        </p:nvSpPr>
        <p:spPr>
          <a:xfrm>
            <a:off x="5942330" y="3832860"/>
            <a:ext cx="508000" cy="508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菱形 8"/>
          <p:cNvSpPr/>
          <p:nvPr>
            <p:custDataLst>
              <p:tags r:id="rId3"/>
            </p:custDataLst>
          </p:nvPr>
        </p:nvSpPr>
        <p:spPr>
          <a:xfrm>
            <a:off x="5942330" y="2925445"/>
            <a:ext cx="508000" cy="508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菱形 11"/>
          <p:cNvSpPr/>
          <p:nvPr>
            <p:custDataLst>
              <p:tags r:id="rId4"/>
            </p:custDataLst>
          </p:nvPr>
        </p:nvSpPr>
        <p:spPr>
          <a:xfrm>
            <a:off x="5942330" y="2018030"/>
            <a:ext cx="508000" cy="508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6612255" y="1720215"/>
            <a:ext cx="3710940" cy="4611370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 fontScale="55000"/>
          </a:bodyPr>
          <a:lstStyle/>
          <a:p>
            <a:pPr algn="l">
              <a:lnSpc>
                <a:spcPct val="100000"/>
              </a:lnSpc>
            </a:pPr>
            <a:r>
              <a:rPr lang="en-US" altLang="en-GB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Arial" panose="020B0604020202020204" pitchFamily="34" charset="0"/>
              </a:rPr>
              <a:t>Educate and Train Employees: Conduct regular cybersecurity awareness programs.</a:t>
            </a:r>
            <a:endParaRPr lang="en-US" altLang="en-GB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altLang="en-GB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GB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Arial" panose="020B0604020202020204" pitchFamily="34" charset="0"/>
              </a:rPr>
              <a:t>Implement Email Security Protocols: Use DMARC, SPF, and DKIM to prevent email spoofing.</a:t>
            </a:r>
            <a:endParaRPr lang="en-US" altLang="en-GB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altLang="en-GB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GB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Arial" panose="020B0604020202020204" pitchFamily="34" charset="0"/>
              </a:rPr>
              <a:t>Use Strong Passwords: Unique and complex passwords for all accounts.</a:t>
            </a:r>
            <a:endParaRPr lang="en-US" altLang="en-GB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altLang="en-GB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GB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Arial" panose="020B0604020202020204" pitchFamily="34" charset="0"/>
              </a:rPr>
              <a:t>Enable Multi-Factor Authentication (MFA): Reduces the risk of unauthorized access.</a:t>
            </a:r>
            <a:endParaRPr lang="en-US" altLang="en-GB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altLang="en-GB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GB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Arial" panose="020B0604020202020204" pitchFamily="34" charset="0"/>
              </a:rPr>
              <a:t>Monitor Network Activity: Detect and respond to anomalies quickly.</a:t>
            </a:r>
            <a:endParaRPr lang="en-US" altLang="en-GB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altLang="en-GB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altLang="zh-CN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Microsoft YaHei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菱形 14"/>
          <p:cNvSpPr/>
          <p:nvPr>
            <p:custDataLst>
              <p:tags r:id="rId6"/>
            </p:custDataLst>
          </p:nvPr>
        </p:nvSpPr>
        <p:spPr>
          <a:xfrm>
            <a:off x="5942330" y="5647690"/>
            <a:ext cx="508000" cy="508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2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6039877" y="3902194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6039877" y="2994779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6039877" y="2087364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6039877" y="4809609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6039877" y="5717024"/>
            <a:ext cx="312906" cy="3693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6612255" y="690245"/>
            <a:ext cx="4344035" cy="624205"/>
          </a:xfrm>
          <a:prstGeom prst="rect">
            <a:avLst/>
          </a:prstGeom>
          <a:noFill/>
        </p:spPr>
        <p:txBody>
          <a:bodyPr wrap="square" lIns="0" rtlCol="0">
            <a:normAutofit fontScale="35000" lnSpcReduction="100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 altLang="en-GB" b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Preventive Measures Against Phishing</a:t>
            </a:r>
            <a:endParaRPr lang="en-US" altLang="en-GB" b="0">
              <a:solidFill>
                <a:schemeClr val="tx1">
                  <a:lumMod val="85000"/>
                  <a:lumOff val="15000"/>
                </a:schemeClr>
              </a:solidFill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602730" y="612775"/>
            <a:ext cx="4207510" cy="768350"/>
          </a:xfrm>
          <a:prstGeom prst="rect">
            <a:avLst/>
          </a:prstGeom>
          <a:noFill/>
        </p:spPr>
        <p:txBody>
          <a:bodyPr wrap="square" lIns="0" rtlCol="0">
            <a:normAutofit fontScale="850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 altLang="en-GB" b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Conclusion</a:t>
            </a:r>
            <a:endParaRPr lang="en-US" altLang="en-GB" b="0">
              <a:solidFill>
                <a:schemeClr val="tx1">
                  <a:lumMod val="85000"/>
                  <a:lumOff val="15000"/>
                </a:schemeClr>
              </a:solidFill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731510" y="2154555"/>
            <a:ext cx="5408930" cy="3825875"/>
          </a:xfrm>
          <a:prstGeom prst="rect">
            <a:avLst/>
          </a:prstGeom>
        </p:spPr>
        <p:txBody>
          <a:bodyPr>
            <a:noAutofit/>
          </a:bodyPr>
          <a:p>
            <a:pPr>
              <a:buFont typeface="Arial" panose="020B0604020202020204"/>
              <a:buChar char="•"/>
            </a:pPr>
            <a:r>
              <a:rPr lang="en-US" altLang="zh-CN" sz="2400"/>
              <a:t>Phishing attacks are a major cybersecurity threat.</a:t>
            </a:r>
            <a:endParaRPr lang="en-US" altLang="zh-CN" sz="2400"/>
          </a:p>
          <a:p>
            <a:pPr>
              <a:buFont typeface="Arial" panose="020B0604020202020204"/>
              <a:buChar char="•"/>
            </a:pPr>
            <a:r>
              <a:rPr lang="en-US" altLang="zh-CN" sz="2400"/>
              <a:t>Awareness, vigilance, and strong security measures can prevent attacks.</a:t>
            </a:r>
            <a:endParaRPr lang="en-US" altLang="zh-CN" sz="2400"/>
          </a:p>
          <a:p>
            <a:pPr>
              <a:buFont typeface="Arial" panose="020B0604020202020204"/>
              <a:buChar char="•"/>
            </a:pPr>
            <a:r>
              <a:rPr lang="en-US" altLang="zh-CN" sz="2400"/>
              <a:t>Real-life cases highlight the importance of training and preventive strategies.</a:t>
            </a:r>
            <a:endParaRPr lang="en-US" altLang="zh-CN" sz="2400"/>
          </a:p>
          <a:p>
            <a:pPr>
              <a:buFont typeface="Arial" panose="020B0604020202020204"/>
              <a:buChar char="•"/>
            </a:pPr>
            <a:r>
              <a:rPr lang="en-US" altLang="zh-CN" sz="2400"/>
              <a:t>Protect yourself and your organization by adopting best practices.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TEMPLATE_THUMBS_INDEX" val="1、7、9、12、16、18、19、20、21、22、23、26、31、35、38、39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4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INDEX" val="2"/>
  <p:tag name="KSO_WM_UNIT_TYPE" val="b"/>
  <p:tag name="KSO_WM_TEMPLATE_CATEGORY" val="custom"/>
  <p:tag name="KSO_WM_TEMPLATE_INDEX" val="20204449"/>
  <p:tag name="KSO_WM_UNIT_ID" val="custom20204449_1*b*2"/>
  <p:tag name="KSO_WM_UNIT_VALUE" val="9"/>
  <p:tag name="KSO_WM_UNIT_PRESET_TEXT" val="Name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custom20204449_1*b*1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2"/>
  <p:tag name="KSO_WM_UNIT_TYPE" val="b"/>
  <p:tag name="KSO_WM_UNIT_INDEX" val="1"/>
  <p:tag name="KSO_WM_TEMPLATE_CATEGORY" val="custom"/>
  <p:tag name="KSO_WM_TEMPLATE_INDEX" val="20204449"/>
  <p:tag name="KSO_WM_UNIT_PRESET_TEXT" val="Click here to add a subtitle"/>
</p:tagLst>
</file>

<file path=ppt/tags/tag15.xml><?xml version="1.0" encoding="utf-8"?>
<p:tagLst xmlns:p="http://schemas.openxmlformats.org/presentationml/2006/main">
  <p:tag name="KSO_WM_TEMPLATE_THUMBS_INDEX" val="1、7、9、12、16、18、19、20、21、22、23、26、31、35、38、39"/>
  <p:tag name="KSO_WM_SLIDE_ID" val="custom20204449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49"/>
  <p:tag name="KSO_WM_SLIDE_LAYOUT" val="a_b"/>
  <p:tag name="KSO_WM_SLIDE_LAYOUT_CNT" val="1_3"/>
</p:tagLst>
</file>

<file path=ppt/tags/tag16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2*l_h_i*1_1_1"/>
  <p:tag name="KSO_WM_DIAGRAM_VIRTUALLY_FRAME" val="{&quot;height&quot;:256.9250393700787,&quot;left&quot;:467.9,&quot;top&quot;:211.97496062992127,&quot;width&quot;:394.4}"/>
</p:tagLst>
</file>

<file path=ppt/tags/tag17.xml><?xml version="1.0" encoding="utf-8"?>
<p:tagLst xmlns:p="http://schemas.openxmlformats.org/presentationml/2006/main">
  <p:tag name="KSO_WM_UNIT_ISCONTENTSTITLE" val="0"/>
  <p:tag name="KSO_WM_UNIT_COLOR_SCHEME_SHAPE_ID" val="16"/>
  <p:tag name="KSO_WM_UNIT_COLOR_SCHEME_PARENT_PAGE" val="0_3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2*l_h_f*1_1_1"/>
  <p:tag name="KSO_WM_UNIT_PRESET_TEXT" val="Click here to add text."/>
  <p:tag name="KSO_WM_DIAGRAM_VIRTUALLY_FRAME" val="{&quot;height&quot;:256.9250393700787,&quot;left&quot;:467.9,&quot;top&quot;:211.97496062992127,&quot;width&quot;:394.4}"/>
</p:tagLst>
</file>

<file path=ppt/tags/tag18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2*l_h_i*1_2_1"/>
  <p:tag name="KSO_WM_DIAGRAM_VIRTUALLY_FRAME" val="{&quot;height&quot;:256.9250393700787,&quot;left&quot;:467.9,&quot;top&quot;:211.97496062992127,&quot;width&quot;:394.4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2*l_h_i*1_1_1"/>
  <p:tag name="KSO_WM_DIAGRAM_VIRTUALLY_FRAME" val="{&quot;height&quot;:256.9250393700787,&quot;left&quot;:467.9,&quot;top&quot;:211.97496062992127,&quot;width&quot;:394.4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2*l_h_i*1_2_1"/>
  <p:tag name="KSO_WM_DIAGRAM_VIRTUALLY_FRAME" val="{&quot;height&quot;:256.9250393700787,&quot;left&quot;:467.9,&quot;top&quot;:211.97496062992127,&quot;width&quot;:394.4}"/>
</p:tagLst>
</file>

<file path=ppt/tags/tag21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449"/>
  <p:tag name="KSO_WM_UNIT_ID" val="custom20204449_2*a*1"/>
  <p:tag name="KSO_WM_UNIT_PRESET_TEXT" val="CONTENTS"/>
</p:tagLst>
</file>

<file path=ppt/tags/tag22.xml><?xml version="1.0" encoding="utf-8"?>
<p:tagLst xmlns:p="http://schemas.openxmlformats.org/presentationml/2006/main">
  <p:tag name="KSO_WM_SLIDE_ID" val="custom20204449_2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49"/>
  <p:tag name="KSO_WM_SLIDE_LAYOUT" val="a_l"/>
  <p:tag name="KSO_WM_SLIDE_LAYOUT_CNT" val="1_1"/>
</p:tagLst>
</file>

<file path=ppt/tags/tag23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3*l_h_i*1_1_1"/>
  <p:tag name="KSO_WM_DIAGRAM_VIRTUALLY_FRAME" val="{&quot;height&quot;:311.35,&quot;left&quot;:467.9,&quot;top&quot;:187,&quot;width&quot;:424.4}"/>
</p:tagLst>
</file>

<file path=ppt/tags/tag24.xml><?xml version="1.0" encoding="utf-8"?>
<p:tagLst xmlns:p="http://schemas.openxmlformats.org/presentationml/2006/main">
  <p:tag name="KSO_WM_UNIT_ISCONTENTSTITLE" val="0"/>
  <p:tag name="KSO_WM_UNIT_COLOR_SCHEME_SHAPE_ID" val="16"/>
  <p:tag name="KSO_WM_UNIT_COLOR_SCHEME_PARENT_PAGE" val="0_3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3*l_h_f*1_1_1"/>
  <p:tag name="KSO_WM_UNIT_PRESET_TEXT" val="Click here to add text."/>
  <p:tag name="KSO_WM_DIAGRAM_VIRTUALLY_FRAME" val="{&quot;height&quot;:311.35,&quot;left&quot;:467.9,&quot;top&quot;:187,&quot;width&quot;:424.4}"/>
</p:tagLst>
</file>

<file path=ppt/tags/tag25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3*l_h_i*1_2_1"/>
  <p:tag name="KSO_WM_DIAGRAM_VIRTUALLY_FRAME" val="{&quot;height&quot;:311.35,&quot;left&quot;:467.9,&quot;top&quot;:187,&quot;width&quot;:424.4}"/>
</p:tagLst>
</file>

<file path=ppt/tags/tag26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3*l_h_i*1_3_1"/>
  <p:tag name="KSO_WM_DIAGRAM_VIRTUALLY_FRAME" val="{&quot;height&quot;:311.35,&quot;left&quot;:467.9,&quot;top&quot;:187,&quot;width&quot;:424.4}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3*l_h_i*1_1_1"/>
  <p:tag name="KSO_WM_DIAGRAM_VIRTUALLY_FRAME" val="{&quot;height&quot;:311.35,&quot;left&quot;:467.9,&quot;top&quot;:187,&quot;width&quot;:424.4}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3*l_h_i*1_2_1"/>
  <p:tag name="KSO_WM_DIAGRAM_VIRTUALLY_FRAME" val="{&quot;height&quot;:311.35,&quot;left&quot;:467.9,&quot;top&quot;:187,&quot;width&quot;:424.4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3*l_h_i*1_3_1"/>
  <p:tag name="KSO_WM_DIAGRAM_VIRTUALLY_FRAME" val="{&quot;height&quot;:311.35,&quot;left&quot;:467.9,&quot;top&quot;:187,&quot;width&quot;:424.4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449"/>
  <p:tag name="KSO_WM_UNIT_ID" val="custom20204449_3*a*1"/>
  <p:tag name="KSO_WM_UNIT_PRESET_TEXT" val="CONTENTS"/>
</p:tagLst>
</file>

<file path=ppt/tags/tag31.xml><?xml version="1.0" encoding="utf-8"?>
<p:tagLst xmlns:p="http://schemas.openxmlformats.org/presentationml/2006/main">
  <p:tag name="KSO_WM_SLIDE_ID" val="custom20204449_3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49"/>
  <p:tag name="KSO_WM_SLIDE_LAYOUT" val="a_l"/>
  <p:tag name="KSO_WM_SLIDE_LAYOUT_CNT" val="1_1"/>
</p:tagLst>
</file>

<file path=ppt/tags/tag32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i*1_4_1"/>
  <p:tag name="KSO_WM_DIAGRAM_VIRTUALLY_FRAME" val="{&quot;height&quot;:346.55,&quot;left&quot;:467.9,&quot;top&quot;:132,&quot;width&quot;:344.2}"/>
</p:tagLst>
</file>

<file path=ppt/tags/tag33.xml><?xml version="1.0" encoding="utf-8"?>
<p:tagLst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i*1_3_1"/>
  <p:tag name="KSO_WM_DIAGRAM_VIRTUALLY_FRAME" val="{&quot;height&quot;:346.55,&quot;left&quot;:467.9,&quot;top&quot;:132,&quot;width&quot;:344.2}"/>
</p:tagLst>
</file>

<file path=ppt/tags/tag34.xml><?xml version="1.0" encoding="utf-8"?>
<p:tagLst xmlns:p="http://schemas.openxmlformats.org/presentationml/2006/main">
  <p:tag name="KSO_WM_UNIT_ISCONTENTSTITLE" val="0"/>
  <p:tag name="KSO_WM_UNIT_COLOR_SCHEME_SHAPE_ID" val="12"/>
  <p:tag name="KSO_WM_UNIT_COLOR_SCHEME_PARENT_PAGE" val="0_3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f*1_3_1"/>
  <p:tag name="KSO_WM_UNIT_PRESET_TEXT" val="Click here to add text"/>
  <p:tag name="KSO_WM_DIAGRAM_VIRTUALLY_FRAME" val="{&quot;height&quot;:346.55,&quot;left&quot;:467.9,&quot;top&quot;:132,&quot;width&quot;:344.2}"/>
</p:tagLst>
</file>

<file path=ppt/tags/tag35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i*1_2_1"/>
  <p:tag name="KSO_WM_DIAGRAM_VIRTUALLY_FRAME" val="{&quot;height&quot;:346.55,&quot;left&quot;:467.9,&quot;top&quot;:132,&quot;width&quot;:344.2}"/>
</p:tagLst>
</file>

<file path=ppt/tags/tag36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i*1_1_1"/>
  <p:tag name="KSO_WM_DIAGRAM_VIRTUALLY_FRAME" val="{&quot;height&quot;:346.55,&quot;left&quot;:467.9,&quot;top&quot;:132,&quot;width&quot;:344.2}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i*1_3_1"/>
  <p:tag name="KSO_WM_DIAGRAM_VIRTUALLY_FRAME" val="{&quot;height&quot;:346.55,&quot;left&quot;:467.9,&quot;top&quot;:132,&quot;width&quot;:344.2}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i*1_2_1"/>
  <p:tag name="KSO_WM_DIAGRAM_VIRTUALLY_FRAME" val="{&quot;height&quot;:346.55,&quot;left&quot;:467.9,&quot;top&quot;:132,&quot;width&quot;:344.2}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i*1_1_1"/>
  <p:tag name="KSO_WM_DIAGRAM_VIRTUALLY_FRAME" val="{&quot;height&quot;:346.55,&quot;left&quot;:467.9,&quot;top&quot;:132,&quot;width&quot;:344.2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4*l_h_i*1_4_1"/>
  <p:tag name="KSO_WM_DIAGRAM_VIRTUALLY_FRAME" val="{&quot;height&quot;:346.55,&quot;left&quot;:467.9,&quot;top&quot;:132,&quot;width&quot;:344.2}"/>
</p:tagLst>
</file>

<file path=ppt/tags/tag41.xml><?xml version="1.0" encoding="utf-8"?>
<p:tagLst xmlns:p="http://schemas.openxmlformats.org/presentationml/2006/main">
  <p:tag name="KSO_WM_SLIDE_ID" val="custom20204449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49"/>
  <p:tag name="KSO_WM_SLIDE_LAYOUT" val="a_l"/>
  <p:tag name="KSO_WM_SLIDE_LAYOUT_CNT" val="1_1"/>
</p:tagLst>
</file>

<file path=ppt/tags/tag42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5*l_h_i*1_4_1"/>
  <p:tag name="KSO_WM_DIAGRAM_VIRTUALLY_FRAME" val="{&quot;height&quot;:363.1,&quot;left&quot;:467.9,&quot;top&quot;:135.45,&quot;width&quot;:580.65}"/>
</p:tagLst>
</file>

<file path=ppt/tags/tag43.xml><?xml version="1.0" encoding="utf-8"?>
<p:tagLst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5*l_h_i*1_3_1"/>
  <p:tag name="KSO_WM_DIAGRAM_VIRTUALLY_FRAME" val="{&quot;height&quot;:363.1,&quot;left&quot;:467.9,&quot;top&quot;:135.45,&quot;width&quot;:580.65}"/>
</p:tagLst>
</file>

<file path=ppt/tags/tag44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5*l_h_i*1_2_1"/>
  <p:tag name="KSO_WM_DIAGRAM_VIRTUALLY_FRAME" val="{&quot;height&quot;:363.1,&quot;left&quot;:467.9,&quot;top&quot;:135.45,&quot;width&quot;:580.65}"/>
</p:tagLst>
</file>

<file path=ppt/tags/tag45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5*l_h_i*1_1_1"/>
  <p:tag name="KSO_WM_DIAGRAM_VIRTUALLY_FRAME" val="{&quot;height&quot;:363.1,&quot;left&quot;:467.9,&quot;top&quot;:135.45,&quot;width&quot;:580.65}"/>
</p:tagLst>
</file>

<file path=ppt/tags/tag46.xml><?xml version="1.0" encoding="utf-8"?>
<p:tagLst xmlns:p="http://schemas.openxmlformats.org/presentationml/2006/main">
  <p:tag name="KSO_WM_UNIT_ISCONTENTSTITLE" val="0"/>
  <p:tag name="KSO_WM_UNIT_COLOR_SCHEME_SHAPE_ID" val="16"/>
  <p:tag name="KSO_WM_UNIT_COLOR_SCHEME_PARENT_PAGE" val="0_3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5*l_h_f*1_1_1"/>
  <p:tag name="KSO_WM_UNIT_PRESET_TEXT" val="Click here to add text"/>
  <p:tag name="KSO_WM_DIAGRAM_VIRTUALLY_FRAME" val="{&quot;height&quot;:363.1,&quot;left&quot;:467.9,&quot;top&quot;:135.45,&quot;width&quot;:580.65}"/>
</p:tagLst>
</file>

<file path=ppt/tags/tag47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5*l_h_i*1_5_1"/>
  <p:tag name="KSO_WM_DIAGRAM_VIRTUALLY_FRAME" val="{&quot;height&quot;:363.1,&quot;left&quot;:467.9,&quot;top&quot;:135.45,&quot;width&quot;:580.65}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5*l_h_i*1_3_1"/>
  <p:tag name="KSO_WM_DIAGRAM_VIRTUALLY_FRAME" val="{&quot;height&quot;:363.1,&quot;left&quot;:467.9,&quot;top&quot;:135.45,&quot;width&quot;:580.65}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5*l_h_i*1_2_1"/>
  <p:tag name="KSO_WM_DIAGRAM_VIRTUALLY_FRAME" val="{&quot;height&quot;:363.1,&quot;left&quot;:467.9,&quot;top&quot;:135.45,&quot;width&quot;:580.65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5*l_h_i*1_1_1"/>
  <p:tag name="KSO_WM_DIAGRAM_VIRTUALLY_FRAME" val="{&quot;height&quot;:363.1,&quot;left&quot;:467.9,&quot;top&quot;:135.45,&quot;width&quot;:580.65}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5*l_h_i*1_4_1"/>
  <p:tag name="KSO_WM_DIAGRAM_VIRTUALLY_FRAME" val="{&quot;height&quot;:363.1,&quot;left&quot;:467.9,&quot;top&quot;:135.45,&quot;width&quot;:580.65}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449"/>
  <p:tag name="KSO_WM_UNIT_ID" val="custom20204449_5*l_h_i*1_5_1"/>
  <p:tag name="KSO_WM_DIAGRAM_VIRTUALLY_FRAME" val="{&quot;height&quot;:363.1,&quot;left&quot;:467.9,&quot;top&quot;:135.45,&quot;width&quot;:580.65}"/>
</p:tagLst>
</file>

<file path=ppt/tags/tag53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449"/>
  <p:tag name="KSO_WM_UNIT_ID" val="custom20204449_5*a*1"/>
  <p:tag name="KSO_WM_UNIT_PRESET_TEXT" val="CONTENTS"/>
</p:tagLst>
</file>

<file path=ppt/tags/tag54.xml><?xml version="1.0" encoding="utf-8"?>
<p:tagLst xmlns:p="http://schemas.openxmlformats.org/presentationml/2006/main">
  <p:tag name="KSO_WM_SLIDE_ID" val="custom20204449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49"/>
  <p:tag name="KSO_WM_SLIDE_LAYOUT" val="a_l"/>
  <p:tag name="KSO_WM_SLIDE_LAYOUT_CNT" val="1_1"/>
</p:tagLst>
</file>

<file path=ppt/tags/tag55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449"/>
  <p:tag name="KSO_WM_UNIT_ID" val="custom20204449_6*a*1"/>
  <p:tag name="KSO_WM_UNIT_PRESET_TEXT" val="CONTENTS"/>
</p:tagLst>
</file>

<file path=ppt/tags/tag56.xml><?xml version="1.0" encoding="utf-8"?>
<p:tagLst xmlns:p="http://schemas.openxmlformats.org/presentationml/2006/main">
  <p:tag name="KSO_WM_SLIDE_ID" val="custom20204449_6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49"/>
  <p:tag name="KSO_WM_SLIDE_LAYOUT" val="a_l"/>
  <p:tag name="KSO_WM_SLIDE_LAYOUT_CNT" val="1_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1875</Words>
  <Application>WPS Presentation</Application>
  <PresentationFormat>宽屏</PresentationFormat>
  <Paragraphs>91</Paragraphs>
  <Slides>6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汉仪旗黑-85S</vt:lpstr>
      <vt:lpstr>Arial Unicode MS</vt:lpstr>
      <vt:lpstr>等线</vt:lpstr>
      <vt:lpstr>Wingdings</vt:lpstr>
      <vt:lpstr>Segoe UI</vt:lpstr>
      <vt:lpstr>Lato Light</vt:lpstr>
      <vt:lpstr>Segoe Print</vt:lpstr>
      <vt:lpstr>Arial</vt:lpstr>
      <vt:lpstr>Art_mountaineering</vt:lpstr>
      <vt:lpstr>BUSINESS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2GGTFQ2</dc:creator>
  <cp:lastModifiedBy>tanus</cp:lastModifiedBy>
  <cp:revision>260</cp:revision>
  <dcterms:created xsi:type="dcterms:W3CDTF">2018-07-25T09:21:00Z</dcterms:created>
  <dcterms:modified xsi:type="dcterms:W3CDTF">2025-02-14T17:10:13Z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2057-12.2.0.19821</vt:lpwstr>
  </property>
  <property fmtid="{D5CDD505-2E9C-101B-9397-08002B2CF9AE}" pid="3" name="ICV">
    <vt:lpwstr>C1AE9C4AAA014C5EABF2270B30CF42FE_11</vt:lpwstr>
  </property>
</Properties>
</file>