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62836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 err="1"/>
              <a:t>Эволюция</a:t>
            </a:r>
            <a:r>
              <a:rPr dirty="0"/>
              <a:t> </a:t>
            </a:r>
            <a:r>
              <a:rPr dirty="0" err="1"/>
              <a:t>опсинов</a:t>
            </a:r>
            <a:r>
              <a:rPr dirty="0"/>
              <a:t> и </a:t>
            </a:r>
            <a:r>
              <a:rPr dirty="0" err="1"/>
              <a:t>адаптация</a:t>
            </a:r>
            <a:r>
              <a:rPr dirty="0"/>
              <a:t> </a:t>
            </a:r>
            <a:r>
              <a:rPr dirty="0" err="1"/>
              <a:t>летучих</a:t>
            </a:r>
            <a:r>
              <a:rPr dirty="0"/>
              <a:t> </a:t>
            </a:r>
            <a:r>
              <a:rPr dirty="0" err="1"/>
              <a:t>мышей</a:t>
            </a:r>
            <a:r>
              <a:rPr dirty="0"/>
              <a:t> к </a:t>
            </a:r>
            <a:r>
              <a:rPr dirty="0" err="1"/>
              <a:t>темным</a:t>
            </a:r>
            <a:r>
              <a:rPr dirty="0"/>
              <a:t> </a:t>
            </a:r>
            <a:r>
              <a:rPr dirty="0" err="1"/>
              <a:t>условиям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8353"/>
            <a:ext cx="6400800" cy="1354183"/>
          </a:xfrm>
        </p:spPr>
        <p:txBody>
          <a:bodyPr/>
          <a:lstStyle/>
          <a:p>
            <a:r>
              <a:rPr lang="ru-RU" dirty="0" smtClean="0"/>
              <a:t>Верхотурова Татьяна</a:t>
            </a:r>
            <a:endParaRPr dirty="0"/>
          </a:p>
        </p:txBody>
      </p:sp>
      <p:pic>
        <p:nvPicPr>
          <p:cNvPr id="1026" name="Picture 2" descr="https://avatars.mds.yandex.net/i?id=022d232e6c946c2f72fe155eba021c14fde00c32-12488046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4143"/>
            <a:ext cx="4572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Летучие</a:t>
            </a:r>
            <a:r>
              <a:rPr dirty="0" smtClean="0"/>
              <a:t> </a:t>
            </a:r>
            <a:r>
              <a:rPr dirty="0" err="1"/>
              <a:t>мыши</a:t>
            </a:r>
            <a:r>
              <a:rPr dirty="0"/>
              <a:t> – </a:t>
            </a:r>
            <a:r>
              <a:rPr dirty="0" err="1"/>
              <a:t>уникальная</a:t>
            </a:r>
            <a:r>
              <a:rPr dirty="0"/>
              <a:t> </a:t>
            </a:r>
            <a:r>
              <a:rPr dirty="0" err="1"/>
              <a:t>группа</a:t>
            </a:r>
            <a:r>
              <a:rPr dirty="0"/>
              <a:t> </a:t>
            </a:r>
            <a:r>
              <a:rPr dirty="0" err="1"/>
              <a:t>млекопитающих</a:t>
            </a:r>
            <a:r>
              <a:rPr dirty="0"/>
              <a:t> с </a:t>
            </a:r>
            <a:r>
              <a:rPr dirty="0" err="1"/>
              <a:t>адаптациями</a:t>
            </a:r>
            <a:r>
              <a:rPr dirty="0"/>
              <a:t> к </a:t>
            </a:r>
            <a:r>
              <a:rPr dirty="0" err="1"/>
              <a:t>разным</a:t>
            </a:r>
            <a:r>
              <a:rPr dirty="0"/>
              <a:t> </a:t>
            </a:r>
            <a:r>
              <a:rPr dirty="0" err="1"/>
              <a:t>условиям</a:t>
            </a:r>
            <a:r>
              <a:rPr dirty="0"/>
              <a:t>.</a:t>
            </a:r>
          </a:p>
          <a:p>
            <a:r>
              <a:rPr dirty="0" err="1" smtClean="0"/>
              <a:t>Опсины</a:t>
            </a:r>
            <a:r>
              <a:rPr dirty="0" smtClean="0"/>
              <a:t> – </a:t>
            </a:r>
            <a:r>
              <a:rPr dirty="0" err="1"/>
              <a:t>светочувствительные</a:t>
            </a:r>
            <a:r>
              <a:rPr dirty="0"/>
              <a:t> </a:t>
            </a:r>
            <a:r>
              <a:rPr dirty="0" err="1"/>
              <a:t>белки</a:t>
            </a:r>
            <a:r>
              <a:rPr dirty="0"/>
              <a:t>, </a:t>
            </a:r>
            <a:r>
              <a:rPr dirty="0" err="1"/>
              <a:t>важные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восприятия</a:t>
            </a:r>
            <a:r>
              <a:rPr dirty="0"/>
              <a:t> </a:t>
            </a:r>
            <a:r>
              <a:rPr dirty="0" err="1"/>
              <a:t>света</a:t>
            </a:r>
            <a:r>
              <a:rPr dirty="0"/>
              <a:t>.</a:t>
            </a:r>
          </a:p>
          <a:p>
            <a:r>
              <a:rPr dirty="0" err="1" smtClean="0"/>
              <a:t>Цель</a:t>
            </a:r>
            <a:r>
              <a:rPr dirty="0" smtClean="0"/>
              <a:t> </a:t>
            </a:r>
            <a:r>
              <a:rPr dirty="0" err="1"/>
              <a:t>исследования</a:t>
            </a:r>
            <a:r>
              <a:rPr dirty="0"/>
              <a:t>: </a:t>
            </a:r>
            <a:r>
              <a:rPr dirty="0" err="1"/>
              <a:t>выяснить</a:t>
            </a:r>
            <a:r>
              <a:rPr dirty="0"/>
              <a:t> </a:t>
            </a:r>
            <a:r>
              <a:rPr dirty="0" err="1"/>
              <a:t>эволюционные</a:t>
            </a:r>
            <a:r>
              <a:rPr dirty="0"/>
              <a:t> </a:t>
            </a:r>
            <a:r>
              <a:rPr dirty="0" err="1"/>
              <a:t>связи</a:t>
            </a:r>
            <a:r>
              <a:rPr dirty="0"/>
              <a:t> и </a:t>
            </a:r>
            <a:r>
              <a:rPr dirty="0" err="1"/>
              <a:t>адаптации</a:t>
            </a:r>
            <a:r>
              <a:rPr dirty="0"/>
              <a:t> к </a:t>
            </a:r>
            <a:r>
              <a:rPr dirty="0" err="1"/>
              <a:t>низкой</a:t>
            </a:r>
            <a:r>
              <a:rPr dirty="0"/>
              <a:t> </a:t>
            </a:r>
            <a:r>
              <a:rPr dirty="0" err="1"/>
              <a:t>освещенности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 smtClean="0"/>
              <a:t>Филогенетический</a:t>
            </a:r>
            <a:r>
              <a:rPr dirty="0" smtClean="0"/>
              <a:t> </a:t>
            </a:r>
            <a:r>
              <a:rPr dirty="0" err="1"/>
              <a:t>анализ</a:t>
            </a:r>
            <a:r>
              <a:rPr dirty="0"/>
              <a:t> 12 </a:t>
            </a:r>
            <a:r>
              <a:rPr dirty="0" err="1"/>
              <a:t>видов</a:t>
            </a:r>
            <a:r>
              <a:rPr dirty="0"/>
              <a:t> </a:t>
            </a:r>
            <a:r>
              <a:rPr dirty="0" err="1"/>
              <a:t>летучих</a:t>
            </a:r>
            <a:r>
              <a:rPr dirty="0"/>
              <a:t> </a:t>
            </a:r>
            <a:r>
              <a:rPr dirty="0" err="1"/>
              <a:t>мышей</a:t>
            </a:r>
            <a:r>
              <a:rPr dirty="0"/>
              <a:t>.</a:t>
            </a:r>
          </a:p>
          <a:p>
            <a:r>
              <a:rPr dirty="0" err="1" smtClean="0"/>
              <a:t>Использование</a:t>
            </a:r>
            <a:r>
              <a:rPr dirty="0" smtClean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базы</a:t>
            </a:r>
            <a:r>
              <a:rPr dirty="0"/>
              <a:t> </a:t>
            </a:r>
            <a:r>
              <a:rPr dirty="0" err="1"/>
              <a:t>GenBank</a:t>
            </a:r>
            <a:r>
              <a:rPr dirty="0"/>
              <a:t>.</a:t>
            </a:r>
          </a:p>
          <a:p>
            <a:r>
              <a:rPr dirty="0" err="1" smtClean="0"/>
              <a:t>Два</a:t>
            </a:r>
            <a:r>
              <a:rPr dirty="0" smtClean="0"/>
              <a:t> </a:t>
            </a:r>
            <a:r>
              <a:rPr dirty="0" err="1"/>
              <a:t>метода</a:t>
            </a:r>
            <a:r>
              <a:rPr dirty="0"/>
              <a:t>:</a:t>
            </a:r>
          </a:p>
          <a:p>
            <a:r>
              <a:rPr dirty="0"/>
              <a:t>   - </a:t>
            </a: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максимального</a:t>
            </a:r>
            <a:r>
              <a:rPr dirty="0"/>
              <a:t> </a:t>
            </a:r>
            <a:r>
              <a:rPr dirty="0" err="1"/>
              <a:t>правдоподобия</a:t>
            </a:r>
            <a:r>
              <a:rPr dirty="0"/>
              <a:t> (IQ-TREE, 1000 </a:t>
            </a:r>
            <a:r>
              <a:rPr dirty="0" err="1"/>
              <a:t>бутстреп-репликаций</a:t>
            </a:r>
            <a:r>
              <a:rPr dirty="0"/>
              <a:t>)</a:t>
            </a:r>
          </a:p>
          <a:p>
            <a:r>
              <a:rPr dirty="0"/>
              <a:t>   - </a:t>
            </a:r>
            <a:r>
              <a:rPr dirty="0" err="1"/>
              <a:t>Байесовский</a:t>
            </a:r>
            <a:r>
              <a:rPr dirty="0"/>
              <a:t> </a:t>
            </a:r>
            <a:r>
              <a:rPr dirty="0" err="1"/>
              <a:t>анализ</a:t>
            </a:r>
            <a:r>
              <a:rPr dirty="0"/>
              <a:t> (</a:t>
            </a:r>
            <a:r>
              <a:rPr dirty="0" err="1"/>
              <a:t>MrBayes</a:t>
            </a:r>
            <a:r>
              <a:rPr dirty="0"/>
              <a:t>)</a:t>
            </a:r>
          </a:p>
          <a:p>
            <a:r>
              <a:rPr dirty="0" err="1" smtClean="0"/>
              <a:t>Программы</a:t>
            </a:r>
            <a:r>
              <a:rPr dirty="0"/>
              <a:t>: MAFFT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выравнивания</a:t>
            </a:r>
            <a:r>
              <a:rPr dirty="0"/>
              <a:t>, MEGA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визуализации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 smtClean="0"/>
              <a:t>Результаты</a:t>
            </a:r>
            <a:r>
              <a:rPr dirty="0" smtClean="0"/>
              <a:t>: </a:t>
            </a: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максимального</a:t>
            </a:r>
            <a:r>
              <a:rPr dirty="0"/>
              <a:t> </a:t>
            </a:r>
            <a:r>
              <a:rPr dirty="0" err="1"/>
              <a:t>правдоподобия</a:t>
            </a:r>
            <a:endParaRPr dirty="0"/>
          </a:p>
        </p:txBody>
      </p:sp>
      <p:pic>
        <p:nvPicPr>
          <p:cNvPr id="4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9" y="1417638"/>
            <a:ext cx="5743977" cy="53021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05943" y="4450080"/>
            <a:ext cx="2002972" cy="28738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005942" y="1615440"/>
            <a:ext cx="2656115" cy="28738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005943" y="6052457"/>
            <a:ext cx="2229395" cy="28738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05942" y="2847703"/>
            <a:ext cx="1793967" cy="28738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71333" y="6365966"/>
            <a:ext cx="165462" cy="16546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836795" y="6317892"/>
            <a:ext cx="1283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Пещерные виды</a:t>
            </a:r>
            <a:endParaRPr lang="ru-RU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Результаты</a:t>
            </a:r>
            <a:r>
              <a:rPr dirty="0" smtClean="0"/>
              <a:t>: </a:t>
            </a:r>
            <a:r>
              <a:rPr dirty="0" err="1"/>
              <a:t>Байесовский</a:t>
            </a:r>
            <a:r>
              <a:rPr dirty="0"/>
              <a:t> </a:t>
            </a:r>
            <a:r>
              <a:rPr dirty="0" err="1"/>
              <a:t>анализ</a:t>
            </a:r>
            <a:endParaRPr dirty="0"/>
          </a:p>
        </p:txBody>
      </p:sp>
      <p:pic>
        <p:nvPicPr>
          <p:cNvPr id="4" name="Picture 2" descr="Снимок экрана 2024-10-29 084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1904"/>
            <a:ext cx="6858000" cy="504657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671333" y="6365966"/>
            <a:ext cx="165462" cy="16546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836795" y="6317892"/>
            <a:ext cx="1283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- Пещерные виды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84487" y="5037909"/>
            <a:ext cx="4446644" cy="16546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84486" y="3177340"/>
            <a:ext cx="5517799" cy="16546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84486" y="4662153"/>
            <a:ext cx="4646944" cy="16546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884486" y="2792928"/>
            <a:ext cx="4307308" cy="165463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Обсуждение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Дневные</a:t>
            </a:r>
            <a:r>
              <a:rPr dirty="0" smtClean="0"/>
              <a:t> </a:t>
            </a:r>
            <a:r>
              <a:rPr dirty="0" err="1"/>
              <a:t>виды</a:t>
            </a:r>
            <a:r>
              <a:rPr dirty="0"/>
              <a:t> </a:t>
            </a:r>
            <a:r>
              <a:rPr dirty="0" err="1"/>
              <a:t>сохраняют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OPN1SW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цветного</a:t>
            </a:r>
            <a:r>
              <a:rPr dirty="0"/>
              <a:t> </a:t>
            </a:r>
            <a:r>
              <a:rPr dirty="0" err="1"/>
              <a:t>зрения</a:t>
            </a:r>
            <a:r>
              <a:rPr dirty="0"/>
              <a:t>.</a:t>
            </a:r>
          </a:p>
          <a:p>
            <a:r>
              <a:rPr dirty="0" err="1" smtClean="0"/>
              <a:t>Ночные</a:t>
            </a:r>
            <a:r>
              <a:rPr dirty="0" smtClean="0"/>
              <a:t> </a:t>
            </a:r>
            <a:r>
              <a:rPr dirty="0" err="1"/>
              <a:t>виды</a:t>
            </a:r>
            <a:r>
              <a:rPr dirty="0"/>
              <a:t> </a:t>
            </a:r>
            <a:r>
              <a:rPr dirty="0" err="1"/>
              <a:t>утратили</a:t>
            </a:r>
            <a:r>
              <a:rPr dirty="0"/>
              <a:t> </a:t>
            </a:r>
            <a:r>
              <a:rPr dirty="0" err="1"/>
              <a:t>функцию</a:t>
            </a:r>
            <a:r>
              <a:rPr dirty="0"/>
              <a:t> OPN1SW </a:t>
            </a:r>
            <a:r>
              <a:rPr dirty="0" err="1"/>
              <a:t>из-за</a:t>
            </a:r>
            <a:r>
              <a:rPr dirty="0"/>
              <a:t> </a:t>
            </a:r>
            <a:r>
              <a:rPr dirty="0" err="1"/>
              <a:t>адаптации</a:t>
            </a:r>
            <a:r>
              <a:rPr dirty="0"/>
              <a:t> к </a:t>
            </a:r>
            <a:r>
              <a:rPr dirty="0" err="1"/>
              <a:t>темноте</a:t>
            </a:r>
            <a:r>
              <a:rPr dirty="0"/>
              <a:t>.</a:t>
            </a:r>
          </a:p>
          <a:p>
            <a:r>
              <a:rPr dirty="0" err="1" smtClean="0"/>
              <a:t>Подтверждена</a:t>
            </a:r>
            <a:r>
              <a:rPr dirty="0" smtClean="0"/>
              <a:t> </a:t>
            </a:r>
            <a:r>
              <a:rPr dirty="0" err="1"/>
              <a:t>гипотеза</a:t>
            </a:r>
            <a:r>
              <a:rPr dirty="0"/>
              <a:t> о </a:t>
            </a:r>
            <a:r>
              <a:rPr dirty="0" err="1"/>
              <a:t>конвергентной</a:t>
            </a:r>
            <a:r>
              <a:rPr dirty="0"/>
              <a:t> </a:t>
            </a:r>
            <a:r>
              <a:rPr dirty="0" err="1"/>
              <a:t>эволюции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132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Эволюция опсинов и адаптация летучих мышей к темным условиям</vt:lpstr>
      <vt:lpstr>Введение</vt:lpstr>
      <vt:lpstr>Методы</vt:lpstr>
      <vt:lpstr>Результаты: Метод максимального правдоподобия</vt:lpstr>
      <vt:lpstr>Результаты: Байесовский анализ</vt:lpstr>
      <vt:lpstr>Обсуждение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опсинов и адаптация летучих мышей к темным условиям</dc:title>
  <dc:subject/>
  <dc:creator>Верхотурова Татьяна Максимовна</dc:creator>
  <cp:keywords/>
  <dc:description>generated using python-pptx</dc:description>
  <cp:lastModifiedBy>Верхотурова Татьяна Максимовна</cp:lastModifiedBy>
  <cp:revision>6</cp:revision>
  <dcterms:created xsi:type="dcterms:W3CDTF">2013-01-27T09:14:16Z</dcterms:created>
  <dcterms:modified xsi:type="dcterms:W3CDTF">2024-10-29T11:14:00Z</dcterms:modified>
  <cp:category/>
</cp:coreProperties>
</file>