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3"/>
    <p:sldId id="16140622" r:id="rId4"/>
    <p:sldId id="262" r:id="rId5"/>
    <p:sldId id="263" r:id="rId6"/>
    <p:sldId id="16140626" r:id="rId7"/>
    <p:sldId id="265" r:id="rId8"/>
    <p:sldId id="16140625" r:id="rId9"/>
    <p:sldId id="16140634" r:id="rId10"/>
    <p:sldId id="16140628" r:id="rId11"/>
    <p:sldId id="16140636" r:id="rId12"/>
    <p:sldId id="16140638" r:id="rId13"/>
    <p:sldId id="16140630" r:id="rId14"/>
    <p:sldId id="16140629" r:id="rId15"/>
    <p:sldId id="16140623" r:id="rId16"/>
    <p:sldId id="16140627" r:id="rId17"/>
    <p:sldId id="16140639" r:id="rId18"/>
    <p:sldId id="16140640"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notesMaster" Target="notesMasters/notes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tanushree-ray/IBM-SkillsBuild_Nutrition-Agen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208" y="1821635"/>
            <a:ext cx="9144000" cy="977778"/>
          </a:xfrm>
        </p:spPr>
        <p:txBody>
          <a:bodyPr/>
          <a:lstStyle/>
          <a:p>
            <a:pPr algn="ctr"/>
            <a:r>
              <a:rPr lang="en-US" altLang="en-US" b="1" dirty="0">
                <a:solidFill>
                  <a:schemeClr val="accent1"/>
                </a:solidFill>
                <a:latin typeface="Arial" panose="020B0604020202020204" pitchFamily="34" charset="0"/>
                <a:cs typeface="Arial" panose="020B0604020202020204" pitchFamily="34" charset="0"/>
              </a:rPr>
              <a:t>Nutrition Agent</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55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442845" y="4317365"/>
            <a:ext cx="7305675" cy="1630045"/>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smtClean="0">
                <a:solidFill>
                  <a:schemeClr val="accent1">
                    <a:lumMod val="75000"/>
                  </a:schemeClr>
                </a:solidFill>
                <a:latin typeface="Arial" panose="020B0604020202020204" pitchFamily="34" charset="0"/>
                <a:cs typeface="Arial" panose="020B0604020202020204" pitchFamily="34" charset="0"/>
              </a:rPr>
              <a:t>Student name </a:t>
            </a:r>
            <a:r>
              <a:rPr lang="en-US" sz="2000" b="1" dirty="0">
                <a:solidFill>
                  <a:schemeClr val="accent1">
                    <a:lumMod val="75000"/>
                  </a:schemeClr>
                </a:solidFill>
                <a:latin typeface="Arial" panose="020B0604020202020204" pitchFamily="34" charset="0"/>
                <a:cs typeface="Arial" panose="020B0604020202020204" pitchFamily="34" charset="0"/>
              </a:rPr>
              <a:t>: Tanushree Ray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College Name &amp; Department : </a:t>
            </a:r>
            <a:endParaRPr lang="en-US" sz="2000" b="1" dirty="0">
              <a:solidFill>
                <a:schemeClr val="accent1">
                  <a:lumMod val="75000"/>
                </a:schemeClr>
              </a:solidFill>
              <a:latin typeface="Arial" panose="020B0604020202020204"/>
              <a:cs typeface="Arial" panose="020B0604020202020204"/>
            </a:endParaRPr>
          </a:p>
          <a:p>
            <a:r>
              <a:rPr lang="en-US" altLang="en-US" sz="2000" b="1" dirty="0">
                <a:solidFill>
                  <a:schemeClr val="accent1">
                    <a:lumMod val="75000"/>
                  </a:schemeClr>
                </a:solidFill>
                <a:latin typeface="Arial" panose="020B0604020202020204"/>
                <a:cs typeface="Arial" panose="020B0604020202020204"/>
              </a:rPr>
              <a:t>Kalinga Institute of Industrial Technology, B.Tech CSE</a:t>
            </a:r>
            <a:endParaRPr lang="en-US" altLang="en-US" sz="2000" b="1" dirty="0">
              <a:solidFill>
                <a:schemeClr val="accent1">
                  <a:lumMod val="75000"/>
                </a:schemeClr>
              </a:solidFill>
              <a:latin typeface="Arial" panose="020B0604020202020204"/>
              <a:cs typeface="Arial" panose="020B0604020202020204"/>
            </a:endParaRPr>
          </a:p>
          <a:p>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4648835" y="1232535"/>
            <a:ext cx="289369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3" name="Content Placeholder 2" descr="Screenshot 2025-08-04 194617"/>
          <p:cNvPicPr>
            <a:picLocks noChangeAspect="1"/>
          </p:cNvPicPr>
          <p:nvPr>
            <p:ph idx="1"/>
          </p:nvPr>
        </p:nvPicPr>
        <p:blipFill>
          <a:blip r:embed="rId1"/>
          <a:srcRect l="25" t="-1207" r="197" b="-131"/>
          <a:stretch>
            <a:fillRect/>
          </a:stretch>
        </p:blipFill>
        <p:spPr>
          <a:xfrm>
            <a:off x="2370455" y="1953895"/>
            <a:ext cx="7557135" cy="4141470"/>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sp>
        <p:nvSpPr>
          <p:cNvPr id="5" name="TextBox 4"/>
          <p:cNvSpPr txBox="1"/>
          <p:nvPr/>
        </p:nvSpPr>
        <p:spPr>
          <a:xfrm>
            <a:off x="4648835" y="1232535"/>
            <a:ext cx="2893695" cy="52197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solidFill>
                  <a:schemeClr val="accent2"/>
                </a:solidFill>
                <a:latin typeface="Calibri" panose="020F0502020204030204"/>
                <a:ea typeface="Calibri" panose="020F0502020204030204"/>
                <a:cs typeface="Calibri" panose="020F0502020204030204"/>
              </a:rPr>
              <a:t>Deployed AI Agent</a:t>
            </a:r>
            <a:endParaRPr lang="en-US" sz="2800" dirty="0">
              <a:solidFill>
                <a:schemeClr val="accent2"/>
              </a:solidFill>
              <a:latin typeface="Calibri" panose="020F0502020204030204"/>
              <a:ea typeface="Calibri" panose="020F0502020204030204"/>
              <a:cs typeface="Calibri" panose="020F0502020204030204"/>
            </a:endParaRPr>
          </a:p>
        </p:txBody>
      </p:sp>
      <p:pic>
        <p:nvPicPr>
          <p:cNvPr id="6" name="Content Placeholder 5" descr="Screenshot 2025-08-04 194718"/>
          <p:cNvPicPr>
            <a:picLocks noChangeAspect="1"/>
          </p:cNvPicPr>
          <p:nvPr>
            <p:ph idx="1"/>
          </p:nvPr>
        </p:nvPicPr>
        <p:blipFill>
          <a:blip r:embed="rId1"/>
          <a:stretch>
            <a:fillRect/>
          </a:stretch>
        </p:blipFill>
        <p:spPr>
          <a:xfrm>
            <a:off x="2597150" y="1956435"/>
            <a:ext cx="7668895" cy="41294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Conclusion</a:t>
            </a:r>
            <a:endParaRPr lang="en-IN" dirty="0">
              <a:solidFill>
                <a:schemeClr val="accent1"/>
              </a:solidFill>
            </a:endParaRPr>
          </a:p>
        </p:txBody>
      </p:sp>
      <p:sp>
        <p:nvSpPr>
          <p:cNvPr id="3" name="Content Placeholder 2"/>
          <p:cNvSpPr>
            <a:spLocks noGrp="1"/>
          </p:cNvSpPr>
          <p:nvPr>
            <p:ph idx="1"/>
          </p:nvPr>
        </p:nvSpPr>
        <p:spPr/>
        <p:txBody>
          <a:bodyPr>
            <a:normAutofit/>
          </a:bodyPr>
          <a:lstStyle/>
          <a:p>
            <a:pPr marL="305435" indent="-305435"/>
            <a:r>
              <a:rPr lang="en-US" altLang="en-US" sz="2800">
                <a:latin typeface="Calibri" panose="020F0502020204030204"/>
                <a:ea typeface="Calibri" panose="020F0502020204030204"/>
                <a:cs typeface="Calibri" panose="020F0502020204030204"/>
              </a:rPr>
              <a:t>The agent can generate personalized meal plans, suggest healthier food alternatives, and provide contextual nutritional guidance tailored to individual needs.</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 It saves time by automating routine tasks like dietary planning, nutrient analysis, and food substitution. </a:t>
            </a:r>
            <a:endParaRPr lang="en-US" altLang="en-US" sz="2800">
              <a:latin typeface="Calibri" panose="020F0502020204030204"/>
              <a:ea typeface="Calibri" panose="020F0502020204030204"/>
              <a:cs typeface="Calibri" panose="020F0502020204030204"/>
            </a:endParaRPr>
          </a:p>
          <a:p>
            <a:pPr marL="305435" indent="-305435"/>
            <a:r>
              <a:rPr lang="en-US" altLang="en-US" sz="2800">
                <a:latin typeface="Calibri" panose="020F0502020204030204"/>
                <a:ea typeface="Calibri" panose="020F0502020204030204"/>
                <a:cs typeface="Calibri" panose="020F0502020204030204"/>
              </a:rPr>
              <a:t>The Nutrition Agent enhances health awareness, supports goal-based eating, and brings personalization, consistency, and intelligence to everyday nutrition decisions.</a:t>
            </a:r>
            <a:endParaRPr lang="en-US" altLang="en-US" sz="2800">
              <a:latin typeface="Calibri" panose="020F0502020204030204"/>
              <a:ea typeface="Calibri" panose="020F0502020204030204"/>
              <a:cs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GitHub Link</a:t>
            </a:r>
            <a:endParaRPr lang="en-IN" dirty="0">
              <a:solidFill>
                <a:schemeClr val="accent1"/>
              </a:solidFill>
            </a:endParaRPr>
          </a:p>
        </p:txBody>
      </p:sp>
      <p:sp>
        <p:nvSpPr>
          <p:cNvPr id="3" name="Content Placeholder 2"/>
          <p:cNvSpPr>
            <a:spLocks noGrp="1"/>
          </p:cNvSpPr>
          <p:nvPr>
            <p:ph idx="1"/>
          </p:nvPr>
        </p:nvSpPr>
        <p:spPr/>
        <p:txBody>
          <a:bodyPr/>
          <a:lstStyle/>
          <a:p>
            <a:r>
              <a:rPr lang="en-US" altLang="en-US" dirty="0"/>
              <a:t>Github Link - </a:t>
            </a:r>
            <a:r>
              <a:rPr lang="en-US" altLang="en-US" dirty="0">
                <a:hlinkClick r:id="rId1" tooltip="" action="ppaction://hlinkfile"/>
              </a:rPr>
              <a:t>https://github.com/tanushree-ray/IBM-SkillsBuild_Nutrition-Agent</a:t>
            </a:r>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65000"/>
          </a:bodyPr>
          <a:lstStyle/>
          <a:p>
            <a:pPr marL="305435" indent="-305435"/>
            <a:r>
              <a:rPr lang="en-US" altLang="en-US" sz="2800" dirty="0">
                <a:latin typeface="Calibri" panose="020F0502020204030204"/>
                <a:ea typeface="+mn-lt"/>
                <a:cs typeface="+mn-lt"/>
              </a:rPr>
              <a:t>Multilingual Nutrition Guidance - Support for regional languages to improve accessibility and inclusivity.</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Voice-Activated Meal Planning Assistant - Hands-free interaction for quick dietary queries and suggestions.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Integration with Health Wearables and Apps - Use real-time health data (e.g., steps, vitals) to fine-tune diet plans.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Cultural and Regional Cuisine Personalization - Tailor meal suggestions based on local ingredients and traditional diets.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AI-Powered Grocery List and Meal Prep Scheduler - Automatically generate shopping lists and prep plans based on meal suggestions.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Health Goal Tracking and Adaptive Recommendations - Adjust plans dynamically based on user progress, feedback, or lifestyle changes.</a:t>
            </a:r>
            <a:endParaRPr lang="en-US" altLang="en-US" sz="2800" dirty="0">
              <a:latin typeface="Calibri" panose="020F0502020204030204"/>
              <a:ea typeface="+mn-lt"/>
              <a:cs typeface="+mn-lt"/>
            </a:endParaRPr>
          </a:p>
          <a:p>
            <a:pPr marL="305435" indent="-305435"/>
            <a:r>
              <a:rPr lang="en-US" altLang="en-US" sz="2800" dirty="0">
                <a:latin typeface="Calibri" panose="020F0502020204030204"/>
                <a:ea typeface="+mn-lt"/>
                <a:cs typeface="+mn-lt"/>
              </a:rPr>
              <a:t>Nutrition Education and Awareness Modules - In-app learning content for schools, communities, and public health campaigns.</a:t>
            </a:r>
            <a:endParaRPr lang="en-US" altLang="en-US" sz="2800" dirty="0">
              <a:latin typeface="Calibri" panose="020F0502020204030204"/>
              <a:ea typeface="+mn-lt"/>
              <a:cs typeface="+mn-lt"/>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panose="020B0604020202020204"/>
                <a:cs typeface="Arial" panose="020B0604020202020204"/>
              </a:rPr>
              <a:t>Future scope</a:t>
            </a:r>
            <a:endParaRPr lang="en-US" sz="4400" b="1" dirty="0">
              <a:solidFill>
                <a:schemeClr val="accent1"/>
              </a:solidFill>
              <a:latin typeface="Arial" panose="020B0604020202020204"/>
              <a:cs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sz="half" idx="1"/>
          </p:nvPr>
        </p:nvSpPr>
        <p:spPr>
          <a:xfrm>
            <a:off x="2804160" y="1221740"/>
            <a:ext cx="6583045" cy="445770"/>
          </a:xfrm>
        </p:spPr>
        <p:txBody>
          <a:bodyPr>
            <a:normAutofit/>
          </a:bodyPr>
          <a:lstStyle/>
          <a:p>
            <a:pPr marL="0" indent="0" algn="ctr">
              <a:buNone/>
            </a:pPr>
            <a:r>
              <a:rPr lang="en-US" altLang="en-IN" sz="2000" dirty="0">
                <a:latin typeface="Calibri" panose="020F0502020204030204" charset="0"/>
                <a:cs typeface="Calibri" panose="020F0502020204030204" charset="0"/>
                <a:sym typeface="+mn-ea"/>
              </a:rPr>
              <a:t>G</a:t>
            </a:r>
            <a:r>
              <a:rPr lang="en-IN" sz="2000" dirty="0">
                <a:latin typeface="Calibri" panose="020F0502020204030204" charset="0"/>
                <a:cs typeface="Calibri" panose="020F0502020204030204" charset="0"/>
                <a:sym typeface="+mn-ea"/>
              </a:rPr>
              <a:t>etting </a:t>
            </a:r>
            <a:r>
              <a:rPr lang="en-US" altLang="en-IN" sz="2000" dirty="0">
                <a:latin typeface="Calibri" panose="020F0502020204030204" charset="0"/>
                <a:cs typeface="Calibri" panose="020F0502020204030204" charset="0"/>
                <a:sym typeface="+mn-ea"/>
              </a:rPr>
              <a:t>S</a:t>
            </a:r>
            <a:r>
              <a:rPr lang="en-IN" sz="2000" dirty="0">
                <a:latin typeface="Calibri" panose="020F0502020204030204" charset="0"/>
                <a:cs typeface="Calibri" panose="020F0502020204030204" charset="0"/>
                <a:sym typeface="+mn-ea"/>
              </a:rPr>
              <a:t>tarted with A</a:t>
            </a:r>
            <a:r>
              <a:rPr lang="en-US" altLang="en-IN" sz="2000" dirty="0">
                <a:latin typeface="Calibri" panose="020F0502020204030204" charset="0"/>
                <a:cs typeface="Calibri" panose="020F0502020204030204" charset="0"/>
                <a:sym typeface="+mn-ea"/>
              </a:rPr>
              <a:t>rtificial Intelligence</a:t>
            </a:r>
            <a:endParaRPr lang="en-US" altLang="en-IN" sz="2000" dirty="0">
              <a:latin typeface="Calibri" panose="020F0502020204030204" charset="0"/>
              <a:cs typeface="Calibri" panose="020F0502020204030204" charset="0"/>
              <a:sym typeface="+mn-ea"/>
            </a:endParaRPr>
          </a:p>
        </p:txBody>
      </p:sp>
      <p:pic>
        <p:nvPicPr>
          <p:cNvPr id="4" name="Content Placeholder 3" descr="getting started with ai"/>
          <p:cNvPicPr>
            <a:picLocks noChangeAspect="1"/>
          </p:cNvPicPr>
          <p:nvPr>
            <p:ph sz="half" idx="2"/>
          </p:nvPr>
        </p:nvPicPr>
        <p:blipFill>
          <a:blip r:embed="rId1"/>
          <a:srcRect l="309" t="156" r="-64" b="3466"/>
          <a:stretch>
            <a:fillRect/>
          </a:stretch>
        </p:blipFill>
        <p:spPr>
          <a:xfrm>
            <a:off x="3221990" y="1741805"/>
            <a:ext cx="6059805" cy="4523740"/>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sz="half" idx="1"/>
          </p:nvPr>
        </p:nvSpPr>
        <p:spPr>
          <a:xfrm>
            <a:off x="3498215" y="1138555"/>
            <a:ext cx="5194935" cy="495935"/>
          </a:xfrm>
        </p:spPr>
        <p:txBody>
          <a:bodyPr>
            <a:normAutofit/>
          </a:bodyPr>
          <a:lstStyle/>
          <a:p>
            <a:pPr marL="0" indent="0" algn="ctr">
              <a:buNone/>
            </a:pPr>
            <a:r>
              <a:rPr lang="en-US" altLang="en-IN" sz="2000" dirty="0">
                <a:latin typeface="Calibri" panose="020F0502020204030204" charset="0"/>
                <a:cs typeface="Calibri" panose="020F0502020204030204" charset="0"/>
                <a:sym typeface="+mn-ea"/>
              </a:rPr>
              <a:t>Journey to Cloud</a:t>
            </a:r>
            <a:endParaRPr lang="en-IN" sz="2000" dirty="0">
              <a:latin typeface="Calibri" panose="020F0502020204030204" charset="0"/>
              <a:cs typeface="Calibri" panose="020F0502020204030204" charset="0"/>
            </a:endParaRPr>
          </a:p>
        </p:txBody>
      </p:sp>
      <p:pic>
        <p:nvPicPr>
          <p:cNvPr id="6" name="Content Placeholder 5" descr="journey to cloud"/>
          <p:cNvPicPr>
            <a:picLocks noChangeAspect="1"/>
          </p:cNvPicPr>
          <p:nvPr>
            <p:ph sz="half" idx="2"/>
          </p:nvPr>
        </p:nvPicPr>
        <p:blipFill>
          <a:blip r:embed="rId1"/>
          <a:srcRect l="2" t="114" r="-152" b="3310"/>
          <a:stretch>
            <a:fillRect/>
          </a:stretch>
        </p:blipFill>
        <p:spPr>
          <a:xfrm>
            <a:off x="3134360" y="1719580"/>
            <a:ext cx="6091555" cy="4539615"/>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sp>
        <p:nvSpPr>
          <p:cNvPr id="3" name="Content Placeholder 2"/>
          <p:cNvSpPr>
            <a:spLocks noGrp="1"/>
          </p:cNvSpPr>
          <p:nvPr>
            <p:ph sz="half" idx="1"/>
          </p:nvPr>
        </p:nvSpPr>
        <p:spPr>
          <a:xfrm>
            <a:off x="2804160" y="1221740"/>
            <a:ext cx="6583045" cy="445770"/>
          </a:xfrm>
        </p:spPr>
        <p:txBody>
          <a:bodyPr>
            <a:normAutofit/>
          </a:bodyPr>
          <a:lstStyle/>
          <a:p>
            <a:pPr marL="0" indent="0" algn="ctr">
              <a:buNone/>
            </a:pPr>
            <a:r>
              <a:rPr lang="en-US" altLang="en-IN" sz="2000" dirty="0">
                <a:latin typeface="Calibri" panose="020F0502020204030204" charset="0"/>
                <a:cs typeface="Calibri" panose="020F0502020204030204" charset="0"/>
                <a:sym typeface="+mn-ea"/>
              </a:rPr>
              <a:t>RAG Lab</a:t>
            </a:r>
            <a:endParaRPr lang="en-US" altLang="en-IN" sz="2000" dirty="0">
              <a:latin typeface="Calibri" panose="020F0502020204030204" charset="0"/>
              <a:cs typeface="Calibri" panose="020F0502020204030204" charset="0"/>
              <a:sym typeface="+mn-ea"/>
            </a:endParaRPr>
          </a:p>
        </p:txBody>
      </p:sp>
      <p:pic>
        <p:nvPicPr>
          <p:cNvPr id="4" name="Content Placeholder 3" descr="C:\Users\KIIT\Downloads\rag lab.jpgrag lab"/>
          <p:cNvPicPr>
            <a:picLocks noChangeAspect="1"/>
          </p:cNvPicPr>
          <p:nvPr>
            <p:ph sz="half" idx="2"/>
          </p:nvPr>
        </p:nvPicPr>
        <p:blipFill>
          <a:blip r:embed="rId1"/>
          <a:srcRect l="-98" r="5800" b="17821"/>
          <a:stretch>
            <a:fillRect/>
          </a:stretch>
        </p:blipFill>
        <p:spPr>
          <a:xfrm>
            <a:off x="2880995" y="1901190"/>
            <a:ext cx="6506210" cy="4008755"/>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690880" y="1582420"/>
            <a:ext cx="10813415" cy="4706620"/>
          </a:xfrm>
        </p:spPr>
        <p:txBody>
          <a:bodyPr vert="horz" lIns="91440" tIns="45720" rIns="91440" bIns="45720" rtlCol="0" anchor="t">
            <a:noAutofit/>
          </a:bodyPr>
          <a:lstStyle/>
          <a:p>
            <a:pPr marL="0" indent="0">
              <a:buNone/>
            </a:pPr>
            <a:r>
              <a:rPr lang="en-US" sz="1800" b="1" dirty="0">
                <a:latin typeface="Arial" panose="020B0604020202020204"/>
                <a:ea typeface="+mn-lt"/>
                <a:cs typeface="Arial" panose="020B0604020202020204"/>
              </a:rPr>
              <a:t>  </a:t>
            </a:r>
            <a:endParaRPr lang="en-US" sz="1800" dirty="0">
              <a:latin typeface="Arial" panose="020B0604020202020204"/>
              <a:cs typeface="Arial" panose="020B0604020202020204"/>
            </a:endParaRPr>
          </a:p>
          <a:p>
            <a:pPr marL="305435" indent="-305435"/>
            <a:r>
              <a:rPr lang="en-US" sz="1800" b="1" dirty="0">
                <a:latin typeface="Arial" panose="020B0604020202020204"/>
                <a:ea typeface="+mn-lt"/>
                <a:cs typeface="Arial" panose="020B0604020202020204"/>
              </a:rPr>
              <a:t>Problem Statement </a:t>
            </a:r>
            <a:endParaRPr lang="en-US" sz="1800" b="1" dirty="0">
              <a:latin typeface="Arial" panose="020B0604020202020204"/>
              <a:ea typeface="+mn-lt"/>
              <a:cs typeface="Arial" panose="020B0604020202020204"/>
            </a:endParaRPr>
          </a:p>
          <a:p>
            <a:pPr marL="305435" indent="-305435"/>
            <a:r>
              <a:rPr lang="en-US" sz="1800" b="1" dirty="0">
                <a:latin typeface="Arial" panose="020B0604020202020204"/>
                <a:ea typeface="+mn-lt"/>
                <a:cs typeface="Arial" panose="020B0604020202020204"/>
              </a:rPr>
              <a:t>Technology used</a:t>
            </a:r>
            <a:endParaRPr lang="en-US" sz="1800" b="1" dirty="0">
              <a:latin typeface="Arial" panose="020B0604020202020204"/>
              <a:ea typeface="+mn-lt"/>
              <a:cs typeface="Arial" panose="020B0604020202020204"/>
            </a:endParaRPr>
          </a:p>
          <a:p>
            <a:pPr marL="305435" indent="-305435"/>
            <a:r>
              <a:rPr lang="en-US" sz="1800" b="1" dirty="0">
                <a:latin typeface="Arial" panose="020B0604020202020204"/>
                <a:ea typeface="+mn-lt"/>
                <a:cs typeface="Arial" panose="020B0604020202020204"/>
              </a:rPr>
              <a:t>IBM Cloud Services used</a:t>
            </a:r>
            <a:endParaRPr lang="en-US" sz="1800" dirty="0">
              <a:latin typeface="Arial" panose="020B0604020202020204"/>
              <a:cs typeface="Arial" panose="020B0604020202020204"/>
            </a:endParaRPr>
          </a:p>
          <a:p>
            <a:pPr marL="305435" indent="-305435"/>
            <a:r>
              <a:rPr lang="en-US" sz="1800" b="1" dirty="0">
                <a:latin typeface="Arial" panose="020B0604020202020204"/>
                <a:ea typeface="+mn-lt"/>
                <a:cs typeface="+mn-lt"/>
              </a:rPr>
              <a:t>Wow factors </a:t>
            </a:r>
            <a:endParaRPr lang="en-US" sz="1800" dirty="0">
              <a:latin typeface="Arial" panose="020B0604020202020204"/>
              <a:ea typeface="+mn-lt"/>
              <a:cs typeface="+mn-lt"/>
            </a:endParaRPr>
          </a:p>
          <a:p>
            <a:pPr marL="305435" indent="-305435"/>
            <a:r>
              <a:rPr lang="en-US" sz="1800" b="1" dirty="0">
                <a:latin typeface="Arial" panose="020B0604020202020204"/>
                <a:ea typeface="+mn-lt"/>
                <a:cs typeface="+mn-lt"/>
              </a:rPr>
              <a:t>End users</a:t>
            </a:r>
            <a:endParaRPr lang="en-US" sz="1800" b="1" dirty="0">
              <a:latin typeface="Arial" panose="020B0604020202020204"/>
              <a:ea typeface="+mn-lt"/>
              <a:cs typeface="+mn-lt"/>
            </a:endParaRPr>
          </a:p>
          <a:p>
            <a:pPr marL="305435" indent="-305435"/>
            <a:r>
              <a:rPr lang="en-US" sz="1800" b="1" dirty="0">
                <a:latin typeface="Arial" panose="020B0604020202020204"/>
                <a:ea typeface="+mn-lt"/>
                <a:cs typeface="+mn-lt"/>
              </a:rPr>
              <a:t>Results</a:t>
            </a:r>
            <a:endParaRPr lang="en-US" sz="1800" b="1" dirty="0">
              <a:latin typeface="Arial" panose="020B0604020202020204"/>
              <a:ea typeface="+mn-lt"/>
              <a:cs typeface="+mn-lt"/>
            </a:endParaRPr>
          </a:p>
          <a:p>
            <a:pPr marL="305435" indent="-305435"/>
            <a:r>
              <a:rPr lang="en-US" sz="1800" b="1" dirty="0">
                <a:latin typeface="Arial" panose="020B0604020202020204"/>
                <a:ea typeface="+mn-lt"/>
                <a:cs typeface="+mn-lt"/>
              </a:rPr>
              <a:t>Conclusion</a:t>
            </a:r>
            <a:endParaRPr lang="en-US" sz="1800" b="1" dirty="0">
              <a:latin typeface="Arial" panose="020B0604020202020204"/>
              <a:ea typeface="+mn-lt"/>
              <a:cs typeface="+mn-lt"/>
            </a:endParaRPr>
          </a:p>
          <a:p>
            <a:pPr marL="305435" indent="-305435"/>
            <a:r>
              <a:rPr lang="en-US" sz="1800" b="1" dirty="0">
                <a:latin typeface="Arial" panose="020B0604020202020204"/>
                <a:ea typeface="+mn-lt"/>
                <a:cs typeface="+mn-lt"/>
                <a:sym typeface="+mn-ea"/>
              </a:rPr>
              <a:t>Github Link</a:t>
            </a:r>
            <a:endParaRPr lang="en-US" sz="1800" b="1" dirty="0">
              <a:latin typeface="Arial" panose="020B0604020202020204"/>
              <a:ea typeface="+mn-lt"/>
              <a:cs typeface="+mn-lt"/>
            </a:endParaRPr>
          </a:p>
          <a:p>
            <a:pPr marL="305435" indent="-305435"/>
            <a:r>
              <a:rPr lang="en-US" sz="1800" b="1" dirty="0">
                <a:latin typeface="Arial" panose="020B0604020202020204"/>
                <a:ea typeface="+mn-lt"/>
                <a:cs typeface="+mn-lt"/>
              </a:rPr>
              <a:t>Future scope</a:t>
            </a:r>
            <a:endParaRPr lang="en-US" sz="1800" b="1" dirty="0">
              <a:latin typeface="Arial" panose="020B0604020202020204"/>
              <a:ea typeface="+mn-lt"/>
              <a:cs typeface="+mn-lt"/>
            </a:endParaRPr>
          </a:p>
          <a:p>
            <a:pPr marL="305435" indent="-305435"/>
            <a:r>
              <a:rPr lang="en-US" sz="1800" b="1" dirty="0">
                <a:latin typeface="Arial" panose="020B0604020202020204"/>
                <a:ea typeface="+mn-lt"/>
                <a:cs typeface="+mn-lt"/>
              </a:rPr>
              <a:t>IBM Certifications</a:t>
            </a:r>
            <a:endParaRPr lang="en-US" sz="1800" dirty="0">
              <a:latin typeface="Arial" panose="020B0604020202020204"/>
              <a:cs typeface="Arial" panose="020B0604020202020204"/>
            </a:endParaRPr>
          </a:p>
        </p:txBody>
      </p:sp>
      <p:sp>
        <p:nvSpPr>
          <p:cNvPr id="4" name="Text Box 3"/>
          <p:cNvSpPr txBox="1"/>
          <p:nvPr/>
        </p:nvSpPr>
        <p:spPr>
          <a:xfrm>
            <a:off x="4642485" y="2311400"/>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Autofit/>
          </a:bodyPr>
          <a:lstStyle/>
          <a:p>
            <a:pPr marL="0" indent="0">
              <a:buNone/>
            </a:pPr>
            <a:endParaRPr lang="en-US" altLang="en-US" sz="2000" dirty="0">
              <a:latin typeface="Calibri" panose="020F0502020204030204"/>
              <a:ea typeface="Calibri" panose="020F0502020204030204"/>
              <a:cs typeface="Calibri" panose="020F0502020204030204"/>
            </a:endParaRPr>
          </a:p>
          <a:p>
            <a:pPr marL="0" indent="0">
              <a:buNone/>
            </a:pPr>
            <a:r>
              <a:rPr lang="en-US" altLang="en-US" sz="2000" dirty="0">
                <a:latin typeface="Calibri" panose="020F0502020204030204"/>
                <a:ea typeface="Calibri" panose="020F0502020204030204"/>
                <a:cs typeface="Calibri" panose="020F0502020204030204"/>
              </a:rPr>
              <a:t>In today’s fast-paced world, individuals are increasingly seeking personalized nutrition guidance tailored to their unique health goals, medical conditions, dietary preferences, and lifestyle habits. However, most existing solutions offer generic diet plans and lack real-time adaptability, cultural sensitivity, and holistic personalization. This creates a gap between user expectations and the limited capabilities of one-size-fits-all nutrition tools.</a:t>
            </a:r>
            <a:endParaRPr lang="en-US" altLang="en-US" sz="2000" dirty="0">
              <a:latin typeface="Calibri" panose="020F0502020204030204"/>
              <a:ea typeface="Calibri" panose="020F0502020204030204"/>
              <a:cs typeface="Calibri" panose="020F0502020204030204"/>
            </a:endParaRPr>
          </a:p>
          <a:p>
            <a:pPr marL="0" indent="0">
              <a:buNone/>
            </a:pPr>
            <a:r>
              <a:rPr lang="en-US" altLang="en-US" sz="2000" dirty="0">
                <a:latin typeface="Calibri" panose="020F0502020204030204"/>
                <a:ea typeface="Calibri" panose="020F0502020204030204"/>
                <a:cs typeface="Calibri" panose="020F0502020204030204"/>
              </a:rPr>
              <a:t>Proposed Solution:</a:t>
            </a:r>
            <a:endParaRPr lang="en-US" altLang="en-US" sz="2000" dirty="0">
              <a:latin typeface="Calibri" panose="020F0502020204030204"/>
              <a:ea typeface="Calibri" panose="020F0502020204030204"/>
              <a:cs typeface="Calibri" panose="020F0502020204030204"/>
            </a:endParaRPr>
          </a:p>
          <a:p>
            <a:pPr marL="0" indent="0">
              <a:buNone/>
            </a:pPr>
            <a:r>
              <a:rPr lang="en-US" altLang="en-US" sz="2000" dirty="0">
                <a:latin typeface="Calibri" panose="020F0502020204030204"/>
                <a:ea typeface="Calibri" panose="020F0502020204030204"/>
                <a:cs typeface="Calibri" panose="020F0502020204030204"/>
              </a:rPr>
              <a:t>An AI-powered Nutrition Agent that leverages Natural Language Processing (NLP) and Retrieval-Augmented Generation (RAG) to deliver personalized meal plans, smart food substitutions, nutritional explanations, and dietary recommendations. The agent can adapt in real-time to user feedback, support text or voice input, and provide actionable, context-aware dietary insights—empowering users to make healthier food choices sustainably.</a:t>
            </a:r>
            <a:br>
              <a:rPr lang="en-US" sz="2000" dirty="0">
                <a:latin typeface="Calibri" panose="020F0502020204030204"/>
                <a:ea typeface="Calibri" panose="020F0502020204030204"/>
                <a:cs typeface="Calibri" panose="020F0502020204030204"/>
              </a:rPr>
            </a:br>
            <a:endParaRPr lang="en-US" sz="2000" dirty="0">
              <a:solidFill>
                <a:srgbClr val="404040"/>
              </a:solidFill>
              <a:latin typeface="Calibri" panose="020F0502020204030204"/>
              <a:ea typeface="Calibri" panose="020F0502020204030204"/>
              <a:cs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r>
              <a:rPr lang="en-US" sz="2000" dirty="0">
                <a:solidFill>
                  <a:srgbClr val="000000"/>
                </a:solidFill>
                <a:latin typeface="Calibri" panose="020F0502020204030204"/>
                <a:ea typeface="Calibri" panose="020F0502020204030204"/>
                <a:cs typeface="Calibri" panose="020F0502020204030204"/>
              </a:rPr>
              <a:t>IBM cloud lite services</a:t>
            </a:r>
            <a:endParaRPr lang="en-US" sz="2000" dirty="0">
              <a:solidFill>
                <a:srgbClr val="000000"/>
              </a:solidFill>
              <a:latin typeface="Calibri" panose="020F0502020204030204"/>
              <a:ea typeface="Calibri" panose="020F0502020204030204"/>
              <a:cs typeface="Calibri" panose="020F0502020204030204"/>
            </a:endParaRPr>
          </a:p>
          <a:p>
            <a:r>
              <a:rPr lang="en-US" sz="2000" dirty="0">
                <a:solidFill>
                  <a:srgbClr val="000000"/>
                </a:solidFill>
                <a:latin typeface="Calibri" panose="020F0502020204030204"/>
                <a:ea typeface="Calibri" panose="020F0502020204030204"/>
                <a:cs typeface="Calibri" panose="020F0502020204030204"/>
              </a:rPr>
              <a:t>Natural Language Processing (NLP)</a:t>
            </a:r>
            <a:endParaRPr lang="en-US" sz="2000" dirty="0">
              <a:solidFill>
                <a:srgbClr val="000000"/>
              </a:solidFill>
              <a:latin typeface="Calibri" panose="020F0502020204030204"/>
              <a:ea typeface="Calibri" panose="020F0502020204030204"/>
              <a:cs typeface="Calibri" panose="020F0502020204030204"/>
            </a:endParaRPr>
          </a:p>
          <a:p>
            <a:r>
              <a:rPr lang="en-US" sz="2000" dirty="0">
                <a:solidFill>
                  <a:srgbClr val="000000"/>
                </a:solidFill>
                <a:latin typeface="Calibri" panose="020F0502020204030204"/>
                <a:ea typeface="Calibri" panose="020F0502020204030204"/>
                <a:cs typeface="Calibri" panose="020F0502020204030204"/>
              </a:rPr>
              <a:t>Retrieval Augmented Generation (RAG)</a:t>
            </a:r>
            <a:endParaRPr lang="en-US" sz="2000" dirty="0">
              <a:solidFill>
                <a:srgbClr val="000000"/>
              </a:solidFill>
              <a:latin typeface="Calibri" panose="020F0502020204030204"/>
              <a:ea typeface="Calibri" panose="020F0502020204030204"/>
              <a:cs typeface="Calibri" panose="020F0502020204030204"/>
            </a:endParaRPr>
          </a:p>
          <a:p>
            <a:r>
              <a:rPr lang="en-US" sz="2000" dirty="0">
                <a:solidFill>
                  <a:srgbClr val="000000"/>
                </a:solidFill>
                <a:latin typeface="Calibri" panose="020F0502020204030204"/>
                <a:ea typeface="Calibri" panose="020F0502020204030204"/>
                <a:cs typeface="Calibri" panose="020F0502020204030204"/>
              </a:rPr>
              <a:t>IBM Granite model</a:t>
            </a:r>
            <a:endParaRPr lang="en-US" sz="2000" dirty="0">
              <a:solidFill>
                <a:srgbClr val="000000"/>
              </a:solidFill>
              <a:latin typeface="Calibri" panose="020F0502020204030204"/>
              <a:ea typeface="Calibri" panose="020F05020202040302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cloud services used</a:t>
            </a:r>
            <a:endParaRPr lang="en-IN" dirty="0">
              <a:solidFill>
                <a:schemeClr val="accent1"/>
              </a:solidFill>
            </a:endParaRPr>
          </a:p>
        </p:txBody>
      </p:sp>
      <p:sp>
        <p:nvSpPr>
          <p:cNvPr id="3" name="Content Placeholder 2"/>
          <p:cNvSpPr>
            <a:spLocks noGrp="1"/>
          </p:cNvSpPr>
          <p:nvPr>
            <p:ph idx="1"/>
          </p:nvPr>
        </p:nvSpPr>
        <p:spPr/>
        <p:txBody>
          <a:bodyPr/>
          <a:lstStyle/>
          <a:p>
            <a:r>
              <a:rPr lang="en-IN" sz="2000" dirty="0">
                <a:latin typeface="Calibri" panose="020F0502020204030204" charset="0"/>
                <a:cs typeface="Calibri" panose="020F0502020204030204" charset="0"/>
              </a:rPr>
              <a:t>IBM Cloud Watsonx AI Studio</a:t>
            </a:r>
            <a:endParaRPr lang="en-IN" sz="2000" dirty="0">
              <a:latin typeface="Calibri" panose="020F0502020204030204" charset="0"/>
              <a:cs typeface="Calibri" panose="020F0502020204030204" charset="0"/>
            </a:endParaRPr>
          </a:p>
          <a:p>
            <a:r>
              <a:rPr lang="en-IN" sz="2000" dirty="0">
                <a:latin typeface="Calibri" panose="020F0502020204030204" charset="0"/>
                <a:cs typeface="Calibri" panose="020F0502020204030204" charset="0"/>
              </a:rPr>
              <a:t>IBM Cloud </a:t>
            </a:r>
            <a:r>
              <a:rPr lang="en-IN" sz="2000" dirty="0" err="1">
                <a:latin typeface="Calibri" panose="020F0502020204030204" charset="0"/>
                <a:cs typeface="Calibri" panose="020F0502020204030204" charset="0"/>
              </a:rPr>
              <a:t>Watsonx</a:t>
            </a:r>
            <a:r>
              <a:rPr lang="en-IN" sz="2000" dirty="0">
                <a:latin typeface="Calibri" panose="020F0502020204030204" charset="0"/>
                <a:cs typeface="Calibri" panose="020F0502020204030204" charset="0"/>
              </a:rPr>
              <a:t> AI runtime</a:t>
            </a:r>
            <a:endParaRPr lang="en-IN" sz="2000" dirty="0">
              <a:latin typeface="Calibri" panose="020F0502020204030204" charset="0"/>
              <a:cs typeface="Calibri" panose="020F0502020204030204" charset="0"/>
            </a:endParaRPr>
          </a:p>
          <a:p>
            <a:r>
              <a:rPr lang="en-IN" sz="2000" dirty="0">
                <a:latin typeface="Calibri" panose="020F0502020204030204" charset="0"/>
                <a:cs typeface="Calibri" panose="020F0502020204030204" charset="0"/>
              </a:rPr>
              <a:t>IBM Cloud Agent Lab</a:t>
            </a:r>
            <a:endParaRPr lang="en-IN" sz="2000" dirty="0">
              <a:latin typeface="Calibri" panose="020F0502020204030204" charset="0"/>
              <a:cs typeface="Calibri" panose="020F0502020204030204" charset="0"/>
            </a:endParaRPr>
          </a:p>
          <a:p>
            <a:r>
              <a:rPr lang="en-IN" sz="2000" dirty="0">
                <a:latin typeface="Calibri" panose="020F0502020204030204" charset="0"/>
                <a:cs typeface="Calibri" panose="020F0502020204030204" charset="0"/>
              </a:rPr>
              <a:t>IBM Granite foundation model</a:t>
            </a:r>
            <a:endParaRPr lang="en-IN" sz="2000" dirty="0">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panose="020B0604020202020204"/>
                <a:ea typeface="+mj-lt"/>
                <a:cs typeface="Arial" panose="020B0604020202020204"/>
              </a:rPr>
              <a:t>Wow factors</a:t>
            </a:r>
            <a:endParaRPr lang="en-US" sz="3200" dirty="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a:xfrm>
            <a:off x="581025" y="1301750"/>
            <a:ext cx="11029315" cy="4833620"/>
          </a:xfrm>
        </p:spPr>
        <p:txBody>
          <a:bodyPr>
            <a:noAutofit/>
          </a:bodyPr>
          <a:lstStyle/>
          <a:p>
            <a:pPr marL="0" indent="0">
              <a:buNone/>
            </a:pPr>
            <a:r>
              <a:rPr lang="en-US" altLang="en-US" sz="1800" dirty="0">
                <a:latin typeface="Calibri" panose="020F0502020204030204"/>
                <a:ea typeface="Calibri" panose="020F0502020204030204"/>
                <a:cs typeface="Calibri" panose="020F0502020204030204"/>
              </a:rPr>
              <a:t>This agent will revolutionize how individuals approach nutrition by delivering personalized, adaptive, and intelligent meal planning. It reduces reliance on generic diet plans, supports real-time customization, and bridges the gap between lifestyle, health, and food choices. It empowers users to make informed dietary decisions with ease, accessibility, and accuracy.</a:t>
            </a:r>
            <a:endParaRPr lang="en-US" altLang="en-US" sz="1800" dirty="0">
              <a:latin typeface="Calibri" panose="020F0502020204030204"/>
              <a:ea typeface="Calibri" panose="020F0502020204030204"/>
              <a:cs typeface="Calibri" panose="020F0502020204030204"/>
            </a:endParaRPr>
          </a:p>
          <a:p>
            <a:pPr marL="0" indent="0">
              <a:buNone/>
            </a:pPr>
            <a:r>
              <a:rPr lang="en-US" altLang="en-US" sz="1800" dirty="0">
                <a:latin typeface="Calibri" panose="020F0502020204030204"/>
                <a:ea typeface="Calibri" panose="020F0502020204030204"/>
                <a:cs typeface="Calibri" panose="020F0502020204030204"/>
              </a:rPr>
              <a:t>Unique Features:</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Dynamic meal plan generation based on health goals, dietary preferences, allergies, and cultural habits</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Smart food substitution engine to suggest healthier or preferred alternatives in real-time</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Contextual nutritional explanations like “Why is quinoa better than white rice for your goal?”</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Multimodal input support – understands user inputs via text, voice, or food label/photo</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Feedback-driven adaptability – learns from user preferences and updates future suggestions</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Localized and culturally relevant food recommendations for enhanced personalization</a:t>
            </a:r>
            <a:endParaRPr lang="en-US" altLang="en-US" sz="1800" dirty="0">
              <a:latin typeface="Calibri" panose="020F0502020204030204"/>
              <a:ea typeface="Calibri" panose="020F0502020204030204"/>
              <a:cs typeface="Calibri" panose="020F0502020204030204"/>
            </a:endParaRPr>
          </a:p>
          <a:p>
            <a:r>
              <a:rPr lang="en-US" altLang="en-US" sz="1800" dirty="0">
                <a:latin typeface="Calibri" panose="020F0502020204030204"/>
                <a:ea typeface="Calibri" panose="020F0502020204030204"/>
                <a:cs typeface="Calibri" panose="020F0502020204030204"/>
              </a:rPr>
              <a:t>Goal-based guidance – supports weight loss, muscle gain, diabetic-friendly, heart-healthy diets, etc.</a:t>
            </a:r>
            <a:endParaRPr lang="en-US" altLang="en-US" sz="1800" dirty="0">
              <a:latin typeface="Calibri" panose="020F0502020204030204"/>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End users</a:t>
            </a:r>
            <a:endParaRPr lang="en-IN" dirty="0">
              <a:solidFill>
                <a:schemeClr val="accent1"/>
              </a:solidFill>
            </a:endParaRPr>
          </a:p>
        </p:txBody>
      </p:sp>
      <p:sp>
        <p:nvSpPr>
          <p:cNvPr id="3" name="Content Placeholder 2"/>
          <p:cNvSpPr>
            <a:spLocks noGrp="1"/>
          </p:cNvSpPr>
          <p:nvPr>
            <p:ph idx="1"/>
          </p:nvPr>
        </p:nvSpPr>
        <p:spPr/>
        <p:txBody>
          <a:bodyPr>
            <a:normAutofit fontScale="80000"/>
          </a:bodyPr>
          <a:lstStyle/>
          <a:p>
            <a:pPr marL="305435" indent="-305435"/>
            <a:r>
              <a:rPr lang="en-US" altLang="en-US" sz="2500" dirty="0">
                <a:latin typeface="Calibri" panose="020F0502020204030204"/>
                <a:ea typeface="Calibri" panose="020F0502020204030204"/>
                <a:cs typeface="Calibri" panose="020F0502020204030204"/>
              </a:rPr>
              <a:t>Health-Conscious Individuals - Looking for personalized and sustainable diet guidance.</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Fitness Enthusiasts &amp; Athletes - Seeking optimized meal plans aligned with workout goals.</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Dieticians and Nutritionists - As a support tool for client engagement and scalable consultations.</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Healthcare Providers - For patient dietary recommendations in chronic disease management.</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Educational Institutions - Teaching tools in health sciences, nutrition, and wellness programs.</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Wellness Coaches &amp; Lifestyle Consultants - Enhancing personalized care with AI-driven insights.</a:t>
            </a:r>
            <a:endParaRPr lang="en-US" altLang="en-US" sz="2500" dirty="0">
              <a:latin typeface="Calibri" panose="020F0502020204030204"/>
              <a:ea typeface="Calibri" panose="020F0502020204030204"/>
              <a:cs typeface="Calibri" panose="020F0502020204030204"/>
            </a:endParaRPr>
          </a:p>
          <a:p>
            <a:pPr marL="305435" indent="-305435"/>
            <a:r>
              <a:rPr lang="en-US" altLang="en-US" sz="2500" dirty="0">
                <a:latin typeface="Calibri" panose="020F0502020204030204"/>
                <a:ea typeface="Calibri" panose="020F0502020204030204"/>
                <a:cs typeface="Calibri" panose="020F0502020204030204"/>
              </a:rPr>
              <a:t>Public Health Organizations - Promoting preventive health and nutritional literacy at scale.</a:t>
            </a:r>
            <a:endParaRPr lang="en-US" altLang="en-US" sz="2500" dirty="0">
              <a:latin typeface="Calibri" panose="020F0502020204030204"/>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18" name="Content Placeholder 17" descr="Screenshot 2025-08-04 131651"/>
          <p:cNvPicPr>
            <a:picLocks noChangeAspect="1"/>
          </p:cNvPicPr>
          <p:nvPr>
            <p:ph idx="1"/>
          </p:nvPr>
        </p:nvPicPr>
        <p:blipFill>
          <a:blip r:embed="rId1"/>
          <a:stretch>
            <a:fillRect/>
          </a:stretch>
        </p:blipFill>
        <p:spPr>
          <a:xfrm>
            <a:off x="3340735" y="1301750"/>
            <a:ext cx="5509260"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Results</a:t>
            </a:r>
            <a:endParaRPr lang="en-IN" dirty="0">
              <a:solidFill>
                <a:schemeClr val="accent1"/>
              </a:solidFill>
            </a:endParaRPr>
          </a:p>
        </p:txBody>
      </p:sp>
      <p:pic>
        <p:nvPicPr>
          <p:cNvPr id="4" name="Content Placeholder 3" descr="Screenshot 2025-08-04 131724"/>
          <p:cNvPicPr>
            <a:picLocks noChangeAspect="1"/>
          </p:cNvPicPr>
          <p:nvPr>
            <p:ph idx="1"/>
          </p:nvPr>
        </p:nvPicPr>
        <p:blipFill>
          <a:blip r:embed="rId1"/>
          <a:stretch>
            <a:fillRect/>
          </a:stretch>
        </p:blipFill>
        <p:spPr>
          <a:xfrm>
            <a:off x="3347720" y="1301750"/>
            <a:ext cx="5495925"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DD71778-17EE-4151-88AE-C8F4E8043BD9}">
  <ds:schemaRefs/>
</ds:datastoreItem>
</file>

<file path=customXml/itemProps3.xml><?xml version="1.0" encoding="utf-8"?>
<ds:datastoreItem xmlns:ds="http://schemas.openxmlformats.org/officeDocument/2006/customXml" ds:itemID="{927BD4C1-B6B1-4715-ABF9-E660A51A4EA0}">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4735</Words>
  <Application>WPS Presentation</Application>
  <PresentationFormat>Widescreen</PresentationFormat>
  <Paragraphs>112</Paragraphs>
  <Slides>18</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SimSun</vt:lpstr>
      <vt:lpstr>Wingdings</vt:lpstr>
      <vt:lpstr>Wingdings 2</vt:lpstr>
      <vt:lpstr>Arial</vt:lpstr>
      <vt:lpstr>Calibri</vt:lpstr>
      <vt:lpstr>Calibri</vt:lpstr>
      <vt:lpstr>Calibri Light</vt:lpstr>
      <vt:lpstr>Microsoft YaHei</vt:lpstr>
      <vt:lpstr>Arial Unicode MS</vt:lpstr>
      <vt:lpstr>Franklin Gothic Demi</vt:lpstr>
      <vt:lpstr>Franklin Gothic Book</vt:lpstr>
      <vt:lpstr>DividendVTI</vt:lpstr>
      <vt:lpstr>Nutrition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演示文稿</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Tanushree Ray</cp:lastModifiedBy>
  <cp:revision>156</cp:revision>
  <dcterms:created xsi:type="dcterms:W3CDTF">2021-05-26T16:50:00Z</dcterms:created>
  <dcterms:modified xsi:type="dcterms:W3CDTF">2025-08-04T16:39:28Z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ICV">
    <vt:lpwstr>1D8735C3548E4DFFB4F8E9BF0A9817F1_13</vt:lpwstr>
  </property>
  <property fmtid="{D5CDD505-2E9C-101B-9397-08002B2CF9AE}" pid="4" name="KSOProductBuildVer">
    <vt:lpwstr>1033-12.2.0.21931</vt:lpwstr>
  </property>
</Properties>
</file>