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5" r:id="rId4"/>
    <p:sldId id="261" r:id="rId5"/>
    <p:sldId id="274" r:id="rId6"/>
    <p:sldId id="263" r:id="rId7"/>
    <p:sldId id="264" r:id="rId8"/>
    <p:sldId id="271" r:id="rId9"/>
    <p:sldId id="272" r:id="rId10"/>
    <p:sldId id="278" r:id="rId11"/>
    <p:sldId id="279" r:id="rId12"/>
    <p:sldId id="280" r:id="rId13"/>
    <p:sldId id="281" r:id="rId14"/>
    <p:sldId id="265" r:id="rId15"/>
    <p:sldId id="266" r:id="rId16"/>
    <p:sldId id="267" r:id="rId17"/>
    <p:sldId id="268" r:id="rId18"/>
    <p:sldId id="276" r:id="rId19"/>
    <p:sldId id="277" r:id="rId20"/>
    <p:sldId id="269" r:id="rId21"/>
    <p:sldId id="270"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C47"/>
    <a:srgbClr val="FF8001"/>
    <a:srgbClr val="FF9900"/>
    <a:srgbClr val="5EEC3C"/>
    <a:srgbClr val="FFABC9"/>
    <a:srgbClr val="FFFF21"/>
    <a:srgbClr val="9900CC"/>
    <a:srgbClr val="D99B01"/>
    <a:srgbClr val="FF66CC"/>
    <a:srgbClr val="FF67A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88710" autoAdjust="0"/>
  </p:normalViewPr>
  <p:slideViewPr>
    <p:cSldViewPr>
      <p:cViewPr varScale="1">
        <p:scale>
          <a:sx n="86" d="100"/>
          <a:sy n="86" d="100"/>
        </p:scale>
        <p:origin x="-942" y="-84"/>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5C5429-A5E8-42CE-8819-605F34217D79}" type="datetimeFigureOut">
              <a:rPr lang="en-US" smtClean="0"/>
              <a:t>8/13/2020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561E48-3A55-4EDD-A21D-34400D5E16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561E48-3A55-4EDD-A21D-34400D5E16B4}" type="slidenum">
              <a:rPr lang="en-US" smtClean="0"/>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561E48-3A55-4EDD-A21D-34400D5E16B4}" type="slidenum">
              <a:rPr lang="en-US" smtClean="0"/>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561E48-3A55-4EDD-A21D-34400D5E16B4}"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2266340"/>
            <a:ext cx="7329840"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365195" y="3793388"/>
            <a:ext cx="7329840" cy="610821"/>
          </a:xfrm>
          <a:noFill/>
        </p:spPr>
        <p:txBody>
          <a:bodyPr>
            <a:normAutofit/>
          </a:bodyPr>
          <a:lstStyle>
            <a:lvl1pPr marL="0" indent="0" algn="l">
              <a:buNone/>
              <a:defRPr sz="2800" b="0" i="0">
                <a:solidFill>
                  <a:srgbClr val="FFC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0"/>
            <a:ext cx="8246070" cy="33595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5955495"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246071" cy="76352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8/13/2020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uides.codepath.com/android/using-the-cardview" TargetMode="External"/><Relationship Id="rId2" Type="http://schemas.openxmlformats.org/officeDocument/2006/relationships/hyperlink" Target="https://developer.android.com/guide/topics/ui/layout/recyclerview" TargetMode="External"/><Relationship Id="rId1" Type="http://schemas.openxmlformats.org/officeDocument/2006/relationships/slideLayout" Target="../slideLayouts/slideLayout2.xml"/><Relationship Id="rId5" Type="http://schemas.openxmlformats.org/officeDocument/2006/relationships/hyperlink" Target="https://www.youtube.com/watch?v=KvpulitmjbM" TargetMode="External"/><Relationship Id="rId4" Type="http://schemas.openxmlformats.org/officeDocument/2006/relationships/hyperlink" Target="https://datacarpentry.org/sql-socialsci/02-db-browser/index.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786064"/>
            <a:ext cx="7329840" cy="642942"/>
          </a:xfrm>
        </p:spPr>
        <p:txBody>
          <a:bodyPr>
            <a:noAutofit/>
          </a:bodyPr>
          <a:lstStyle/>
          <a:p>
            <a:r>
              <a:rPr lang="en-US" sz="2800" dirty="0" smtClean="0">
                <a:latin typeface="Algerian" pitchFamily="82" charset="0"/>
              </a:rPr>
              <a:t>Med + Search for the medical stores</a:t>
            </a:r>
            <a:endParaRPr lang="en-US" sz="2800" dirty="0">
              <a:latin typeface="Algerian" pitchFamily="82" charset="0"/>
            </a:endParaRPr>
          </a:p>
        </p:txBody>
      </p:sp>
      <p:sp>
        <p:nvSpPr>
          <p:cNvPr id="3" name="Subtitle 2"/>
          <p:cNvSpPr>
            <a:spLocks noGrp="1"/>
          </p:cNvSpPr>
          <p:nvPr>
            <p:ph type="subTitle" idx="1"/>
          </p:nvPr>
        </p:nvSpPr>
        <p:spPr>
          <a:xfrm>
            <a:off x="857224" y="3357568"/>
            <a:ext cx="7786742" cy="1214446"/>
          </a:xfrm>
        </p:spPr>
        <p:txBody>
          <a:bodyPr>
            <a:normAutofit fontScale="62500" lnSpcReduction="20000"/>
          </a:bodyPr>
          <a:lstStyle/>
          <a:p>
            <a:r>
              <a:rPr lang="en-US" sz="3200" dirty="0" smtClean="0">
                <a:solidFill>
                  <a:srgbClr val="FFDC47"/>
                </a:solidFill>
                <a:latin typeface="Times New Roman" pitchFamily="18" charset="0"/>
                <a:cs typeface="Times New Roman" pitchFamily="18" charset="0"/>
              </a:rPr>
              <a:t>Android application</a:t>
            </a:r>
          </a:p>
          <a:p>
            <a:pPr algn="just"/>
            <a:r>
              <a:rPr lang="en-US" dirty="0" smtClean="0">
                <a:solidFill>
                  <a:schemeClr val="bg2">
                    <a:lumMod val="10000"/>
                  </a:schemeClr>
                </a:solidFill>
                <a:latin typeface="Times New Roman" pitchFamily="18" charset="0"/>
                <a:cs typeface="Times New Roman" pitchFamily="18" charset="0"/>
              </a:rPr>
              <a:t>Made by:					Guided </a:t>
            </a:r>
            <a:r>
              <a:rPr lang="en-US" dirty="0" err="1" smtClean="0">
                <a:solidFill>
                  <a:schemeClr val="bg2">
                    <a:lumMod val="10000"/>
                  </a:schemeClr>
                </a:solidFill>
                <a:latin typeface="Times New Roman" pitchFamily="18" charset="0"/>
                <a:cs typeface="Times New Roman" pitchFamily="18" charset="0"/>
              </a:rPr>
              <a:t>by:Dipak</a:t>
            </a:r>
            <a:r>
              <a:rPr lang="en-US" dirty="0" smtClean="0">
                <a:solidFill>
                  <a:schemeClr val="bg2">
                    <a:lumMod val="10000"/>
                  </a:schemeClr>
                </a:solidFill>
                <a:latin typeface="Times New Roman" pitchFamily="18" charset="0"/>
                <a:cs typeface="Times New Roman" pitchFamily="18" charset="0"/>
              </a:rPr>
              <a:t> </a:t>
            </a:r>
            <a:r>
              <a:rPr lang="en-US" dirty="0" err="1" smtClean="0">
                <a:solidFill>
                  <a:schemeClr val="bg2">
                    <a:lumMod val="10000"/>
                  </a:schemeClr>
                </a:solidFill>
                <a:latin typeface="Times New Roman" pitchFamily="18" charset="0"/>
                <a:cs typeface="Times New Roman" pitchFamily="18" charset="0"/>
              </a:rPr>
              <a:t>Ramoliya</a:t>
            </a:r>
            <a:endParaRPr lang="en-US" dirty="0" smtClean="0">
              <a:solidFill>
                <a:schemeClr val="bg2">
                  <a:lumMod val="10000"/>
                </a:schemeClr>
              </a:solidFill>
              <a:latin typeface="Times New Roman" pitchFamily="18" charset="0"/>
              <a:cs typeface="Times New Roman" pitchFamily="18" charset="0"/>
            </a:endParaRPr>
          </a:p>
          <a:p>
            <a:pPr algn="just"/>
            <a:r>
              <a:rPr lang="en-US" dirty="0" smtClean="0">
                <a:solidFill>
                  <a:schemeClr val="bg2">
                    <a:lumMod val="10000"/>
                  </a:schemeClr>
                </a:solidFill>
                <a:latin typeface="Times New Roman" pitchFamily="18" charset="0"/>
                <a:cs typeface="Times New Roman" pitchFamily="18" charset="0"/>
              </a:rPr>
              <a:t>18DIT030-Tanushree </a:t>
            </a:r>
            <a:r>
              <a:rPr lang="en-US" dirty="0" err="1" smtClean="0">
                <a:solidFill>
                  <a:schemeClr val="bg2">
                    <a:lumMod val="10000"/>
                  </a:schemeClr>
                </a:solidFill>
                <a:latin typeface="Times New Roman" pitchFamily="18" charset="0"/>
                <a:cs typeface="Times New Roman" pitchFamily="18" charset="0"/>
              </a:rPr>
              <a:t>Kurup</a:t>
            </a:r>
            <a:endParaRPr lang="en-US" dirty="0" smtClean="0">
              <a:solidFill>
                <a:schemeClr val="bg2">
                  <a:lumMod val="10000"/>
                </a:schemeClr>
              </a:solidFill>
              <a:latin typeface="Times New Roman" pitchFamily="18" charset="0"/>
              <a:cs typeface="Times New Roman" pitchFamily="18" charset="0"/>
            </a:endParaRPr>
          </a:p>
          <a:p>
            <a:pPr algn="just"/>
            <a:r>
              <a:rPr lang="en-US" dirty="0" smtClean="0">
                <a:solidFill>
                  <a:schemeClr val="bg2">
                    <a:lumMod val="10000"/>
                  </a:schemeClr>
                </a:solidFill>
                <a:latin typeface="Times New Roman" pitchFamily="18" charset="0"/>
                <a:cs typeface="Times New Roman" pitchFamily="18" charset="0"/>
              </a:rPr>
              <a:t>D19DIT082-Priyal </a:t>
            </a:r>
            <a:r>
              <a:rPr lang="en-US" dirty="0" err="1" smtClean="0">
                <a:solidFill>
                  <a:schemeClr val="bg2">
                    <a:lumMod val="10000"/>
                  </a:schemeClr>
                </a:solidFill>
                <a:latin typeface="Times New Roman" pitchFamily="18" charset="0"/>
                <a:cs typeface="Times New Roman" pitchFamily="18" charset="0"/>
              </a:rPr>
              <a:t>Ramani</a:t>
            </a:r>
            <a:endParaRPr lang="en-US" dirty="0" smtClean="0">
              <a:solidFill>
                <a:schemeClr val="bg2">
                  <a:lumMod val="10000"/>
                </a:schemeClr>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122" name="Picture 1"/>
          <p:cNvPicPr>
            <a:picLocks noChangeAspect="1" noChangeArrowheads="1"/>
          </p:cNvPicPr>
          <p:nvPr/>
        </p:nvPicPr>
        <p:blipFill>
          <a:blip r:embed="rId2"/>
          <a:srcRect/>
          <a:stretch>
            <a:fillRect/>
          </a:stretch>
        </p:blipFill>
        <p:spPr bwMode="auto">
          <a:xfrm>
            <a:off x="0" y="4572014"/>
            <a:ext cx="785786" cy="571485"/>
          </a:xfrm>
          <a:prstGeom prst="rect">
            <a:avLst/>
          </a:prstGeom>
          <a:noFill/>
          <a:ln w="9525">
            <a:noFill/>
            <a:miter lim="800000"/>
            <a:headEnd/>
            <a:tailEnd/>
          </a:ln>
        </p:spPr>
      </p:pic>
      <p:pic>
        <p:nvPicPr>
          <p:cNvPr id="5124" name="Picture 3" descr="D:\Admin\coursefile\Depstar-final-logo (1).jpg"/>
          <p:cNvPicPr>
            <a:picLocks noChangeAspect="1" noChangeArrowheads="1"/>
          </p:cNvPicPr>
          <p:nvPr/>
        </p:nvPicPr>
        <p:blipFill>
          <a:blip r:embed="rId3" cstate="print"/>
          <a:srcRect/>
          <a:stretch>
            <a:fillRect/>
          </a:stretch>
        </p:blipFill>
        <p:spPr bwMode="auto">
          <a:xfrm>
            <a:off x="8358214" y="4500576"/>
            <a:ext cx="785785" cy="642924"/>
          </a:xfrm>
          <a:prstGeom prst="rect">
            <a:avLst/>
          </a:prstGeom>
          <a:noFill/>
          <a:ln w="9525">
            <a:noFill/>
            <a:miter lim="800000"/>
            <a:headEnd/>
            <a:tailEnd/>
          </a:ln>
        </p:spPr>
      </p:pic>
      <p:sp>
        <p:nvSpPr>
          <p:cNvPr id="5125" name="Rectangle 5"/>
          <p:cNvSpPr>
            <a:spLocks noChangeArrowheads="1"/>
          </p:cNvSpPr>
          <p:nvPr/>
        </p:nvSpPr>
        <p:spPr bwMode="auto">
          <a:xfrm>
            <a:off x="642910" y="4604891"/>
            <a:ext cx="7755295" cy="5386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743200" algn="ctr"/>
                <a:tab pos="5486400" algn="r"/>
              </a:tabLst>
            </a:pPr>
            <a:r>
              <a:rPr kumimoji="0" lang="en-US" sz="1800" b="0" i="0" u="none" strike="noStrike" cap="none" normalizeH="0" baseline="0" dirty="0" smtClean="0">
                <a:ln>
                  <a:noFill/>
                </a:ln>
                <a:solidFill>
                  <a:schemeClr val="tx1"/>
                </a:solidFill>
                <a:effectLst/>
                <a:latin typeface="Californian FB" pitchFamily="18" charset="0"/>
                <a:ea typeface="Calibri" pitchFamily="34" charset="0"/>
                <a:cs typeface="Arial" pitchFamily="34" charset="0"/>
              </a:rPr>
              <a:t> </a:t>
            </a:r>
            <a:r>
              <a:rPr kumimoji="0" lang="en-US" sz="1100" b="1"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CHAROTAR</a:t>
            </a:r>
            <a:r>
              <a:rPr kumimoji="0" lang="en-US" sz="11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UNIVERSITY OF SCIENCE &amp; TECHNOLOGY</a:t>
            </a:r>
            <a:endParaRPr kumimoji="0" lang="en-US" sz="11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743200" algn="ctr"/>
                <a:tab pos="5486400" algn="r"/>
              </a:tabLst>
            </a:pPr>
            <a:r>
              <a:rPr kumimoji="0" lang="en-US" sz="1100" b="1"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DEVANG  PATEL INSTITUTE OF ADVANCE TECHNOLOGY AND RESEARCH</a:t>
            </a:r>
            <a:endParaRPr kumimoji="0" lang="en-US" sz="11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71472" y="1000114"/>
            <a:ext cx="8229600" cy="571504"/>
          </a:xfrm>
        </p:spPr>
        <p:txBody>
          <a:bodyPr>
            <a:normAutofit fontScale="90000"/>
          </a:bodyPr>
          <a:lstStyle/>
          <a:p>
            <a:r>
              <a:rPr lang="en-US" dirty="0" smtClean="0"/>
              <a:t/>
            </a:r>
            <a:br>
              <a:rPr lang="en-US" dirty="0" smtClean="0"/>
            </a:br>
            <a:endParaRPr lang="en-US" dirty="0"/>
          </a:p>
        </p:txBody>
      </p:sp>
      <p:sp>
        <p:nvSpPr>
          <p:cNvPr id="10241" name="Rectangle 1"/>
          <p:cNvSpPr>
            <a:spLocks noChangeArrowheads="1"/>
          </p:cNvSpPr>
          <p:nvPr/>
        </p:nvSpPr>
        <p:spPr bwMode="auto">
          <a:xfrm>
            <a:off x="-357221" y="857238"/>
            <a:ext cx="9787005"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fontAlgn="base">
              <a:spcBef>
                <a:spcPct val="0"/>
              </a:spcBef>
              <a:spcAft>
                <a:spcPct val="0"/>
              </a:spcAft>
            </a:pPr>
            <a:r>
              <a:rPr kumimoji="0" lang="en-US" sz="2400" b="1"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Search bar for </a:t>
            </a:r>
            <a:r>
              <a:rPr lang="en-US" sz="2400" b="1" dirty="0" smtClean="0">
                <a:solidFill>
                  <a:schemeClr val="bg1"/>
                </a:solidFill>
                <a:latin typeface="Times New Roman" pitchFamily="18" charset="0"/>
                <a:ea typeface="Times New Roman" pitchFamily="18" charset="0"/>
                <a:cs typeface="Times New Roman" pitchFamily="18" charset="0"/>
              </a:rPr>
              <a:t>m</a:t>
            </a:r>
            <a:r>
              <a:rPr kumimoji="0" lang="en-US" sz="2400" b="1"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edical</a:t>
            </a:r>
            <a:r>
              <a:rPr kumimoji="0" lang="en-US" sz="2400" b="1" i="0" u="none" strike="noStrike" cap="none" normalizeH="0" dirty="0" smtClean="0">
                <a:ln>
                  <a:noFill/>
                </a:ln>
                <a:solidFill>
                  <a:schemeClr val="bg1"/>
                </a:solidFill>
                <a:effectLst/>
                <a:latin typeface="Times New Roman" pitchFamily="18" charset="0"/>
                <a:ea typeface="Times New Roman" pitchFamily="18" charset="0"/>
                <a:cs typeface="Times New Roman" pitchFamily="18" charset="0"/>
              </a:rPr>
              <a:t> store</a:t>
            </a:r>
            <a:r>
              <a:rPr lang="en-US" sz="2400" b="1" dirty="0" smtClean="0">
                <a:solidFill>
                  <a:schemeClr val="bg1"/>
                </a:solidFill>
                <a:latin typeface="Times New Roman" pitchFamily="18" charset="0"/>
                <a:ea typeface="Times New Roman" pitchFamily="18" charset="0"/>
                <a:cs typeface="Times New Roman" pitchFamily="18" charset="0"/>
              </a:rPr>
              <a:t>        </a:t>
            </a:r>
            <a:r>
              <a:rPr lang="en-US" sz="2400" b="1" dirty="0" smtClean="0">
                <a:solidFill>
                  <a:schemeClr val="bg1"/>
                </a:solidFill>
                <a:latin typeface="Times New Roman" pitchFamily="18" charset="0"/>
                <a:ea typeface="Times New Roman" pitchFamily="18" charset="0"/>
                <a:cs typeface="Times New Roman" pitchFamily="18" charset="0"/>
              </a:rPr>
              <a:t>	</a:t>
            </a:r>
            <a:r>
              <a:rPr lang="en-US" sz="2400" b="1" dirty="0" smtClean="0">
                <a:solidFill>
                  <a:schemeClr val="bg1"/>
                </a:solidFill>
                <a:latin typeface="Times New Roman" pitchFamily="18" charset="0"/>
                <a:ea typeface="Times New Roman" pitchFamily="18" charset="0"/>
                <a:cs typeface="Times New Roman" pitchFamily="18" charset="0"/>
              </a:rPr>
              <a:t>P</a:t>
            </a:r>
            <a:r>
              <a:rPr lang="en-US" sz="2400" b="1" dirty="0" smtClean="0">
                <a:solidFill>
                  <a:schemeClr val="bg1"/>
                </a:solidFill>
                <a:latin typeface="Times New Roman" pitchFamily="18" charset="0"/>
                <a:cs typeface="Times New Roman" pitchFamily="18" charset="0"/>
              </a:rPr>
              <a:t>revious </a:t>
            </a:r>
            <a:r>
              <a:rPr lang="en-US" sz="2400" b="1" dirty="0" smtClean="0">
                <a:solidFill>
                  <a:schemeClr val="bg1"/>
                </a:solidFill>
                <a:latin typeface="Times New Roman" pitchFamily="18" charset="0"/>
                <a:cs typeface="Times New Roman" pitchFamily="18" charset="0"/>
              </a:rPr>
              <a:t>search history</a:t>
            </a:r>
            <a:endParaRPr lang="en-US" sz="2400" dirty="0" smtClean="0">
              <a:solidFill>
                <a:schemeClr val="bg1"/>
              </a:solidFill>
              <a:latin typeface="Times New Roman" pitchFamily="18" charset="0"/>
              <a:cs typeface="Times New Roman" pitchFamily="18" charset="0"/>
            </a:endParaRPr>
          </a:p>
          <a:p>
            <a:pPr indent="457200" fontAlgn="base">
              <a:spcBef>
                <a:spcPct val="0"/>
              </a:spcBef>
              <a:spcAft>
                <a:spcPct val="0"/>
              </a:spcAft>
            </a:pPr>
            <a:endParaRPr lang="en-US" sz="2400" dirty="0" smtClean="0">
              <a:solidFill>
                <a:schemeClr val="bg1"/>
              </a:solidFill>
              <a:latin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 name="Content Placeholder 9" descr="Screenshot_20200721_233629"/>
          <p:cNvPicPr>
            <a:picLocks noGrp="1"/>
          </p:cNvPicPr>
          <p:nvPr>
            <p:ph sz="half" idx="2"/>
          </p:nvPr>
        </p:nvPicPr>
        <p:blipFill>
          <a:blip r:embed="rId2" cstate="print"/>
          <a:srcRect/>
          <a:stretch>
            <a:fillRect/>
          </a:stretch>
        </p:blipFill>
        <p:spPr bwMode="auto">
          <a:xfrm>
            <a:off x="5357818" y="1285866"/>
            <a:ext cx="2840046" cy="3643338"/>
          </a:xfrm>
          <a:prstGeom prst="rect">
            <a:avLst/>
          </a:prstGeom>
          <a:noFill/>
          <a:ln w="9525">
            <a:noFill/>
            <a:miter lim="800000"/>
            <a:headEnd/>
            <a:tailEnd/>
          </a:ln>
        </p:spPr>
      </p:pic>
      <p:pic>
        <p:nvPicPr>
          <p:cNvPr id="14" name="Content Placeholder 13" descr="C:\Users\Dell\Desktop\Inhouse-intership-project\Screenshot_20200721_233612.jpg"/>
          <p:cNvPicPr>
            <a:picLocks noGrp="1"/>
          </p:cNvPicPr>
          <p:nvPr>
            <p:ph sz="half" idx="1"/>
          </p:nvPr>
        </p:nvPicPr>
        <p:blipFill>
          <a:blip r:embed="rId3" cstate="print"/>
          <a:srcRect/>
          <a:stretch>
            <a:fillRect/>
          </a:stretch>
        </p:blipFill>
        <p:spPr bwMode="auto">
          <a:xfrm>
            <a:off x="857224" y="1285865"/>
            <a:ext cx="2857520" cy="364333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71472" y="1000114"/>
            <a:ext cx="8229600" cy="571504"/>
          </a:xfrm>
        </p:spPr>
        <p:txBody>
          <a:bodyPr>
            <a:normAutofit fontScale="90000"/>
          </a:bodyPr>
          <a:lstStyle/>
          <a:p>
            <a:r>
              <a:rPr lang="en-US" dirty="0" smtClean="0"/>
              <a:t/>
            </a:r>
            <a:br>
              <a:rPr lang="en-US" dirty="0" smtClean="0"/>
            </a:br>
            <a:endParaRPr lang="en-US" dirty="0"/>
          </a:p>
        </p:txBody>
      </p:sp>
      <p:sp>
        <p:nvSpPr>
          <p:cNvPr id="10241" name="Rectangle 1"/>
          <p:cNvSpPr>
            <a:spLocks noChangeArrowheads="1"/>
          </p:cNvSpPr>
          <p:nvPr/>
        </p:nvSpPr>
        <p:spPr bwMode="auto">
          <a:xfrm>
            <a:off x="-357221" y="857238"/>
            <a:ext cx="9787005"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fontAlgn="base">
              <a:spcBef>
                <a:spcPct val="0"/>
              </a:spcBef>
              <a:spcAft>
                <a:spcPct val="0"/>
              </a:spcAft>
            </a:pPr>
            <a:r>
              <a:rPr lang="en-US" sz="2400" b="1" dirty="0" smtClean="0">
                <a:solidFill>
                  <a:schemeClr val="bg1"/>
                </a:solidFill>
              </a:rPr>
              <a:t>	    </a:t>
            </a:r>
            <a:r>
              <a:rPr lang="en-US" sz="2400" b="1" dirty="0" smtClean="0">
                <a:solidFill>
                  <a:schemeClr val="bg1"/>
                </a:solidFill>
                <a:latin typeface="Times New Roman" pitchFamily="18" charset="0"/>
                <a:cs typeface="Times New Roman" pitchFamily="18" charset="0"/>
              </a:rPr>
              <a:t>Add new Medical shop			  </a:t>
            </a:r>
            <a:r>
              <a:rPr lang="en-US" sz="2400" b="1" dirty="0" smtClean="0">
                <a:solidFill>
                  <a:schemeClr val="bg1"/>
                </a:solidFill>
                <a:latin typeface="Times New Roman" pitchFamily="18" charset="0"/>
                <a:cs typeface="Times New Roman" pitchFamily="18" charset="0"/>
              </a:rPr>
              <a:t>Pick Image</a:t>
            </a:r>
            <a:endParaRPr lang="en-US" sz="2400" b="1" dirty="0" smtClean="0">
              <a:solidFill>
                <a:schemeClr val="bg1"/>
              </a:solidFill>
              <a:latin typeface="Times New Roman" pitchFamily="18" charset="0"/>
              <a:cs typeface="Times New Roman" pitchFamily="18" charset="0"/>
            </a:endParaRPr>
          </a:p>
          <a:p>
            <a:pPr indent="457200" fontAlgn="base">
              <a:spcBef>
                <a:spcPct val="0"/>
              </a:spcBef>
              <a:spcAft>
                <a:spcPct val="0"/>
              </a:spcAft>
            </a:pPr>
            <a:endParaRPr lang="en-US" sz="2400" dirty="0" smtClean="0">
              <a:solidFill>
                <a:schemeClr val="bg1"/>
              </a:solidFill>
              <a:latin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6" name="Picture 4" descr="C:\Users\ADMIN\Downloads\WhatsApp Image 2020-08-12 at 7.25.07 PM (1).jpeg"/>
          <p:cNvPicPr>
            <a:picLocks noChangeAspect="1" noChangeArrowheads="1"/>
          </p:cNvPicPr>
          <p:nvPr/>
        </p:nvPicPr>
        <p:blipFill>
          <a:blip r:embed="rId2" cstate="print"/>
          <a:srcRect/>
          <a:stretch>
            <a:fillRect/>
          </a:stretch>
        </p:blipFill>
        <p:spPr bwMode="auto">
          <a:xfrm>
            <a:off x="928662" y="1285866"/>
            <a:ext cx="2928958" cy="3643338"/>
          </a:xfrm>
          <a:prstGeom prst="rect">
            <a:avLst/>
          </a:prstGeom>
          <a:noFill/>
        </p:spPr>
      </p:pic>
      <p:pic>
        <p:nvPicPr>
          <p:cNvPr id="3077" name="Picture 5" descr="C:\Users\ADMIN\Downloads\WhatsApp Image 2020-08-12 at 7.25.09 PM.jpeg"/>
          <p:cNvPicPr>
            <a:picLocks noChangeAspect="1" noChangeArrowheads="1"/>
          </p:cNvPicPr>
          <p:nvPr/>
        </p:nvPicPr>
        <p:blipFill>
          <a:blip r:embed="rId3" cstate="print"/>
          <a:srcRect/>
          <a:stretch>
            <a:fillRect/>
          </a:stretch>
        </p:blipFill>
        <p:spPr bwMode="auto">
          <a:xfrm>
            <a:off x="5500694" y="1285866"/>
            <a:ext cx="2857520" cy="364333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71472" y="1000114"/>
            <a:ext cx="8229600" cy="571504"/>
          </a:xfrm>
        </p:spPr>
        <p:txBody>
          <a:bodyPr>
            <a:normAutofit fontScale="90000"/>
          </a:bodyPr>
          <a:lstStyle/>
          <a:p>
            <a:r>
              <a:rPr lang="en-US" dirty="0" smtClean="0"/>
              <a:t/>
            </a:r>
            <a:br>
              <a:rPr lang="en-US" dirty="0" smtClean="0"/>
            </a:br>
            <a:endParaRPr lang="en-US" dirty="0"/>
          </a:p>
        </p:txBody>
      </p:sp>
      <p:sp>
        <p:nvSpPr>
          <p:cNvPr id="10241" name="Rectangle 1"/>
          <p:cNvSpPr>
            <a:spLocks noChangeArrowheads="1"/>
          </p:cNvSpPr>
          <p:nvPr/>
        </p:nvSpPr>
        <p:spPr bwMode="auto">
          <a:xfrm>
            <a:off x="-357221" y="857238"/>
            <a:ext cx="9787005"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fontAlgn="base">
              <a:spcBef>
                <a:spcPct val="0"/>
              </a:spcBef>
              <a:spcAft>
                <a:spcPct val="0"/>
              </a:spcAft>
            </a:pPr>
            <a:r>
              <a:rPr lang="en-US" sz="2400" b="1" dirty="0" smtClean="0">
                <a:solidFill>
                  <a:schemeClr val="bg1"/>
                </a:solidFill>
              </a:rPr>
              <a:t>	</a:t>
            </a:r>
            <a:r>
              <a:rPr lang="en-US" sz="2400" b="1"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 Crop Image</a:t>
            </a:r>
            <a:r>
              <a:rPr lang="en-US" sz="2400" b="1"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                   Update Information</a:t>
            </a:r>
            <a:endParaRPr lang="en-US" sz="2400" dirty="0" smtClean="0">
              <a:solidFill>
                <a:schemeClr val="bg1"/>
              </a:solidFill>
              <a:latin typeface="Times New Roman" pitchFamily="18" charset="0"/>
              <a:cs typeface="Times New Roman" pitchFamily="18" charset="0"/>
            </a:endParaRPr>
          </a:p>
          <a:p>
            <a:pPr indent="457200" fontAlgn="base">
              <a:spcBef>
                <a:spcPct val="0"/>
              </a:spcBef>
              <a:spcAft>
                <a:spcPct val="0"/>
              </a:spcAft>
            </a:pPr>
            <a:endParaRPr lang="en-US" sz="2400" dirty="0" smtClean="0">
              <a:solidFill>
                <a:schemeClr val="bg1"/>
              </a:solidFill>
              <a:latin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8" name="Picture 2" descr="C:\Users\ADMIN\Downloads\WhatsApp Image 2020-08-12 at 7.25.08 PM.jpeg"/>
          <p:cNvPicPr>
            <a:picLocks noChangeAspect="1" noChangeArrowheads="1"/>
          </p:cNvPicPr>
          <p:nvPr/>
        </p:nvPicPr>
        <p:blipFill>
          <a:blip r:embed="rId3" cstate="print"/>
          <a:srcRect/>
          <a:stretch>
            <a:fillRect/>
          </a:stretch>
        </p:blipFill>
        <p:spPr bwMode="auto">
          <a:xfrm>
            <a:off x="5643570" y="1285866"/>
            <a:ext cx="2928958" cy="3643338"/>
          </a:xfrm>
          <a:prstGeom prst="rect">
            <a:avLst/>
          </a:prstGeom>
          <a:noFill/>
        </p:spPr>
      </p:pic>
      <p:pic>
        <p:nvPicPr>
          <p:cNvPr id="10" name="Picture 9" descr="C:\Users\ADMIN\Desktop\ss.png"/>
          <p:cNvPicPr/>
          <p:nvPr/>
        </p:nvPicPr>
        <p:blipFill>
          <a:blip r:embed="rId4"/>
          <a:stretch>
            <a:fillRect/>
          </a:stretch>
        </p:blipFill>
        <p:spPr bwMode="auto">
          <a:xfrm>
            <a:off x="1071538" y="1285866"/>
            <a:ext cx="2857520" cy="364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71472" y="1000114"/>
            <a:ext cx="8229600" cy="571504"/>
          </a:xfrm>
        </p:spPr>
        <p:txBody>
          <a:bodyPr>
            <a:normAutofit fontScale="90000"/>
          </a:bodyPr>
          <a:lstStyle/>
          <a:p>
            <a:r>
              <a:rPr lang="en-US" dirty="0" smtClean="0"/>
              <a:t/>
            </a:r>
            <a:br>
              <a:rPr lang="en-US" dirty="0" smtClean="0"/>
            </a:br>
            <a:endParaRPr lang="en-US" dirty="0"/>
          </a:p>
        </p:txBody>
      </p:sp>
      <p:sp>
        <p:nvSpPr>
          <p:cNvPr id="10241" name="Rectangle 1"/>
          <p:cNvSpPr>
            <a:spLocks noChangeArrowheads="1"/>
          </p:cNvSpPr>
          <p:nvPr/>
        </p:nvSpPr>
        <p:spPr bwMode="auto">
          <a:xfrm>
            <a:off x="-357221" y="857238"/>
            <a:ext cx="9787005"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fontAlgn="base">
              <a:spcBef>
                <a:spcPct val="0"/>
              </a:spcBef>
              <a:spcAft>
                <a:spcPct val="0"/>
              </a:spcAft>
            </a:pPr>
            <a:r>
              <a:rPr lang="en-US" sz="2400" b="1" dirty="0" smtClean="0">
                <a:solidFill>
                  <a:schemeClr val="bg1"/>
                </a:solidFill>
              </a:rPr>
              <a:t>	   </a:t>
            </a:r>
            <a:r>
              <a:rPr lang="en-US" sz="2400" b="1" dirty="0" smtClean="0">
                <a:solidFill>
                  <a:schemeClr val="bg1"/>
                </a:solidFill>
              </a:rPr>
              <a:t> </a:t>
            </a:r>
            <a:r>
              <a:rPr lang="en-US" sz="2400" b="1" dirty="0" smtClean="0">
                <a:solidFill>
                  <a:schemeClr val="bg1"/>
                </a:solidFill>
              </a:rPr>
              <a:t>        </a:t>
            </a:r>
            <a:r>
              <a:rPr lang="en-US" sz="2400" b="1" dirty="0" smtClean="0">
                <a:solidFill>
                  <a:schemeClr val="bg1"/>
                </a:solidFill>
              </a:rPr>
              <a:t> </a:t>
            </a:r>
            <a:r>
              <a:rPr lang="en-US" sz="2400" b="1" dirty="0" smtClean="0">
                <a:solidFill>
                  <a:schemeClr val="bg1"/>
                </a:solidFill>
                <a:latin typeface="Times New Roman" pitchFamily="18" charset="0"/>
                <a:cs typeface="Times New Roman" pitchFamily="18" charset="0"/>
              </a:rPr>
              <a:t>Update dialog box</a:t>
            </a:r>
            <a:r>
              <a:rPr lang="en-US" sz="2400" b="1"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                   Delete dialog box</a:t>
            </a:r>
            <a:endParaRPr lang="en-US" sz="2400" dirty="0" smtClean="0">
              <a:solidFill>
                <a:schemeClr val="bg1"/>
              </a:solidFill>
              <a:latin typeface="Times New Roman" pitchFamily="18" charset="0"/>
              <a:cs typeface="Times New Roman" pitchFamily="18" charset="0"/>
            </a:endParaRPr>
          </a:p>
          <a:p>
            <a:pPr indent="457200" fontAlgn="base">
              <a:spcBef>
                <a:spcPct val="0"/>
              </a:spcBef>
              <a:spcAft>
                <a:spcPct val="0"/>
              </a:spcAft>
            </a:pPr>
            <a:endParaRPr lang="en-US" sz="2400" dirty="0" smtClean="0">
              <a:solidFill>
                <a:schemeClr val="bg1"/>
              </a:solidFill>
              <a:latin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2" name="Picture 2" descr="C:\Users\ADMIN\Downloads\WhatsApp Image 2020-08-12 at 7.25.08 PM (1).jpeg"/>
          <p:cNvPicPr>
            <a:picLocks noChangeAspect="1" noChangeArrowheads="1"/>
          </p:cNvPicPr>
          <p:nvPr/>
        </p:nvPicPr>
        <p:blipFill>
          <a:blip r:embed="rId3"/>
          <a:srcRect/>
          <a:stretch>
            <a:fillRect/>
          </a:stretch>
        </p:blipFill>
        <p:spPr bwMode="auto">
          <a:xfrm>
            <a:off x="1142976" y="1285866"/>
            <a:ext cx="2928958" cy="3643338"/>
          </a:xfrm>
          <a:prstGeom prst="rect">
            <a:avLst/>
          </a:prstGeom>
          <a:noFill/>
        </p:spPr>
      </p:pic>
      <p:pic>
        <p:nvPicPr>
          <p:cNvPr id="5123" name="Picture 3" descr="C:\Users\ADMIN\Downloads\WhatsApp Image 2020-08-12 at 7.25.53 PM.jpeg"/>
          <p:cNvPicPr>
            <a:picLocks noChangeAspect="1" noChangeArrowheads="1"/>
          </p:cNvPicPr>
          <p:nvPr/>
        </p:nvPicPr>
        <p:blipFill>
          <a:blip r:embed="rId4"/>
          <a:srcRect/>
          <a:stretch>
            <a:fillRect/>
          </a:stretch>
        </p:blipFill>
        <p:spPr bwMode="auto">
          <a:xfrm>
            <a:off x="5357818" y="1285866"/>
            <a:ext cx="3048000" cy="364333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Views used</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fontScale="92500" lnSpcReduction="10000"/>
          </a:bodyPr>
          <a:lstStyle/>
          <a:p>
            <a:pPr>
              <a:buNone/>
            </a:pPr>
            <a:r>
              <a:rPr lang="en-US" dirty="0" smtClean="0">
                <a:latin typeface="Times New Roman" pitchFamily="18" charset="0"/>
                <a:cs typeface="Times New Roman" pitchFamily="18" charset="0"/>
              </a:rPr>
              <a:t>The main modules used in the project are listed below:</a:t>
            </a:r>
          </a:p>
          <a:p>
            <a:r>
              <a:rPr lang="en-US" dirty="0" err="1" smtClean="0">
                <a:latin typeface="Times New Roman" pitchFamily="18" charset="0"/>
                <a:cs typeface="Times New Roman" pitchFamily="18" charset="0"/>
              </a:rPr>
              <a:t>ListView</a:t>
            </a:r>
            <a:r>
              <a:rPr lang="en-US" dirty="0" smtClean="0">
                <a:latin typeface="Times New Roman" pitchFamily="18" charset="0"/>
                <a:cs typeface="Times New Roman" pitchFamily="18" charset="0"/>
              </a:rPr>
              <a:t>:</a:t>
            </a:r>
          </a:p>
          <a:p>
            <a:pPr algn="just">
              <a:buNone/>
            </a:pPr>
            <a:r>
              <a:rPr lang="en-US"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Android </a:t>
            </a:r>
            <a:r>
              <a:rPr lang="en-US" sz="2600" dirty="0" err="1" smtClean="0">
                <a:latin typeface="Times New Roman" pitchFamily="18" charset="0"/>
                <a:cs typeface="Times New Roman" pitchFamily="18" charset="0"/>
              </a:rPr>
              <a:t>ListView</a:t>
            </a:r>
            <a:r>
              <a:rPr lang="en-US" dirty="0" smtClean="0">
                <a:latin typeface="Times New Roman" pitchFamily="18" charset="0"/>
                <a:cs typeface="Times New Roman" pitchFamily="18" charset="0"/>
              </a:rPr>
              <a:t> is a </a:t>
            </a:r>
            <a:r>
              <a:rPr lang="en-US" b="1" dirty="0" smtClean="0">
                <a:latin typeface="Times New Roman" pitchFamily="18" charset="0"/>
                <a:cs typeface="Times New Roman" pitchFamily="18" charset="0"/>
              </a:rPr>
              <a:t>view</a:t>
            </a:r>
            <a:r>
              <a:rPr lang="en-US" dirty="0" smtClean="0">
                <a:latin typeface="Times New Roman" pitchFamily="18" charset="0"/>
                <a:cs typeface="Times New Roman" pitchFamily="18" charset="0"/>
              </a:rPr>
              <a:t> which groups several items and display them in vertical scrollable </a:t>
            </a:r>
            <a:r>
              <a:rPr lang="en-US" b="1" dirty="0" smtClean="0">
                <a:latin typeface="Times New Roman" pitchFamily="18" charset="0"/>
                <a:cs typeface="Times New Roman" pitchFamily="18" charset="0"/>
              </a:rPr>
              <a:t>list</a:t>
            </a:r>
            <a:r>
              <a:rPr lang="en-US" dirty="0" smtClean="0">
                <a:latin typeface="Times New Roman" pitchFamily="18" charset="0"/>
                <a:cs typeface="Times New Roman" pitchFamily="18" charset="0"/>
              </a:rPr>
              <a:t>. The </a:t>
            </a:r>
            <a:r>
              <a:rPr lang="en-US" b="1" dirty="0" smtClean="0">
                <a:latin typeface="Times New Roman" pitchFamily="18" charset="0"/>
                <a:cs typeface="Times New Roman" pitchFamily="18" charset="0"/>
              </a:rPr>
              <a:t>list</a:t>
            </a:r>
            <a:r>
              <a:rPr lang="en-US" dirty="0" smtClean="0">
                <a:latin typeface="Times New Roman" pitchFamily="18" charset="0"/>
                <a:cs typeface="Times New Roman" pitchFamily="18" charset="0"/>
              </a:rPr>
              <a:t> items are automatically inserted to the </a:t>
            </a:r>
            <a:r>
              <a:rPr lang="en-US" b="1" dirty="0" smtClean="0">
                <a:latin typeface="Times New Roman" pitchFamily="18" charset="0"/>
                <a:cs typeface="Times New Roman" pitchFamily="18" charset="0"/>
              </a:rPr>
              <a:t>list</a:t>
            </a:r>
            <a:r>
              <a:rPr lang="en-US" dirty="0" smtClean="0">
                <a:latin typeface="Times New Roman" pitchFamily="18" charset="0"/>
                <a:cs typeface="Times New Roman" pitchFamily="18" charset="0"/>
              </a:rPr>
              <a:t> using an Adapter that pulls content from a source such as an array or database. In this application we have used the </a:t>
            </a:r>
            <a:r>
              <a:rPr lang="en-US" dirty="0" err="1" smtClean="0">
                <a:latin typeface="Times New Roman" pitchFamily="18" charset="0"/>
                <a:cs typeface="Times New Roman" pitchFamily="18" charset="0"/>
              </a:rPr>
              <a:t>ListView</a:t>
            </a:r>
            <a:r>
              <a:rPr lang="en-US" dirty="0" smtClean="0">
                <a:latin typeface="Times New Roman" pitchFamily="18" charset="0"/>
                <a:cs typeface="Times New Roman" pitchFamily="18" charset="0"/>
              </a:rPr>
              <a:t> for the list of the cities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Continued…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err="1" smtClean="0">
                <a:latin typeface="Times New Roman" pitchFamily="18" charset="0"/>
                <a:cs typeface="Times New Roman" pitchFamily="18" charset="0"/>
              </a:rPr>
              <a:t>RecyclerView</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RecyclerView</a:t>
            </a:r>
            <a:r>
              <a:rPr lang="en-US" dirty="0" smtClean="0">
                <a:latin typeface="Times New Roman" pitchFamily="18" charset="0"/>
                <a:cs typeface="Times New Roman" pitchFamily="18" charset="0"/>
              </a:rPr>
              <a:t> is an advanced and flexible version of </a:t>
            </a:r>
            <a:r>
              <a:rPr lang="en-US" dirty="0" err="1" smtClean="0">
                <a:latin typeface="Times New Roman" pitchFamily="18" charset="0"/>
                <a:cs typeface="Times New Roman" pitchFamily="18" charset="0"/>
              </a:rPr>
              <a:t>ListView</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GridView</a:t>
            </a:r>
            <a:r>
              <a:rPr lang="en-US" dirty="0" smtClean="0">
                <a:latin typeface="Times New Roman" pitchFamily="18" charset="0"/>
                <a:cs typeface="Times New Roman" pitchFamily="18" charset="0"/>
              </a:rPr>
              <a:t>. It is a container used for displaying large amount of data sets that can be scrolled very efficiently by maintaining a limited number of views. </a:t>
            </a:r>
          </a:p>
          <a:p>
            <a:pPr algn="just">
              <a:buNone/>
            </a:pPr>
            <a:r>
              <a:rPr lang="en-US" dirty="0" smtClean="0">
                <a:latin typeface="Times New Roman" pitchFamily="18" charset="0"/>
                <a:cs typeface="Times New Roman" pitchFamily="18" charset="0"/>
              </a:rPr>
              <a:t>	Here we have used the </a:t>
            </a:r>
            <a:r>
              <a:rPr lang="en-US" dirty="0" err="1" smtClean="0">
                <a:latin typeface="Times New Roman" pitchFamily="18" charset="0"/>
                <a:cs typeface="Times New Roman" pitchFamily="18" charset="0"/>
              </a:rPr>
              <a:t>RecyclerView</a:t>
            </a:r>
            <a:r>
              <a:rPr lang="en-US" dirty="0" smtClean="0">
                <a:latin typeface="Times New Roman" pitchFamily="18" charset="0"/>
                <a:cs typeface="Times New Roman" pitchFamily="18" charset="0"/>
              </a:rPr>
              <a:t> in the list of cities.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Continued….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CardView</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CardView</a:t>
            </a:r>
            <a:r>
              <a:rPr lang="en-US" dirty="0" smtClean="0">
                <a:latin typeface="Times New Roman" pitchFamily="18" charset="0"/>
                <a:cs typeface="Times New Roman" pitchFamily="18" charset="0"/>
              </a:rPr>
              <a:t> wraps a layout and will often be the container used in a layout for each item within a </a:t>
            </a:r>
            <a:r>
              <a:rPr lang="en-US" dirty="0" err="1" smtClean="0">
                <a:latin typeface="Times New Roman" pitchFamily="18" charset="0"/>
                <a:cs typeface="Times New Roman" pitchFamily="18" charset="0"/>
              </a:rPr>
              <a:t>ListView</a:t>
            </a:r>
            <a:r>
              <a:rPr lang="en-US" dirty="0" smtClean="0">
                <a:latin typeface="Times New Roman" pitchFamily="18" charset="0"/>
                <a:cs typeface="Times New Roman" pitchFamily="18" charset="0"/>
              </a:rPr>
              <a:t> or </a:t>
            </a:r>
            <a:r>
              <a:rPr lang="en-US" dirty="0" err="1" smtClean="0">
                <a:latin typeface="Times New Roman" pitchFamily="18" charset="0"/>
                <a:cs typeface="Times New Roman" pitchFamily="18" charset="0"/>
              </a:rPr>
              <a:t>RecyclerView</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Here we have used the </a:t>
            </a:r>
            <a:r>
              <a:rPr lang="en-US" dirty="0" err="1" smtClean="0">
                <a:latin typeface="Times New Roman" pitchFamily="18" charset="0"/>
                <a:cs typeface="Times New Roman" pitchFamily="18" charset="0"/>
              </a:rPr>
              <a:t>CardView</a:t>
            </a:r>
            <a:r>
              <a:rPr lang="en-US" dirty="0" smtClean="0">
                <a:latin typeface="Times New Roman" pitchFamily="18" charset="0"/>
                <a:cs typeface="Times New Roman" pitchFamily="18" charset="0"/>
              </a:rPr>
              <a:t> in </a:t>
            </a:r>
            <a:r>
              <a:rPr lang="en-US" dirty="0" err="1" smtClean="0">
                <a:latin typeface="Times New Roman" pitchFamily="18" charset="0"/>
                <a:cs typeface="Times New Roman" pitchFamily="18" charset="0"/>
              </a:rPr>
              <a:t>wraping</a:t>
            </a:r>
            <a:r>
              <a:rPr lang="en-US" dirty="0" smtClean="0">
                <a:latin typeface="Times New Roman" pitchFamily="18" charset="0"/>
                <a:cs typeface="Times New Roman" pitchFamily="18" charset="0"/>
              </a:rPr>
              <a:t> the information like </a:t>
            </a:r>
            <a:r>
              <a:rPr lang="en-US" dirty="0" err="1" smtClean="0">
                <a:latin typeface="Times New Roman" pitchFamily="18" charset="0"/>
                <a:cs typeface="Times New Roman" pitchFamily="18" charset="0"/>
              </a:rPr>
              <a:t>name,address,phone</a:t>
            </a:r>
            <a:r>
              <a:rPr lang="en-US" dirty="0" smtClean="0">
                <a:latin typeface="Times New Roman" pitchFamily="18" charset="0"/>
                <a:cs typeface="Times New Roman" pitchFamily="18" charset="0"/>
              </a:rPr>
              <a:t> number and link of each shop in the list.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Continued….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We have also created a database using </a:t>
            </a:r>
            <a:r>
              <a:rPr lang="en-US" sz="2000" dirty="0" err="1" smtClean="0">
                <a:latin typeface="Times New Roman" pitchFamily="18" charset="0"/>
                <a:cs typeface="Times New Roman" pitchFamily="18" charset="0"/>
              </a:rPr>
              <a:t>SQLite</a:t>
            </a:r>
            <a:r>
              <a:rPr lang="en-US" sz="2000" dirty="0" smtClean="0">
                <a:latin typeface="Times New Roman" pitchFamily="18" charset="0"/>
                <a:cs typeface="Times New Roman" pitchFamily="18" charset="0"/>
              </a:rPr>
              <a:t> database </a:t>
            </a:r>
            <a:r>
              <a:rPr lang="en-US" sz="2000" dirty="0" err="1" smtClean="0">
                <a:latin typeface="Times New Roman" pitchFamily="18" charset="0"/>
                <a:cs typeface="Times New Roman" pitchFamily="18" charset="0"/>
              </a:rPr>
              <a:t>browser,containing</a:t>
            </a:r>
            <a:r>
              <a:rPr lang="en-US" sz="2000" dirty="0" smtClean="0">
                <a:latin typeface="Times New Roman" pitchFamily="18" charset="0"/>
                <a:cs typeface="Times New Roman" pitchFamily="18" charset="0"/>
              </a:rPr>
              <a:t> a separate table for each </a:t>
            </a:r>
            <a:r>
              <a:rPr lang="en-US" sz="2000" dirty="0" err="1" smtClean="0">
                <a:latin typeface="Times New Roman" pitchFamily="18" charset="0"/>
                <a:cs typeface="Times New Roman" pitchFamily="18" charset="0"/>
              </a:rPr>
              <a:t>city,and</a:t>
            </a:r>
            <a:r>
              <a:rPr lang="en-US" sz="2000" dirty="0" smtClean="0">
                <a:latin typeface="Times New Roman" pitchFamily="18" charset="0"/>
                <a:cs typeface="Times New Roman" pitchFamily="18" charset="0"/>
              </a:rPr>
              <a:t> each of the table contains the name ,address and phone number of the shops.</a:t>
            </a:r>
          </a:p>
          <a:p>
            <a:pPr algn="just"/>
            <a:r>
              <a:rPr lang="en-US" sz="2000" dirty="0" smtClean="0">
                <a:latin typeface="Times New Roman" pitchFamily="18" charset="0"/>
                <a:cs typeface="Times New Roman" pitchFamily="18" charset="0"/>
              </a:rPr>
              <a:t>The application also contains a launching icon as shown below created using adobe creative cloud.</a:t>
            </a:r>
          </a:p>
          <a:p>
            <a:endParaRPr lang="en-US" sz="2000" dirty="0"/>
          </a:p>
        </p:txBody>
      </p:sp>
      <p:pic>
        <p:nvPicPr>
          <p:cNvPr id="6146" name="Picture 2" descr="C:\Users\ADMIN\Downloads\WhatsApp Image 2020-08-13 at 10.48.24 AM.jpeg"/>
          <p:cNvPicPr>
            <a:picLocks noChangeAspect="1" noChangeArrowheads="1"/>
          </p:cNvPicPr>
          <p:nvPr/>
        </p:nvPicPr>
        <p:blipFill>
          <a:blip r:embed="rId2"/>
          <a:srcRect/>
          <a:stretch>
            <a:fillRect/>
          </a:stretch>
        </p:blipFill>
        <p:spPr bwMode="auto">
          <a:xfrm>
            <a:off x="4857752" y="2857502"/>
            <a:ext cx="2019300" cy="20097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Learning from the project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We have learn to create an efficient application by incorporating many new modules like </a:t>
            </a:r>
            <a:r>
              <a:rPr lang="en-US" dirty="0" err="1" smtClean="0">
                <a:latin typeface="Times New Roman" pitchFamily="18" charset="0"/>
                <a:cs typeface="Times New Roman" pitchFamily="18" charset="0"/>
              </a:rPr>
              <a:t>recylerview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cardview</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listview,the</a:t>
            </a:r>
            <a:r>
              <a:rPr lang="en-US" dirty="0" smtClean="0">
                <a:latin typeface="Times New Roman" pitchFamily="18" charset="0"/>
                <a:cs typeface="Times New Roman" pitchFamily="18" charset="0"/>
              </a:rPr>
              <a:t> differences between these views and how too use them efficiently.</a:t>
            </a:r>
          </a:p>
          <a:p>
            <a:pPr algn="just"/>
            <a:r>
              <a:rPr lang="en-US" dirty="0" smtClean="0">
                <a:latin typeface="Times New Roman" pitchFamily="18" charset="0"/>
                <a:cs typeface="Times New Roman" pitchFamily="18" charset="0"/>
              </a:rPr>
              <a:t>We have also learnt to make some attractive app icons in a way that describes the application </a:t>
            </a:r>
            <a:r>
              <a:rPr lang="en-US" dirty="0" err="1" smtClean="0">
                <a:latin typeface="Times New Roman" pitchFamily="18" charset="0"/>
                <a:cs typeface="Times New Roman" pitchFamily="18" charset="0"/>
              </a:rPr>
              <a:t>effectively,and</a:t>
            </a:r>
            <a:r>
              <a:rPr lang="en-US" dirty="0" smtClean="0">
                <a:latin typeface="Times New Roman" pitchFamily="18" charset="0"/>
                <a:cs typeface="Times New Roman" pitchFamily="18" charset="0"/>
              </a:rPr>
              <a:t> using these icons in the android studio.</a:t>
            </a:r>
          </a:p>
          <a:p>
            <a:pPr algn="just"/>
            <a:r>
              <a:rPr lang="en-US" dirty="0" smtClean="0">
                <a:latin typeface="Times New Roman" pitchFamily="18" charset="0"/>
                <a:cs typeface="Times New Roman" pitchFamily="18" charset="0"/>
              </a:rPr>
              <a:t>Hence we have got a deep understanding of android studio.</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Finally we would conclude that our application will be helpful to the people who are new in Gujarat and so would have minimum knowledge of the stores around them. </a:t>
            </a:r>
          </a:p>
          <a:p>
            <a:pPr algn="just"/>
            <a:r>
              <a:rPr lang="en-US" dirty="0" smtClean="0">
                <a:latin typeface="Times New Roman" pitchFamily="18" charset="0"/>
                <a:cs typeface="Times New Roman" pitchFamily="18" charset="0"/>
              </a:rPr>
              <a:t>So they do not have to waste their energies searching for the medical shops in emergencies as the Med+ app will provide the the entire list in one click without even the internet connection.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85720" y="1285866"/>
            <a:ext cx="8715436" cy="3714776"/>
          </a:xfrm>
        </p:spPr>
        <p:txBody>
          <a:bodyPr>
            <a:normAutofit fontScale="92500" lnSpcReduction="20000"/>
          </a:bodyPr>
          <a:lstStyle/>
          <a:p>
            <a:r>
              <a:rPr lang="en-US" dirty="0" smtClean="0">
                <a:latin typeface="Times New Roman" pitchFamily="18" charset="0"/>
                <a:cs typeface="Times New Roman" pitchFamily="18" charset="0"/>
              </a:rPr>
              <a:t>Introduction to application</a:t>
            </a:r>
          </a:p>
          <a:p>
            <a:r>
              <a:rPr lang="en-US" dirty="0" smtClean="0">
                <a:latin typeface="Times New Roman" pitchFamily="18" charset="0"/>
                <a:cs typeface="Times New Roman" pitchFamily="18" charset="0"/>
              </a:rPr>
              <a:t>Tools and Technologies used</a:t>
            </a:r>
          </a:p>
          <a:p>
            <a:r>
              <a:rPr lang="en-US" dirty="0" smtClean="0">
                <a:latin typeface="Times New Roman" pitchFamily="18" charset="0"/>
                <a:cs typeface="Times New Roman" pitchFamily="18" charset="0"/>
              </a:rPr>
              <a:t>Requirement</a:t>
            </a:r>
          </a:p>
          <a:p>
            <a:r>
              <a:rPr lang="en-US" dirty="0" smtClean="0">
                <a:latin typeface="Times New Roman" pitchFamily="18" charset="0"/>
                <a:cs typeface="Times New Roman" pitchFamily="18" charset="0"/>
              </a:rPr>
              <a:t>Working</a:t>
            </a:r>
          </a:p>
          <a:p>
            <a:r>
              <a:rPr lang="en-US" dirty="0" smtClean="0">
                <a:latin typeface="Times New Roman" pitchFamily="18" charset="0"/>
                <a:cs typeface="Times New Roman" pitchFamily="18" charset="0"/>
              </a:rPr>
              <a:t>Screenshots</a:t>
            </a:r>
          </a:p>
          <a:p>
            <a:r>
              <a:rPr lang="en-US" dirty="0" smtClean="0">
                <a:latin typeface="Times New Roman" pitchFamily="18" charset="0"/>
                <a:cs typeface="Times New Roman" pitchFamily="18" charset="0"/>
              </a:rPr>
              <a:t>Different Views used</a:t>
            </a:r>
          </a:p>
          <a:p>
            <a:r>
              <a:rPr lang="en-US" dirty="0" smtClean="0">
                <a:latin typeface="Times New Roman" pitchFamily="18" charset="0"/>
                <a:cs typeface="Times New Roman" pitchFamily="18" charset="0"/>
              </a:rPr>
              <a:t>Conclusion</a:t>
            </a:r>
          </a:p>
          <a:p>
            <a:r>
              <a:rPr lang="en-US" dirty="0" smtClean="0">
                <a:latin typeface="Times New Roman" pitchFamily="18" charset="0"/>
                <a:cs typeface="Times New Roman" pitchFamily="18" charset="0"/>
              </a:rPr>
              <a:t>Learning Outcome</a:t>
            </a:r>
          </a:p>
          <a:p>
            <a:r>
              <a:rPr lang="en-US" dirty="0" smtClean="0">
                <a:latin typeface="Times New Roman" pitchFamily="18" charset="0"/>
                <a:cs typeface="Times New Roman" pitchFamily="18" charset="0"/>
              </a:rPr>
              <a:t>Reference</a:t>
            </a:r>
          </a:p>
          <a:p>
            <a:endParaRPr lang="en-US" dirty="0" smtClean="0"/>
          </a:p>
          <a:p>
            <a:endParaRPr 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hlinkClick r:id="rId2"/>
              </a:rPr>
              <a:t>https://developer.android.com/guide/topics/ui/layout/recyclerview</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hlinkClick r:id="rId3"/>
              </a:rPr>
              <a:t>https://</a:t>
            </a:r>
            <a:r>
              <a:rPr lang="en-US" dirty="0" err="1" smtClean="0">
                <a:latin typeface="Times New Roman" pitchFamily="18" charset="0"/>
                <a:cs typeface="Times New Roman" pitchFamily="18" charset="0"/>
                <a:hlinkClick r:id="rId3"/>
              </a:rPr>
              <a:t>guides.codepath.com</a:t>
            </a:r>
            <a:r>
              <a:rPr lang="en-US" dirty="0" smtClean="0">
                <a:latin typeface="Times New Roman" pitchFamily="18" charset="0"/>
                <a:cs typeface="Times New Roman" pitchFamily="18" charset="0"/>
                <a:hlinkClick r:id="rId3"/>
              </a:rPr>
              <a:t>/android/using-the-</a:t>
            </a:r>
            <a:r>
              <a:rPr lang="en-US" dirty="0" err="1" smtClean="0">
                <a:latin typeface="Times New Roman" pitchFamily="18" charset="0"/>
                <a:cs typeface="Times New Roman" pitchFamily="18" charset="0"/>
                <a:hlinkClick r:id="rId3"/>
              </a:rPr>
              <a:t>cardview</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hlinkClick r:id="rId4"/>
              </a:rPr>
              <a:t>https://</a:t>
            </a:r>
            <a:r>
              <a:rPr lang="en-US" dirty="0" err="1" smtClean="0">
                <a:latin typeface="Times New Roman" pitchFamily="18" charset="0"/>
                <a:cs typeface="Times New Roman" pitchFamily="18" charset="0"/>
                <a:hlinkClick r:id="rId4"/>
              </a:rPr>
              <a:t>datacarpentry.org</a:t>
            </a:r>
            <a:r>
              <a:rPr lang="en-US" dirty="0" smtClean="0">
                <a:latin typeface="Times New Roman" pitchFamily="18" charset="0"/>
                <a:cs typeface="Times New Roman" pitchFamily="18" charset="0"/>
                <a:hlinkClick r:id="rId4"/>
              </a:rPr>
              <a:t>/</a:t>
            </a:r>
            <a:r>
              <a:rPr lang="en-US" dirty="0" err="1" smtClean="0">
                <a:latin typeface="Times New Roman" pitchFamily="18" charset="0"/>
                <a:cs typeface="Times New Roman" pitchFamily="18" charset="0"/>
                <a:hlinkClick r:id="rId4"/>
              </a:rPr>
              <a:t>sql-socialsci</a:t>
            </a:r>
            <a:r>
              <a:rPr lang="en-US" dirty="0" smtClean="0">
                <a:latin typeface="Times New Roman" pitchFamily="18" charset="0"/>
                <a:cs typeface="Times New Roman" pitchFamily="18" charset="0"/>
                <a:hlinkClick r:id="rId4"/>
              </a:rPr>
              <a:t>/02-db-browser/</a:t>
            </a:r>
            <a:r>
              <a:rPr lang="en-US" dirty="0" err="1" smtClean="0">
                <a:latin typeface="Times New Roman" pitchFamily="18" charset="0"/>
                <a:cs typeface="Times New Roman" pitchFamily="18" charset="0"/>
                <a:hlinkClick r:id="rId4"/>
              </a:rPr>
              <a:t>index.html</a:t>
            </a:r>
            <a:endParaRPr lang="en-US" dirty="0" smtClean="0">
              <a:latin typeface="Times New Roman" pitchFamily="18" charset="0"/>
              <a:cs typeface="Times New Roman" pitchFamily="18" charset="0"/>
            </a:endParaRPr>
          </a:p>
          <a:p>
            <a:pPr algn="just"/>
            <a:r>
              <a:rPr lang="en-US" u="sng" dirty="0" err="1" smtClean="0">
                <a:latin typeface="Times New Roman" pitchFamily="18" charset="0"/>
                <a:cs typeface="Times New Roman" pitchFamily="18" charset="0"/>
                <a:hlinkClick r:id="rId5"/>
              </a:rPr>
              <a:t>https://www.youtube.com/watch?v=KvpulitmjbM</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6050" y="2214560"/>
            <a:ext cx="3148939"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j-lt"/>
                <a:cs typeface="Times New Roman" pitchFamily="18" charset="0"/>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j-lt"/>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10"/>
            <a:ext cx="5955495" cy="572644"/>
          </a:xfrm>
        </p:spPr>
        <p:txBody>
          <a:bodyPr>
            <a:normAutofit fontScale="90000"/>
          </a:bodyPr>
          <a:lstStyle/>
          <a:p>
            <a:r>
              <a:rPr lang="en-US" dirty="0" smtClean="0"/>
              <a:t/>
            </a:r>
            <a:br>
              <a:rPr lang="en-US" dirty="0" smtClean="0"/>
            </a:br>
            <a:r>
              <a:rPr lang="en-US" dirty="0" smtClean="0">
                <a:latin typeface="Times New Roman" pitchFamily="18" charset="0"/>
                <a:cs typeface="Times New Roman" pitchFamily="18" charset="0"/>
              </a:rPr>
              <a:t>Introduction to application</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Med + is the android application that allows the user to search for the city from Gujarat and also the medical stores in them.</a:t>
            </a:r>
          </a:p>
          <a:p>
            <a:pPr algn="just"/>
            <a:r>
              <a:rPr lang="en-US" dirty="0" smtClean="0">
                <a:latin typeface="Times New Roman" pitchFamily="18" charset="0"/>
                <a:cs typeface="Times New Roman" pitchFamily="18" charset="0"/>
              </a:rPr>
              <a:t>It also provides the information like the complete </a:t>
            </a:r>
            <a:r>
              <a:rPr lang="en-US" dirty="0" err="1" smtClean="0">
                <a:latin typeface="Times New Roman" pitchFamily="18" charset="0"/>
                <a:cs typeface="Times New Roman" pitchFamily="18" charset="0"/>
              </a:rPr>
              <a:t>address,phone</a:t>
            </a:r>
            <a:r>
              <a:rPr lang="en-US" dirty="0" smtClean="0">
                <a:latin typeface="Times New Roman" pitchFamily="18" charset="0"/>
                <a:cs typeface="Times New Roman" pitchFamily="18" charset="0"/>
              </a:rPr>
              <a:t> number and websites if any.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Tools and Technologies used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Here we have used android studio for developing the application.</a:t>
            </a:r>
          </a:p>
          <a:p>
            <a:pPr algn="just"/>
            <a:r>
              <a:rPr lang="en-US" dirty="0" smtClean="0">
                <a:latin typeface="Times New Roman" pitchFamily="18" charset="0"/>
                <a:cs typeface="Times New Roman" pitchFamily="18" charset="0"/>
              </a:rPr>
              <a:t>Android Studio's apply changes feature lets you push code and resource changes to your running app without restarting your app and, in some cases, without restarting the current activity. This flexibility helps us control how much of our app is restarted when we want to deploy and test small, incremental changes while preserving our device's current state.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Hardware requirements for android studio:</a:t>
            </a:r>
            <a:endParaRPr 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57158" y="1000114"/>
            <a:ext cx="5955495" cy="3511061"/>
          </a:xfrm>
        </p:spPr>
        <p:txBody>
          <a:bodyPr>
            <a:normAutofit fontScale="92500"/>
          </a:bodyPr>
          <a:lstStyle/>
          <a:p>
            <a:pPr lvl="0" algn="just"/>
            <a:r>
              <a:rPr lang="en-US" dirty="0" smtClean="0">
                <a:latin typeface="Times New Roman" pitchFamily="18" charset="0"/>
                <a:cs typeface="Times New Roman" pitchFamily="18" charset="0"/>
              </a:rPr>
              <a:t>Intel(R) core(TM) i3-3220</a:t>
            </a:r>
          </a:p>
          <a:p>
            <a:pPr algn="just"/>
            <a:r>
              <a:rPr lang="en-US" dirty="0" smtClean="0">
                <a:latin typeface="Times New Roman" pitchFamily="18" charset="0"/>
                <a:cs typeface="Times New Roman" pitchFamily="18" charset="0"/>
              </a:rPr>
              <a:t>3 GB RAM minimum</a:t>
            </a:r>
          </a:p>
          <a:p>
            <a:pPr algn="just"/>
            <a:r>
              <a:rPr lang="en-US" dirty="0" smtClean="0">
                <a:latin typeface="Times New Roman" pitchFamily="18" charset="0"/>
                <a:cs typeface="Times New Roman" pitchFamily="18" charset="0"/>
              </a:rPr>
              <a:t>2 GB of available disk space minimum</a:t>
            </a:r>
          </a:p>
          <a:p>
            <a:pPr algn="just"/>
            <a:endParaRPr lang="en-US" dirty="0" smtClean="0">
              <a:latin typeface="Times New Roman" pitchFamily="18" charset="0"/>
              <a:cs typeface="Times New Roman" pitchFamily="18" charset="0"/>
            </a:endParaRPr>
          </a:p>
          <a:p>
            <a:pPr>
              <a:buNone/>
            </a:pPr>
            <a:r>
              <a:rPr lang="en-US" sz="26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Software Requirement:</a:t>
            </a:r>
          </a:p>
          <a:p>
            <a:pPr lvl="0"/>
            <a:r>
              <a:rPr lang="en-US" dirty="0" smtClean="0">
                <a:latin typeface="Times New Roman" pitchFamily="18" charset="0"/>
                <a:cs typeface="Times New Roman" pitchFamily="18" charset="0"/>
              </a:rPr>
              <a:t>Operating System: Windows 7</a:t>
            </a:r>
          </a:p>
          <a:p>
            <a:pPr lvl="0"/>
            <a:r>
              <a:rPr lang="en-US" dirty="0" smtClean="0">
                <a:latin typeface="Times New Roman" pitchFamily="18" charset="0"/>
                <a:cs typeface="Times New Roman" pitchFamily="18" charset="0"/>
              </a:rPr>
              <a:t>Development Language: android</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Working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On launching the application the user </a:t>
            </a:r>
          </a:p>
          <a:p>
            <a:pPr algn="just"/>
            <a:r>
              <a:rPr lang="en-US" dirty="0" smtClean="0">
                <a:latin typeface="Times New Roman" pitchFamily="18" charset="0"/>
                <a:cs typeface="Times New Roman" pitchFamily="18" charset="0"/>
              </a:rPr>
              <a:t>Gets a the home page containing the application name and a start button</a:t>
            </a:r>
          </a:p>
          <a:p>
            <a:pPr algn="just"/>
            <a:r>
              <a:rPr lang="en-US" dirty="0" smtClean="0">
                <a:latin typeface="Times New Roman" pitchFamily="18" charset="0"/>
                <a:cs typeface="Times New Roman" pitchFamily="18" charset="0"/>
              </a:rPr>
              <a:t>On clicking the start button the user is directed to a new page containing a list of cities from Gujarat.</a:t>
            </a:r>
          </a:p>
          <a:p>
            <a:pPr algn="just"/>
            <a:r>
              <a:rPr lang="en-US" dirty="0" smtClean="0">
                <a:latin typeface="Times New Roman" pitchFamily="18" charset="0"/>
                <a:cs typeface="Times New Roman" pitchFamily="18" charset="0"/>
              </a:rPr>
              <a:t>This page also contains a search bar wherein the user can search for a city.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Working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On selecting a city the user is again directed to a new page which is linked with the database table containing the list of the medical stores in the particular city.</a:t>
            </a:r>
          </a:p>
          <a:p>
            <a:pPr algn="just"/>
            <a:r>
              <a:rPr lang="en-US" dirty="0" smtClean="0">
                <a:latin typeface="Times New Roman" pitchFamily="18" charset="0"/>
                <a:cs typeface="Times New Roman" pitchFamily="18" charset="0"/>
              </a:rPr>
              <a:t>There are separate tables created in the database for each city and the corresponding information.</a:t>
            </a:r>
          </a:p>
          <a:p>
            <a:pPr algn="just"/>
            <a:r>
              <a:rPr lang="en-US" dirty="0" smtClean="0">
                <a:latin typeface="Times New Roman" pitchFamily="18" charset="0"/>
                <a:cs typeface="Times New Roman" pitchFamily="18" charset="0"/>
              </a:rPr>
              <a:t>This page also contains a search bar to search for the medical stores, and this search bar also shows the previous search history to  make it user friendly.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6"/>
            <a:ext cx="8246071" cy="763525"/>
          </a:xfrm>
        </p:spPr>
        <p:txBody>
          <a:bodyPr>
            <a:normAutofit fontScale="90000"/>
          </a:bodyPr>
          <a:lstStyle/>
          <a:p>
            <a:r>
              <a:rPr lang="en-US" sz="3200" dirty="0" smtClean="0"/>
              <a:t/>
            </a:r>
            <a:br>
              <a:rPr lang="en-US" sz="3200" dirty="0" smtClean="0"/>
            </a:br>
            <a:r>
              <a:rPr lang="en-US" sz="3200" dirty="0" smtClean="0"/>
              <a:t/>
            </a:r>
            <a:br>
              <a:rPr lang="en-US" sz="3200" dirty="0" smtClean="0"/>
            </a:br>
            <a:r>
              <a:rPr lang="en-US" sz="3200" dirty="0" smtClean="0">
                <a:latin typeface="Times New Roman" pitchFamily="18" charset="0"/>
                <a:cs typeface="Times New Roman" pitchFamily="18" charset="0"/>
              </a:rPr>
              <a:t>Screenshots</a:t>
            </a:r>
            <a:br>
              <a:rPr lang="en-US" sz="32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3200" dirty="0" smtClean="0"/>
              <a:t/>
            </a:r>
            <a:br>
              <a:rPr lang="en-US" sz="3200" dirty="0" smtClean="0"/>
            </a:br>
            <a:endParaRPr lang="en-US" sz="3200" dirty="0"/>
          </a:p>
        </p:txBody>
      </p:sp>
      <p:sp>
        <p:nvSpPr>
          <p:cNvPr id="7" name="Text Placeholder 6"/>
          <p:cNvSpPr>
            <a:spLocks noGrp="1"/>
          </p:cNvSpPr>
          <p:nvPr>
            <p:ph type="body" idx="1"/>
          </p:nvPr>
        </p:nvSpPr>
        <p:spPr>
          <a:xfrm>
            <a:off x="214282" y="857238"/>
            <a:ext cx="4040188" cy="479822"/>
          </a:xfrm>
        </p:spPr>
        <p:txBody>
          <a:bodyPr/>
          <a:lstStyle/>
          <a:p>
            <a:r>
              <a:rPr lang="en-US" dirty="0" smtClean="0"/>
              <a:t>	</a:t>
            </a:r>
            <a:r>
              <a:rPr lang="en-US" dirty="0" smtClean="0">
                <a:latin typeface="Times New Roman" pitchFamily="18" charset="0"/>
                <a:cs typeface="Times New Roman" pitchFamily="18" charset="0"/>
              </a:rPr>
              <a:t>Home Page</a:t>
            </a:r>
            <a:endParaRPr lang="en-US" dirty="0">
              <a:latin typeface="Times New Roman" pitchFamily="18" charset="0"/>
              <a:cs typeface="Times New Roman" pitchFamily="18" charset="0"/>
            </a:endParaRPr>
          </a:p>
        </p:txBody>
      </p:sp>
      <p:sp>
        <p:nvSpPr>
          <p:cNvPr id="9" name="Text Placeholder 8"/>
          <p:cNvSpPr>
            <a:spLocks noGrp="1"/>
          </p:cNvSpPr>
          <p:nvPr>
            <p:ph type="body" sz="quarter" idx="3"/>
          </p:nvPr>
        </p:nvSpPr>
        <p:spPr>
          <a:xfrm>
            <a:off x="4429124" y="857238"/>
            <a:ext cx="4041775" cy="479822"/>
          </a:xfrm>
        </p:spPr>
        <p:txBody>
          <a:bodyPr/>
          <a:lstStyle/>
          <a:p>
            <a:r>
              <a:rPr lang="en-US" dirty="0" smtClean="0">
                <a:latin typeface="Times New Roman" pitchFamily="18" charset="0"/>
                <a:cs typeface="Times New Roman" pitchFamily="18" charset="0"/>
              </a:rPr>
              <a:t>          List of cities</a:t>
            </a:r>
            <a:endParaRPr lang="en-US" dirty="0">
              <a:latin typeface="Times New Roman" pitchFamily="18" charset="0"/>
              <a:cs typeface="Times New Roman" pitchFamily="18" charset="0"/>
            </a:endParaRPr>
          </a:p>
        </p:txBody>
      </p:sp>
      <p:pic>
        <p:nvPicPr>
          <p:cNvPr id="1027" name="Picture 3" descr="C:\Users\ADMIN\Downloads\WhatsApp Image 2020-08-12 at 7.25.05 PM.jpeg"/>
          <p:cNvPicPr>
            <a:picLocks noGrp="1" noChangeAspect="1" noChangeArrowheads="1"/>
          </p:cNvPicPr>
          <p:nvPr>
            <p:ph sz="half" idx="2"/>
          </p:nvPr>
        </p:nvPicPr>
        <p:blipFill>
          <a:blip r:embed="rId2"/>
          <a:srcRect/>
          <a:stretch>
            <a:fillRect/>
          </a:stretch>
        </p:blipFill>
        <p:spPr bwMode="auto">
          <a:xfrm>
            <a:off x="1214414" y="1285875"/>
            <a:ext cx="2857520" cy="3643329"/>
          </a:xfrm>
          <a:prstGeom prst="rect">
            <a:avLst/>
          </a:prstGeom>
          <a:noFill/>
        </p:spPr>
      </p:pic>
      <p:pic>
        <p:nvPicPr>
          <p:cNvPr id="1028" name="Picture 4" descr="C:\Users\ADMIN\Downloads\WhatsApp Image 2020-08-12 at 7.25.06 PM.jpeg"/>
          <p:cNvPicPr>
            <a:picLocks noGrp="1" noChangeAspect="1" noChangeArrowheads="1"/>
          </p:cNvPicPr>
          <p:nvPr>
            <p:ph sz="quarter" idx="4"/>
          </p:nvPr>
        </p:nvPicPr>
        <p:blipFill>
          <a:blip r:embed="rId3"/>
          <a:srcRect/>
          <a:stretch>
            <a:fillRect/>
          </a:stretch>
        </p:blipFill>
        <p:spPr bwMode="auto">
          <a:xfrm>
            <a:off x="5500694" y="1285867"/>
            <a:ext cx="2857520" cy="364333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71472" y="785800"/>
            <a:ext cx="8229600" cy="571504"/>
          </a:xfrm>
        </p:spPr>
        <p:txBody>
          <a:bodyPr>
            <a:normAutofit fontScale="90000"/>
          </a:bodyPr>
          <a:lstStyle/>
          <a:p>
            <a:r>
              <a:rPr lang="en-US" dirty="0" smtClean="0"/>
              <a:t/>
            </a:r>
            <a:br>
              <a:rPr lang="en-US" dirty="0" smtClean="0"/>
            </a:br>
            <a:endParaRPr lang="en-US" dirty="0"/>
          </a:p>
        </p:txBody>
      </p:sp>
      <p:sp>
        <p:nvSpPr>
          <p:cNvPr id="10241" name="Rectangle 1"/>
          <p:cNvSpPr>
            <a:spLocks noChangeArrowheads="1"/>
          </p:cNvSpPr>
          <p:nvPr/>
        </p:nvSpPr>
        <p:spPr bwMode="auto">
          <a:xfrm>
            <a:off x="-428660" y="904392"/>
            <a:ext cx="9154301"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457200" fontAlgn="base">
              <a:spcBef>
                <a:spcPct val="0"/>
              </a:spcBef>
              <a:spcAft>
                <a:spcPct val="0"/>
              </a:spcAft>
            </a:pPr>
            <a:r>
              <a:rPr kumimoji="0" lang="en-US" sz="2400" b="1"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Search bar to search for city</a:t>
            </a:r>
            <a:r>
              <a:rPr lang="en-US" sz="2400" b="1" dirty="0" smtClean="0">
                <a:solidFill>
                  <a:schemeClr val="bg1"/>
                </a:solidFill>
                <a:latin typeface="Times New Roman" pitchFamily="18" charset="0"/>
                <a:ea typeface="Times New Roman" pitchFamily="18" charset="0"/>
                <a:cs typeface="Times New Roman" pitchFamily="18" charset="0"/>
              </a:rPr>
              <a:t>	    </a:t>
            </a:r>
            <a:r>
              <a:rPr kumimoji="0" lang="en-US" sz="2400" b="1" i="0" u="none" strike="noStrike" cap="none" normalizeH="0" dirty="0" smtClean="0">
                <a:ln>
                  <a:noFill/>
                </a:ln>
                <a:solidFill>
                  <a:schemeClr val="bg1"/>
                </a:solidFill>
                <a:effectLst/>
                <a:latin typeface="Times New Roman" pitchFamily="18" charset="0"/>
                <a:ea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List of medical stores</a:t>
            </a:r>
            <a:endParaRPr lang="en-US" sz="2400" dirty="0" smtClean="0">
              <a:solidFill>
                <a:schemeClr val="bg1"/>
              </a:solidFill>
              <a:latin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descr="C:\Users\ADMIN\Downloads\WhatsApp Image 2020-08-12 at 7.25.06 PM (1).jpeg"/>
          <p:cNvPicPr>
            <a:picLocks noGrp="1" noChangeAspect="1" noChangeArrowheads="1"/>
          </p:cNvPicPr>
          <p:nvPr>
            <p:ph sz="half" idx="1"/>
          </p:nvPr>
        </p:nvPicPr>
        <p:blipFill>
          <a:blip r:embed="rId3"/>
          <a:srcRect/>
          <a:stretch>
            <a:fillRect/>
          </a:stretch>
        </p:blipFill>
        <p:spPr bwMode="auto">
          <a:xfrm>
            <a:off x="1071538" y="1357313"/>
            <a:ext cx="2857520" cy="3571891"/>
          </a:xfrm>
          <a:prstGeom prst="rect">
            <a:avLst/>
          </a:prstGeom>
          <a:noFill/>
        </p:spPr>
      </p:pic>
      <p:pic>
        <p:nvPicPr>
          <p:cNvPr id="2051" name="Picture 3" descr="C:\Users\ADMIN\Downloads\WhatsApp Image 2020-08-12 at 7.25.07 PM.jpeg"/>
          <p:cNvPicPr>
            <a:picLocks noGrp="1" noChangeAspect="1" noChangeArrowheads="1"/>
          </p:cNvPicPr>
          <p:nvPr>
            <p:ph sz="half" idx="2"/>
          </p:nvPr>
        </p:nvPicPr>
        <p:blipFill>
          <a:blip r:embed="rId4"/>
          <a:srcRect/>
          <a:stretch>
            <a:fillRect/>
          </a:stretch>
        </p:blipFill>
        <p:spPr bwMode="auto">
          <a:xfrm>
            <a:off x="5643570" y="1357313"/>
            <a:ext cx="2928958" cy="357189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3248</TotalTime>
  <Words>571</Words>
  <Application>Microsoft Office PowerPoint</Application>
  <PresentationFormat>On-screen Show (16:9)</PresentationFormat>
  <Paragraphs>84</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Med + Search for the medical stores</vt:lpstr>
      <vt:lpstr>Contents</vt:lpstr>
      <vt:lpstr> Introduction to application </vt:lpstr>
      <vt:lpstr>Tools and Technologies used</vt:lpstr>
      <vt:lpstr>Hardware requirements for android studio:</vt:lpstr>
      <vt:lpstr>Working</vt:lpstr>
      <vt:lpstr>Working</vt:lpstr>
      <vt:lpstr>  Screenshots   </vt:lpstr>
      <vt:lpstr> </vt:lpstr>
      <vt:lpstr> </vt:lpstr>
      <vt:lpstr> </vt:lpstr>
      <vt:lpstr> </vt:lpstr>
      <vt:lpstr> </vt:lpstr>
      <vt:lpstr>Views used</vt:lpstr>
      <vt:lpstr>Continued…</vt:lpstr>
      <vt:lpstr>Continued….</vt:lpstr>
      <vt:lpstr>Continued….</vt:lpstr>
      <vt:lpstr>Learning from the project</vt:lpstr>
      <vt:lpstr>Conclusion</vt:lpstr>
      <vt:lpstr>Reference</vt:lpstr>
      <vt:lpstr>Slide 21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Gopi</cp:lastModifiedBy>
  <cp:revision>287</cp:revision>
  <dcterms:created xsi:type="dcterms:W3CDTF">2013-08-21T19:17:07Z</dcterms:created>
  <dcterms:modified xsi:type="dcterms:W3CDTF">2020-08-13T05:36:35Z</dcterms:modified>
</cp:coreProperties>
</file>