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6" r:id="rId22"/>
    <p:sldId id="278" r:id="rId23"/>
    <p:sldId id="279" r:id="rId24"/>
    <p:sldId id="280" r:id="rId25"/>
    <p:sldId id="281" r:id="rId26"/>
    <p:sldId id="282" r:id="rId27"/>
    <p:sldId id="283" r:id="rId28"/>
    <p:sldId id="285" r:id="rId29"/>
    <p:sldId id="284"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0D4979-B519-4C20-A526-FD8487AF31BA}" type="datetimeFigureOut">
              <a:rPr lang="en-US" smtClean="0"/>
              <a:pPr/>
              <a:t>5/12/2016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ECA071-65D4-44E4-88CF-873907A8A47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4C3068-F2AE-44A3-9D51-D74DB57D84FC}" type="datetimeFigureOut">
              <a:rPr lang="en-US" smtClean="0"/>
              <a:pPr/>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49CF2-0C2E-4496-B858-87A05888E13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C3068-F2AE-44A3-9D51-D74DB57D84FC}" type="datetimeFigureOut">
              <a:rPr lang="en-US" smtClean="0"/>
              <a:pPr/>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49CF2-0C2E-4496-B858-87A05888E1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C3068-F2AE-44A3-9D51-D74DB57D84FC}" type="datetimeFigureOut">
              <a:rPr lang="en-US" smtClean="0"/>
              <a:pPr/>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49CF2-0C2E-4496-B858-87A05888E1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C3068-F2AE-44A3-9D51-D74DB57D84FC}" type="datetimeFigureOut">
              <a:rPr lang="en-US" smtClean="0"/>
              <a:pPr/>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49CF2-0C2E-4496-B858-87A05888E13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4C3068-F2AE-44A3-9D51-D74DB57D84FC}" type="datetimeFigureOut">
              <a:rPr lang="en-US" smtClean="0"/>
              <a:pPr/>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49CF2-0C2E-4496-B858-87A05888E13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4C3068-F2AE-44A3-9D51-D74DB57D84FC}" type="datetimeFigureOut">
              <a:rPr lang="en-US" smtClean="0"/>
              <a:pPr/>
              <a:t>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549CF2-0C2E-4496-B858-87A05888E1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4C3068-F2AE-44A3-9D51-D74DB57D84FC}" type="datetimeFigureOut">
              <a:rPr lang="en-US" smtClean="0"/>
              <a:pPr/>
              <a:t>5/12/2016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549CF2-0C2E-4496-B858-87A05888E13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4C3068-F2AE-44A3-9D51-D74DB57D84FC}" type="datetimeFigureOut">
              <a:rPr lang="en-US" smtClean="0"/>
              <a:pPr/>
              <a:t>5/12/2016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549CF2-0C2E-4496-B858-87A05888E13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C3068-F2AE-44A3-9D51-D74DB57D84FC}" type="datetimeFigureOut">
              <a:rPr lang="en-US" smtClean="0"/>
              <a:pPr/>
              <a:t>5/12/2016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549CF2-0C2E-4496-B858-87A05888E1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4C3068-F2AE-44A3-9D51-D74DB57D84FC}" type="datetimeFigureOut">
              <a:rPr lang="en-US" smtClean="0"/>
              <a:pPr/>
              <a:t>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549CF2-0C2E-4496-B858-87A05888E13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4C3068-F2AE-44A3-9D51-D74DB57D84FC}" type="datetimeFigureOut">
              <a:rPr lang="en-US" smtClean="0"/>
              <a:pPr/>
              <a:t>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549CF2-0C2E-4496-B858-87A05888E13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C3068-F2AE-44A3-9D51-D74DB57D84FC}" type="datetimeFigureOut">
              <a:rPr lang="en-US" smtClean="0"/>
              <a:pPr/>
              <a:t>5/12/2016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549CF2-0C2E-4496-B858-87A05888E13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Process-to-Process Delivery</a:t>
            </a:r>
          </a:p>
        </p:txBody>
      </p:sp>
      <p:sp>
        <p:nvSpPr>
          <p:cNvPr id="3" name="Subtitle 2"/>
          <p:cNvSpPr>
            <a:spLocks noGrp="1"/>
          </p:cNvSpPr>
          <p:nvPr>
            <p:ph type="subTitle" idx="1"/>
          </p:nvPr>
        </p:nvSpPr>
        <p:spPr/>
        <p:txBody>
          <a:bodyPr>
            <a:normAutofit/>
          </a:bodyPr>
          <a:lstStyle/>
          <a:p>
            <a:r>
              <a:rPr lang="en-US" sz="4800" baseline="0" dirty="0" smtClean="0">
                <a:solidFill>
                  <a:schemeClr val="tx1"/>
                </a:solidFill>
              </a:rPr>
              <a:t>UDP, TCP</a:t>
            </a:r>
            <a:endParaRPr lang="en-US" sz="48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aseline="0" dirty="0" smtClean="0">
                <a:latin typeface="Times" pitchFamily="18" charset="0"/>
              </a:rPr>
              <a:t>USER DATAGRAM PROTOCOL (UDP)</a:t>
            </a:r>
            <a:endParaRPr lang="en-US" dirty="0"/>
          </a:p>
        </p:txBody>
      </p:sp>
      <p:sp>
        <p:nvSpPr>
          <p:cNvPr id="3" name="Content Placeholder 2"/>
          <p:cNvSpPr>
            <a:spLocks noGrp="1"/>
          </p:cNvSpPr>
          <p:nvPr>
            <p:ph idx="1"/>
          </p:nvPr>
        </p:nvSpPr>
        <p:spPr/>
        <p:txBody>
          <a:bodyPr/>
          <a:lstStyle/>
          <a:p>
            <a:pPr algn="just"/>
            <a:r>
              <a:rPr lang="en-US" baseline="0" dirty="0" smtClean="0">
                <a:latin typeface="Times New Roman" pitchFamily="18" charset="0"/>
              </a:rPr>
              <a:t>The User Datagram Protocol (UDP) is called a connectionless, unreliable transport protocol. It does not add anything to the services of IP except to provide process-to-process communication instead of host-to-host communication.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baseline="0" dirty="0" smtClean="0">
                <a:latin typeface="Times New Roman" pitchFamily="18" charset="0"/>
              </a:rPr>
              <a:t>Well-known ports used with UDP</a:t>
            </a:r>
            <a:br>
              <a:rPr lang="en-US" i="1" baseline="0" dirty="0" smtClean="0">
                <a:latin typeface="Times New Roman" pitchFamily="18" charset="0"/>
              </a:rPr>
            </a:br>
            <a:endParaRPr lang="en-US" dirty="0"/>
          </a:p>
        </p:txBody>
      </p:sp>
      <p:grpSp>
        <p:nvGrpSpPr>
          <p:cNvPr id="4" name="Group 6"/>
          <p:cNvGrpSpPr>
            <a:grpSpLocks noGrp="1"/>
          </p:cNvGrpSpPr>
          <p:nvPr>
            <p:ph idx="1"/>
          </p:nvPr>
        </p:nvGrpSpPr>
        <p:grpSpPr bwMode="auto">
          <a:xfrm>
            <a:off x="457200" y="1600200"/>
            <a:ext cx="8229600" cy="4525963"/>
            <a:chOff x="184" y="978"/>
            <a:chExt cx="5391" cy="4328"/>
          </a:xfrm>
        </p:grpSpPr>
        <p:pic>
          <p:nvPicPr>
            <p:cNvPr id="5" name="Picture 4"/>
            <p:cNvPicPr>
              <a:picLocks noChangeAspect="1" noChangeArrowheads="1"/>
            </p:cNvPicPr>
            <p:nvPr/>
          </p:nvPicPr>
          <p:blipFill>
            <a:blip r:embed="rId2" cstate="print"/>
            <a:srcRect/>
            <a:stretch>
              <a:fillRect/>
            </a:stretch>
          </p:blipFill>
          <p:spPr bwMode="auto">
            <a:xfrm>
              <a:off x="184" y="978"/>
              <a:ext cx="5391" cy="1230"/>
            </a:xfrm>
            <a:prstGeom prst="rect">
              <a:avLst/>
            </a:prstGeom>
            <a:noFill/>
            <a:ln w="9525">
              <a:noFill/>
              <a:miter lim="800000"/>
              <a:headEnd/>
              <a:tailEnd/>
            </a:ln>
            <a:effectLst/>
          </p:spPr>
        </p:pic>
        <p:pic>
          <p:nvPicPr>
            <p:cNvPr id="6" name="Picture 5"/>
            <p:cNvPicPr>
              <a:picLocks noChangeAspect="1" noChangeArrowheads="1"/>
            </p:cNvPicPr>
            <p:nvPr/>
          </p:nvPicPr>
          <p:blipFill>
            <a:blip r:embed="rId3" cstate="print"/>
            <a:srcRect/>
            <a:stretch>
              <a:fillRect/>
            </a:stretch>
          </p:blipFill>
          <p:spPr bwMode="auto">
            <a:xfrm>
              <a:off x="195" y="2160"/>
              <a:ext cx="5369" cy="3146"/>
            </a:xfrm>
            <a:prstGeom prst="rect">
              <a:avLst/>
            </a:prstGeom>
            <a:noFill/>
            <a:ln w="9525">
              <a:noFill/>
              <a:miter lim="800000"/>
              <a:headEnd/>
              <a:tailEnd/>
            </a:ln>
            <a:effectLst/>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baseline="0" dirty="0" smtClean="0">
                <a:latin typeface="Times New Roman" pitchFamily="18" charset="0"/>
              </a:rPr>
              <a:t>User datagram format</a:t>
            </a: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457200" y="2065575"/>
            <a:ext cx="8229600" cy="3595212"/>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UDP</a:t>
            </a:r>
            <a:endParaRPr lang="en-US" dirty="0"/>
          </a:p>
        </p:txBody>
      </p:sp>
      <p:sp>
        <p:nvSpPr>
          <p:cNvPr id="3" name="Content Placeholder 2"/>
          <p:cNvSpPr>
            <a:spLocks noGrp="1"/>
          </p:cNvSpPr>
          <p:nvPr>
            <p:ph idx="1"/>
          </p:nvPr>
        </p:nvSpPr>
        <p:spPr/>
        <p:txBody>
          <a:bodyPr/>
          <a:lstStyle/>
          <a:p>
            <a:endParaRPr lang="en-US" baseline="0" dirty="0" smtClean="0"/>
          </a:p>
          <a:p>
            <a:endParaRPr lang="en-US" dirty="0"/>
          </a:p>
          <a:p>
            <a:endParaRPr lang="en-US" baseline="0" dirty="0" smtClean="0"/>
          </a:p>
          <a:p>
            <a:r>
              <a:rPr lang="en-US" baseline="0" dirty="0" smtClean="0"/>
              <a:t>UDP length =  IP length – IP header’s length</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i="1" baseline="0" dirty="0" err="1" smtClean="0">
                <a:latin typeface="Times New Roman" pitchFamily="18" charset="0"/>
              </a:rPr>
              <a:t>Pseudoheader</a:t>
            </a:r>
            <a:r>
              <a:rPr lang="en-US" sz="3600" i="1" baseline="0" dirty="0" smtClean="0">
                <a:latin typeface="Times New Roman" pitchFamily="18" charset="0"/>
              </a:rPr>
              <a:t>  for checksum calculation</a:t>
            </a:r>
            <a:br>
              <a:rPr lang="en-US" sz="3600" i="1" baseline="0" dirty="0" smtClean="0">
                <a:latin typeface="Times New Roman" pitchFamily="18" charset="0"/>
              </a:rPr>
            </a:br>
            <a:endParaRPr lang="en-US" sz="3600"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1092581" y="1600200"/>
            <a:ext cx="6958838" cy="452596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TCP</a:t>
            </a:r>
            <a:endParaRPr lang="en-US" dirty="0"/>
          </a:p>
        </p:txBody>
      </p:sp>
      <p:sp>
        <p:nvSpPr>
          <p:cNvPr id="3" name="Content Placeholder 2"/>
          <p:cNvSpPr>
            <a:spLocks noGrp="1"/>
          </p:cNvSpPr>
          <p:nvPr>
            <p:ph idx="1"/>
          </p:nvPr>
        </p:nvSpPr>
        <p:spPr/>
        <p:txBody>
          <a:bodyPr/>
          <a:lstStyle/>
          <a:p>
            <a:pPr algn="just"/>
            <a:r>
              <a:rPr lang="en-US" baseline="0" dirty="0" smtClean="0">
                <a:effectLst>
                  <a:outerShdw blurRad="38100" dist="38100" dir="2700000" algn="tl">
                    <a:srgbClr val="C0C0C0"/>
                  </a:outerShdw>
                </a:effectLst>
                <a:latin typeface="Times New Roman" pitchFamily="18" charset="0"/>
              </a:rPr>
              <a:t>TCP is a connection-oriented protocol; it creates a virtual connection between two TCPs to send data. In addition, TCP uses flow and error control mechanisms at the transport level.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baseline="0" dirty="0" smtClean="0">
                <a:latin typeface="Times New Roman" pitchFamily="18" charset="0"/>
              </a:rPr>
              <a:t>Well-known ports used by TCP</a:t>
            </a:r>
            <a:endParaRPr lang="en-US" dirty="0"/>
          </a:p>
        </p:txBody>
      </p:sp>
      <p:pic>
        <p:nvPicPr>
          <p:cNvPr id="4" name="Picture 4"/>
          <p:cNvPicPr>
            <a:picLocks noGrp="1" noChangeAspect="1" noChangeArrowheads="1"/>
          </p:cNvPicPr>
          <p:nvPr>
            <p:ph idx="1"/>
          </p:nvPr>
        </p:nvPicPr>
        <p:blipFill>
          <a:blip r:embed="rId2" cstate="print"/>
          <a:srcRect/>
          <a:stretch>
            <a:fillRect/>
          </a:stretch>
        </p:blipFill>
        <p:spPr bwMode="auto">
          <a:xfrm>
            <a:off x="2059730" y="1600200"/>
            <a:ext cx="5024539" cy="4525963"/>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baseline="0" dirty="0" smtClean="0">
                <a:latin typeface="Times New Roman" pitchFamily="18" charset="0"/>
              </a:rPr>
              <a:t>Stream delivery</a:t>
            </a:r>
            <a:br>
              <a:rPr lang="en-US" i="1" baseline="0" dirty="0" smtClean="0">
                <a:latin typeface="Times New Roman" pitchFamily="18" charset="0"/>
              </a:rPr>
            </a:b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457200" y="2332884"/>
            <a:ext cx="8229600" cy="306059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baseline="0" dirty="0" smtClean="0">
                <a:latin typeface="Times New Roman" pitchFamily="18" charset="0"/>
              </a:rPr>
              <a:t>Sending and receiving buffers</a:t>
            </a: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681057" y="1600200"/>
            <a:ext cx="7781885" cy="452596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baseline="0" dirty="0" smtClean="0">
                <a:latin typeface="Times New Roman" pitchFamily="18" charset="0"/>
              </a:rPr>
              <a:t>TCP segments</a:t>
            </a: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457200" y="1622901"/>
            <a:ext cx="8229600" cy="448056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aseline="0" dirty="0" smtClean="0">
                <a:effectLst>
                  <a:outerShdw blurRad="38100" dist="38100" dir="2700000" algn="tl">
                    <a:srgbClr val="C0C0C0"/>
                  </a:outerShdw>
                </a:effectLst>
                <a:latin typeface="Times" pitchFamily="18" charset="0"/>
              </a:rPr>
              <a:t>PROCESS-TO-PROCESS DELIVERY</a:t>
            </a:r>
            <a:endParaRPr lang="en-US" dirty="0"/>
          </a:p>
        </p:txBody>
      </p:sp>
      <p:sp>
        <p:nvSpPr>
          <p:cNvPr id="3" name="Content Placeholder 2"/>
          <p:cNvSpPr>
            <a:spLocks noGrp="1"/>
          </p:cNvSpPr>
          <p:nvPr>
            <p:ph idx="1"/>
          </p:nvPr>
        </p:nvSpPr>
        <p:spPr/>
        <p:txBody>
          <a:bodyPr/>
          <a:lstStyle/>
          <a:p>
            <a:pPr algn="just"/>
            <a:r>
              <a:rPr lang="en-US" baseline="0" dirty="0" smtClean="0">
                <a:latin typeface="Times New Roman" pitchFamily="18" charset="0"/>
              </a:rPr>
              <a:t>The transport layer is responsible for process-to-process delivery—the delivery of a packet, part of a message, from one process to another. Two processes communicate in a client/server relationship, as we will see later. </a:t>
            </a:r>
          </a:p>
          <a:p>
            <a:pPr algn="just"/>
            <a:r>
              <a:rPr lang="en-US" dirty="0">
                <a:latin typeface="Times New Roman" pitchFamily="18" charset="0"/>
              </a:rPr>
              <a:t>The transport layer is responsible for process-to-process delivery.</a:t>
            </a:r>
          </a:p>
          <a:p>
            <a:pPr algn="just"/>
            <a:endParaRPr lang="en-US" baseline="0" dirty="0" smtClean="0">
              <a:latin typeface="Times New Roman" pitchFamily="18" charset="0"/>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TCP</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aseline="0" dirty="0" smtClean="0"/>
              <a:t>The bytes of data being transferred in each connection are numbered by TCP.</a:t>
            </a:r>
          </a:p>
          <a:p>
            <a:pPr algn="just"/>
            <a:r>
              <a:rPr lang="en-US" baseline="0" dirty="0" smtClean="0"/>
              <a:t>The numbering starts with a randomly generated number.</a:t>
            </a:r>
          </a:p>
          <a:p>
            <a:pPr algn="just"/>
            <a:r>
              <a:rPr lang="en-US" baseline="0" dirty="0" smtClean="0"/>
              <a:t>The value in the sequence number field of a segment defines the</a:t>
            </a:r>
            <a:r>
              <a:rPr lang="en-US" dirty="0" smtClean="0"/>
              <a:t> </a:t>
            </a:r>
            <a:r>
              <a:rPr lang="en-US" baseline="0" dirty="0" smtClean="0"/>
              <a:t>number of the first data</a:t>
            </a:r>
            <a:r>
              <a:rPr lang="en-US" dirty="0" smtClean="0"/>
              <a:t> </a:t>
            </a:r>
            <a:r>
              <a:rPr lang="en-US" baseline="0" dirty="0" smtClean="0"/>
              <a:t>byte contained in that segment.</a:t>
            </a:r>
          </a:p>
          <a:p>
            <a:pPr algn="just"/>
            <a:r>
              <a:rPr lang="en-US" baseline="0" dirty="0" smtClean="0"/>
              <a:t>The value of the acknowledgment field in a segment defines the number of the next byte a party expects to receive.</a:t>
            </a:r>
          </a:p>
          <a:p>
            <a:pPr algn="just"/>
            <a:r>
              <a:rPr lang="en-US" baseline="0" dirty="0" smtClean="0"/>
              <a:t>The acknowledgment number is cumulative.</a:t>
            </a:r>
          </a:p>
          <a:p>
            <a:pPr algn="just"/>
            <a:endParaRPr lang="en-US" baseline="0"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baseline="0" dirty="0" smtClean="0">
                <a:latin typeface="Times New Roman" pitchFamily="18" charset="0"/>
              </a:rPr>
              <a:t>TCP segment format</a:t>
            </a:r>
            <a:br>
              <a:rPr lang="en-US" i="1" baseline="0" dirty="0" smtClean="0">
                <a:latin typeface="Times New Roman" pitchFamily="18" charset="0"/>
              </a:rPr>
            </a:b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564358" y="1600200"/>
            <a:ext cx="8015283" cy="4525963"/>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baseline="0" dirty="0" smtClean="0">
                <a:latin typeface="Times New Roman" pitchFamily="18" charset="0"/>
              </a:rPr>
              <a:t>Control field</a:t>
            </a:r>
            <a:br>
              <a:rPr lang="en-US" i="1" baseline="0" dirty="0" smtClean="0">
                <a:latin typeface="Times New Roman" pitchFamily="18" charset="0"/>
              </a:rPr>
            </a:b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457200" y="2991979"/>
            <a:ext cx="8229600" cy="174240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baseline="0" dirty="0" smtClean="0">
                <a:latin typeface="Times New Roman" pitchFamily="18" charset="0"/>
              </a:rPr>
              <a:t>Description of flags in the control field</a:t>
            </a:r>
            <a:endParaRPr lang="en-US" dirty="0"/>
          </a:p>
        </p:txBody>
      </p:sp>
      <p:pic>
        <p:nvPicPr>
          <p:cNvPr id="4" name="Picture 4"/>
          <p:cNvPicPr>
            <a:picLocks noGrp="1" noChangeAspect="1" noChangeArrowheads="1"/>
          </p:cNvPicPr>
          <p:nvPr>
            <p:ph idx="1"/>
          </p:nvPr>
        </p:nvPicPr>
        <p:blipFill>
          <a:blip r:embed="rId2" cstate="print"/>
          <a:srcRect/>
          <a:stretch>
            <a:fillRect/>
          </a:stretch>
        </p:blipFill>
        <p:spPr bwMode="auto">
          <a:xfrm>
            <a:off x="1080247" y="2173334"/>
            <a:ext cx="6983506" cy="3379694"/>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baseline="0" dirty="0" smtClean="0">
                <a:latin typeface="Times New Roman" pitchFamily="18" charset="0"/>
              </a:rPr>
              <a:t>Connection establishment using three-way handshaking</a:t>
            </a: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1397147" y="1600200"/>
            <a:ext cx="6349705" cy="4525963"/>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TCP</a:t>
            </a:r>
            <a:endParaRPr lang="en-US" dirty="0"/>
          </a:p>
        </p:txBody>
      </p:sp>
      <p:sp>
        <p:nvSpPr>
          <p:cNvPr id="3" name="Content Placeholder 2"/>
          <p:cNvSpPr>
            <a:spLocks noGrp="1"/>
          </p:cNvSpPr>
          <p:nvPr>
            <p:ph idx="1"/>
          </p:nvPr>
        </p:nvSpPr>
        <p:spPr/>
        <p:txBody>
          <a:bodyPr/>
          <a:lstStyle/>
          <a:p>
            <a:pPr algn="just"/>
            <a:r>
              <a:rPr lang="en-US" baseline="0" dirty="0" smtClean="0"/>
              <a:t>A SYN segment cannot carry data, but it consumes one sequence number.</a:t>
            </a:r>
          </a:p>
          <a:p>
            <a:pPr algn="just"/>
            <a:r>
              <a:rPr lang="en-US" baseline="0" dirty="0" smtClean="0"/>
              <a:t>A SYN + ACK segment cannot </a:t>
            </a:r>
            <a:br>
              <a:rPr lang="en-US" baseline="0" dirty="0" smtClean="0"/>
            </a:br>
            <a:r>
              <a:rPr lang="en-US" baseline="0" dirty="0" smtClean="0"/>
              <a:t>carry data, but does consume one </a:t>
            </a:r>
            <a:br>
              <a:rPr lang="en-US" baseline="0" dirty="0" smtClean="0"/>
            </a:br>
            <a:r>
              <a:rPr lang="en-US" baseline="0" dirty="0" smtClean="0"/>
              <a:t>sequence number.</a:t>
            </a:r>
          </a:p>
          <a:p>
            <a:pPr algn="just"/>
            <a:r>
              <a:rPr lang="en-US" baseline="0" dirty="0" smtClean="0"/>
              <a:t>An ACK segment, if carrying no data, consumes no sequence number.</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baseline="0" dirty="0" smtClean="0">
                <a:latin typeface="Times New Roman" pitchFamily="18" charset="0"/>
              </a:rPr>
              <a:t>Data transfer</a:t>
            </a: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2619427" y="1600200"/>
            <a:ext cx="3905145" cy="4525963"/>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baseline="0" dirty="0" smtClean="0">
                <a:latin typeface="Times New Roman" pitchFamily="18" charset="0"/>
              </a:rPr>
              <a:t>Connection termination using three-way handshaking</a:t>
            </a: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1377202" y="1600200"/>
            <a:ext cx="6389595" cy="4525963"/>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TCP</a:t>
            </a:r>
            <a:endParaRPr lang="en-US" dirty="0"/>
          </a:p>
        </p:txBody>
      </p:sp>
      <p:sp>
        <p:nvSpPr>
          <p:cNvPr id="3" name="Content Placeholder 2"/>
          <p:cNvSpPr>
            <a:spLocks noGrp="1"/>
          </p:cNvSpPr>
          <p:nvPr>
            <p:ph idx="1"/>
          </p:nvPr>
        </p:nvSpPr>
        <p:spPr/>
        <p:txBody>
          <a:bodyPr/>
          <a:lstStyle/>
          <a:p>
            <a:pPr algn="just"/>
            <a:r>
              <a:rPr lang="en-US" baseline="0" dirty="0" smtClean="0"/>
              <a:t>The FIN segment consumes one sequence number if it does not carry data.</a:t>
            </a:r>
          </a:p>
          <a:p>
            <a:pPr algn="just"/>
            <a:r>
              <a:rPr lang="en-US" baseline="0" dirty="0" smtClean="0"/>
              <a:t>The FIN + ACK segment consumes </a:t>
            </a:r>
            <a:br>
              <a:rPr lang="en-US" baseline="0" dirty="0" smtClean="0"/>
            </a:br>
            <a:r>
              <a:rPr lang="en-US" baseline="0" dirty="0" smtClean="0"/>
              <a:t>one sequence number if it does not carry data.</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baseline="0" dirty="0" smtClean="0">
                <a:latin typeface="Times New Roman" pitchFamily="18" charset="0"/>
              </a:rPr>
              <a:t>Half-close</a:t>
            </a:r>
            <a:br>
              <a:rPr lang="en-US" i="1" baseline="0" dirty="0" smtClean="0">
                <a:latin typeface="Times New Roman" pitchFamily="18" charset="0"/>
              </a:rPr>
            </a:br>
            <a:endParaRPr lang="en-US" dirty="0"/>
          </a:p>
        </p:txBody>
      </p:sp>
      <p:pic>
        <p:nvPicPr>
          <p:cNvPr id="4" name="Picture 7"/>
          <p:cNvPicPr>
            <a:picLocks noGrp="1" noChangeAspect="1" noChangeArrowheads="1"/>
          </p:cNvPicPr>
          <p:nvPr>
            <p:ph idx="1"/>
          </p:nvPr>
        </p:nvPicPr>
        <p:blipFill>
          <a:blip r:embed="rId2" cstate="print"/>
          <a:srcRect/>
          <a:stretch>
            <a:fillRect/>
          </a:stretch>
        </p:blipFill>
        <p:spPr bwMode="auto">
          <a:xfrm>
            <a:off x="2636215" y="1600200"/>
            <a:ext cx="3871570" cy="4525963"/>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baseline="0" dirty="0" smtClean="0">
                <a:latin typeface="Times New Roman" pitchFamily="18" charset="0"/>
              </a:rPr>
              <a:t>Types of data deliveries</a:t>
            </a: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457200" y="2175837"/>
            <a:ext cx="8229600" cy="3374688"/>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baseline="0" dirty="0" smtClean="0">
                <a:latin typeface="Times New Roman" pitchFamily="18" charset="0"/>
              </a:rPr>
              <a:t>Sliding window</a:t>
            </a: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457200" y="2352221"/>
            <a:ext cx="8229600" cy="3021921"/>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TCP</a:t>
            </a:r>
            <a:endParaRPr lang="en-US" dirty="0"/>
          </a:p>
        </p:txBody>
      </p:sp>
      <p:sp>
        <p:nvSpPr>
          <p:cNvPr id="3" name="Content Placeholder 2"/>
          <p:cNvSpPr>
            <a:spLocks noGrp="1"/>
          </p:cNvSpPr>
          <p:nvPr>
            <p:ph idx="1"/>
          </p:nvPr>
        </p:nvSpPr>
        <p:spPr/>
        <p:txBody>
          <a:bodyPr>
            <a:normAutofit/>
          </a:bodyPr>
          <a:lstStyle/>
          <a:p>
            <a:pPr algn="just"/>
            <a:r>
              <a:rPr lang="en-US" sz="2000" baseline="0" dirty="0" smtClean="0"/>
              <a:t>A sliding window is used to make transmission more efficient as well as to control the flow of data so that the destination does not become overwhelmed with data.</a:t>
            </a:r>
          </a:p>
          <a:p>
            <a:pPr algn="just"/>
            <a:r>
              <a:rPr lang="en-US" sz="2000" baseline="0" dirty="0" smtClean="0"/>
              <a:t>TCP sliding windows are byte-oriented.</a:t>
            </a:r>
          </a:p>
          <a:p>
            <a:pPr algn="just"/>
            <a:r>
              <a:rPr lang="en-US" sz="2000" baseline="0" dirty="0" smtClean="0"/>
              <a:t>The size of the window is the lesser of </a:t>
            </a:r>
            <a:r>
              <a:rPr lang="en-US" sz="2000" baseline="0" dirty="0" err="1" smtClean="0"/>
              <a:t>rwnd</a:t>
            </a:r>
            <a:r>
              <a:rPr lang="en-US" sz="2000" baseline="0" dirty="0" smtClean="0"/>
              <a:t> and      </a:t>
            </a:r>
            <a:r>
              <a:rPr lang="en-US" sz="2000" baseline="0" dirty="0" err="1" smtClean="0"/>
              <a:t>cwnd</a:t>
            </a:r>
            <a:r>
              <a:rPr lang="en-US" sz="2000" baseline="0" dirty="0" smtClean="0"/>
              <a:t>.</a:t>
            </a:r>
          </a:p>
          <a:p>
            <a:pPr algn="just"/>
            <a:r>
              <a:rPr lang="en-US" sz="2000" baseline="0" dirty="0" smtClean="0"/>
              <a:t>The source does not have to send a full window’s      worth of data.</a:t>
            </a:r>
          </a:p>
          <a:p>
            <a:pPr algn="just"/>
            <a:r>
              <a:rPr lang="en-US" sz="2000" baseline="0" dirty="0" smtClean="0"/>
              <a:t> The window can be opened or closed by the receiver, but should not be shrunk.</a:t>
            </a:r>
          </a:p>
          <a:p>
            <a:pPr algn="just"/>
            <a:r>
              <a:rPr lang="en-US" sz="2000" baseline="0" dirty="0" smtClean="0"/>
              <a:t> The destination can send an acknowledgment at any time as long as it does not result in a shrinking window.</a:t>
            </a:r>
          </a:p>
          <a:p>
            <a:pPr algn="just"/>
            <a:r>
              <a:rPr lang="en-US" sz="2000" baseline="0" dirty="0" smtClean="0"/>
              <a:t> The receiver can temporarily shut down the window; the sender, however, can always send a segment of 1 byte after the window is shut down.</a:t>
            </a:r>
          </a:p>
          <a:p>
            <a:pPr algn="just"/>
            <a:endParaRPr lang="en-US" sz="2000" baseline="0" dirty="0" smtClean="0"/>
          </a:p>
          <a:p>
            <a:pPr algn="just"/>
            <a:endParaRPr 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TCP</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aseline="0" dirty="0" smtClean="0"/>
              <a:t>ACK segments do not consume sequence numbers and are not acknowledged.</a:t>
            </a:r>
          </a:p>
          <a:p>
            <a:pPr algn="just"/>
            <a:r>
              <a:rPr lang="en-US" baseline="0" dirty="0" smtClean="0"/>
              <a:t>In modern implementations, a retransmission occurs if the retransmission timer expires or three duplicate ACK segments have arrived</a:t>
            </a:r>
          </a:p>
          <a:p>
            <a:pPr algn="just"/>
            <a:r>
              <a:rPr lang="en-US" baseline="0" dirty="0" smtClean="0"/>
              <a:t>No retransmission timer is set for an ACK segment.</a:t>
            </a:r>
          </a:p>
          <a:p>
            <a:pPr algn="just"/>
            <a:r>
              <a:rPr lang="en-US" baseline="0" dirty="0" smtClean="0"/>
              <a:t>Data may arrive out of order and be temporarily stored by the receiving TCP, but TCP guarantees that no out-of-order segment is delivered to the process.</a:t>
            </a:r>
          </a:p>
          <a:p>
            <a:pPr algn="just"/>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baseline="0" dirty="0" smtClean="0">
                <a:latin typeface="Times New Roman" pitchFamily="18" charset="0"/>
              </a:rPr>
              <a:t>Normal operation</a:t>
            </a: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1883828" y="1600200"/>
            <a:ext cx="5376344" cy="4525963"/>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baseline="0" dirty="0" smtClean="0">
                <a:latin typeface="Times New Roman" pitchFamily="18" charset="0"/>
              </a:rPr>
              <a:t>Lost segment</a:t>
            </a:r>
            <a:br>
              <a:rPr lang="en-US" i="1" baseline="0" dirty="0" smtClean="0">
                <a:latin typeface="Times New Roman" pitchFamily="18" charset="0"/>
              </a:rPr>
            </a:br>
            <a:endParaRPr lang="en-US" dirty="0"/>
          </a:p>
        </p:txBody>
      </p:sp>
      <p:pic>
        <p:nvPicPr>
          <p:cNvPr id="4" name="Picture 7"/>
          <p:cNvPicPr>
            <a:picLocks noGrp="1" noChangeAspect="1" noChangeArrowheads="1"/>
          </p:cNvPicPr>
          <p:nvPr>
            <p:ph idx="1"/>
          </p:nvPr>
        </p:nvPicPr>
        <p:blipFill>
          <a:blip r:embed="rId2" cstate="print"/>
          <a:srcRect/>
          <a:stretch>
            <a:fillRect/>
          </a:stretch>
        </p:blipFill>
        <p:spPr bwMode="auto">
          <a:xfrm>
            <a:off x="1200669" y="1600200"/>
            <a:ext cx="6742662" cy="4525963"/>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TCP</a:t>
            </a:r>
            <a:endParaRPr lang="en-US" dirty="0"/>
          </a:p>
        </p:txBody>
      </p:sp>
      <p:sp>
        <p:nvSpPr>
          <p:cNvPr id="3" name="Content Placeholder 2"/>
          <p:cNvSpPr>
            <a:spLocks noGrp="1"/>
          </p:cNvSpPr>
          <p:nvPr>
            <p:ph idx="1"/>
          </p:nvPr>
        </p:nvSpPr>
        <p:spPr/>
        <p:txBody>
          <a:bodyPr/>
          <a:lstStyle/>
          <a:p>
            <a:endParaRPr lang="en-US" baseline="0" dirty="0" smtClean="0"/>
          </a:p>
          <a:p>
            <a:endParaRPr lang="en-US" dirty="0"/>
          </a:p>
          <a:p>
            <a:r>
              <a:rPr lang="en-US" baseline="0" dirty="0" smtClean="0"/>
              <a:t>The receiver TCP delivers only ordered data to the process.</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baseline="0" dirty="0" smtClean="0">
                <a:latin typeface="Times New Roman" pitchFamily="18" charset="0"/>
              </a:rPr>
              <a:t>Fast retransmission</a:t>
            </a: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1790986" y="1600200"/>
            <a:ext cx="5562027" cy="4525963"/>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TCP</a:t>
            </a:r>
            <a:endParaRPr lang="en-US" dirty="0"/>
          </a:p>
        </p:txBody>
      </p:sp>
      <p:sp>
        <p:nvSpPr>
          <p:cNvPr id="3" name="Content Placeholder 2"/>
          <p:cNvSpPr>
            <a:spLocks noGrp="1"/>
          </p:cNvSpPr>
          <p:nvPr>
            <p:ph idx="1"/>
          </p:nvPr>
        </p:nvSpPr>
        <p:spPr/>
        <p:txBody>
          <a:bodyPr/>
          <a:lstStyle/>
          <a:p>
            <a:pPr algn="ctr">
              <a:buNone/>
            </a:pPr>
            <a:r>
              <a:rPr lang="en-US" sz="6000" dirty="0" smtClean="0"/>
              <a:t>Congestion Control and</a:t>
            </a:r>
          </a:p>
          <a:p>
            <a:pPr algn="ctr">
              <a:buNone/>
            </a:pPr>
            <a:r>
              <a:rPr lang="en-US" sz="6000" dirty="0" smtClean="0"/>
              <a:t>Quality of Service</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C0C0C0"/>
                  </a:outerShdw>
                </a:effectLst>
                <a:latin typeface="Times" pitchFamily="18" charset="0"/>
              </a:rPr>
              <a:t>DATA TRAFFIC</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rPr>
              <a:t>The main focus of congestion control and quality of service is </a:t>
            </a:r>
            <a:r>
              <a:rPr lang="en-US" dirty="0" smtClean="0">
                <a:solidFill>
                  <a:schemeClr val="hlink"/>
                </a:solidFill>
                <a:latin typeface="Times New Roman" pitchFamily="18" charset="0"/>
              </a:rPr>
              <a:t>data traffic</a:t>
            </a:r>
            <a:r>
              <a:rPr lang="en-US" dirty="0" smtClean="0">
                <a:latin typeface="Times New Roman" pitchFamily="18" charset="0"/>
              </a:rPr>
              <a:t>. In congestion control we try to avoid traffic congestion. In quality of service, we try to create an appropriate environment for the traffic.</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latin typeface="Times New Roman" pitchFamily="18" charset="0"/>
              </a:rPr>
              <a:t>Traffic descriptors</a:t>
            </a: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cstate="print"/>
          <a:srcRect/>
          <a:stretch>
            <a:fillRect/>
          </a:stretch>
        </p:blipFill>
        <p:spPr bwMode="auto">
          <a:xfrm>
            <a:off x="1093788" y="2530475"/>
            <a:ext cx="6526212" cy="25749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baseline="0" dirty="0" smtClean="0">
                <a:latin typeface="Times New Roman" pitchFamily="18" charset="0"/>
              </a:rPr>
              <a:t>Port numbers</a:t>
            </a: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457200" y="2239570"/>
            <a:ext cx="8229600" cy="3247222"/>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latin typeface="Times New Roman" pitchFamily="18" charset="0"/>
              </a:rPr>
              <a:t>Three traffic profiles</a:t>
            </a:r>
            <a:br>
              <a:rPr lang="en-US" i="1" dirty="0" smtClean="0">
                <a:latin typeface="Times New Roman" pitchFamily="18" charset="0"/>
              </a:rPr>
            </a:b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660291" y="1600200"/>
            <a:ext cx="7823418" cy="4525963"/>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pitchFamily="18" charset="0"/>
              </a:rPr>
              <a:t>CONGESTION</a:t>
            </a:r>
            <a:br>
              <a:rPr lang="en-US" dirty="0" smtClean="0">
                <a:latin typeface="Times" pitchFamily="18" charset="0"/>
              </a:rPr>
            </a:br>
            <a:endParaRPr lang="en-US" dirty="0"/>
          </a:p>
        </p:txBody>
      </p:sp>
      <p:sp>
        <p:nvSpPr>
          <p:cNvPr id="3" name="Content Placeholder 2"/>
          <p:cNvSpPr>
            <a:spLocks noGrp="1"/>
          </p:cNvSpPr>
          <p:nvPr>
            <p:ph idx="1"/>
          </p:nvPr>
        </p:nvSpPr>
        <p:spPr/>
        <p:txBody>
          <a:bodyPr/>
          <a:lstStyle/>
          <a:p>
            <a:pPr algn="just"/>
            <a:r>
              <a:rPr lang="en-US" dirty="0" smtClean="0">
                <a:effectLst>
                  <a:outerShdw blurRad="38100" dist="38100" dir="2700000" algn="tl">
                    <a:srgbClr val="C0C0C0"/>
                  </a:outerShdw>
                </a:effectLst>
                <a:latin typeface="Times New Roman" pitchFamily="18" charset="0"/>
              </a:rPr>
              <a:t>Congestion in a network may occur if the load on the network—the number of packets sent to the network—is greater than the capacity of the network—the number of packets a network can handle. Congestion control refers to the mechanisms and techniques to control the congestion and keep the load below the capacity.</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i="1" dirty="0" smtClean="0">
                <a:latin typeface="Times New Roman" pitchFamily="18" charset="0"/>
              </a:rPr>
              <a:t/>
            </a:r>
            <a:br>
              <a:rPr lang="en-US" sz="3600" i="1" dirty="0" smtClean="0">
                <a:latin typeface="Times New Roman" pitchFamily="18" charset="0"/>
              </a:rPr>
            </a:br>
            <a:r>
              <a:rPr lang="en-US" sz="3600" i="1" dirty="0" smtClean="0">
                <a:latin typeface="Times New Roman" pitchFamily="18" charset="0"/>
              </a:rPr>
              <a:t>Packet </a:t>
            </a:r>
            <a:r>
              <a:rPr lang="en-US" sz="3600" i="1" dirty="0" smtClean="0">
                <a:latin typeface="Times New Roman" pitchFamily="18" charset="0"/>
              </a:rPr>
              <a:t>delay and throughput as functions of load</a:t>
            </a:r>
            <a:br>
              <a:rPr lang="en-US" sz="3600" i="1" dirty="0" smtClean="0">
                <a:latin typeface="Times New Roman" pitchFamily="18" charset="0"/>
              </a:rPr>
            </a:br>
            <a:endParaRPr lang="en-US" sz="3600"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457200" y="2299437"/>
            <a:ext cx="8229600" cy="3127489"/>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pitchFamily="18" charset="0"/>
              </a:rPr>
              <a:t>CONGESTION CONTROL</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rPr>
              <a:t>Congestion control refers to techniques and mechanisms that can either prevent congestion, before it happens, or remove congestion, after it has happened. In general, we can divide congestion control mechanisms into two broad categories: open-loop congestion control (prevention) and closed-loop congestion control (removal).</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latin typeface="Times New Roman" pitchFamily="18" charset="0"/>
              </a:rPr>
              <a:t>Congestion control categories</a:t>
            </a: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457200" y="1774931"/>
            <a:ext cx="8229600" cy="4176501"/>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i="1" dirty="0" smtClean="0">
                <a:latin typeface="Times New Roman" pitchFamily="18" charset="0"/>
              </a:rPr>
              <a:t/>
            </a:r>
            <a:br>
              <a:rPr lang="en-US" sz="4000" i="1" dirty="0" smtClean="0">
                <a:latin typeface="Times New Roman" pitchFamily="18" charset="0"/>
              </a:rPr>
            </a:br>
            <a:r>
              <a:rPr lang="en-US" sz="4000" i="1" dirty="0" smtClean="0">
                <a:latin typeface="Times New Roman" pitchFamily="18" charset="0"/>
              </a:rPr>
              <a:t>Backpressure </a:t>
            </a:r>
            <a:r>
              <a:rPr lang="en-US" sz="4000" i="1" dirty="0" smtClean="0">
                <a:latin typeface="Times New Roman" pitchFamily="18" charset="0"/>
              </a:rPr>
              <a:t>method for alleviating congestion</a:t>
            </a:r>
            <a:r>
              <a:rPr lang="en-US" i="1" dirty="0" smtClean="0">
                <a:latin typeface="Times New Roman" pitchFamily="18" charset="0"/>
              </a:rPr>
              <a:t/>
            </a:r>
            <a:br>
              <a:rPr lang="en-US" i="1" dirty="0" smtClean="0">
                <a:latin typeface="Times New Roman" pitchFamily="18" charset="0"/>
              </a:rPr>
            </a:b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457200" y="3198357"/>
            <a:ext cx="8229600" cy="1329649"/>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latin typeface="Times New Roman" pitchFamily="18" charset="0"/>
              </a:rPr>
              <a:t>Choke packet</a:t>
            </a:r>
            <a:br>
              <a:rPr lang="en-US" i="1" dirty="0" smtClean="0">
                <a:latin typeface="Times New Roman" pitchFamily="18" charset="0"/>
              </a:rPr>
            </a:b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457200" y="2735402"/>
            <a:ext cx="8229600" cy="2255559"/>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Congestion Control in TCP</a:t>
            </a: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1475821" y="1600200"/>
            <a:ext cx="6192357" cy="4525963"/>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Autofit/>
          </a:bodyPr>
          <a:lstStyle/>
          <a:p>
            <a:r>
              <a:rPr lang="en-US" sz="3600" i="1" dirty="0" smtClean="0">
                <a:latin typeface="Times New Roman" pitchFamily="18" charset="0"/>
              </a:rPr>
              <a:t>Congestion avoidance, additive increase</a:t>
            </a:r>
            <a:br>
              <a:rPr lang="en-US" sz="3600" i="1" dirty="0" smtClean="0">
                <a:latin typeface="Times New Roman" pitchFamily="18" charset="0"/>
              </a:rPr>
            </a:br>
            <a:endParaRPr lang="en-US" sz="3600"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1500913" y="1600200"/>
            <a:ext cx="6142173" cy="4525963"/>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Congestion Control in TCP</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In the slow-start algorithm, the size of the congestion window increases exponentially until it reaches a threshold.</a:t>
            </a:r>
          </a:p>
          <a:p>
            <a:pPr algn="just"/>
            <a:r>
              <a:rPr lang="en-US" dirty="0" smtClean="0"/>
              <a:t>In </a:t>
            </a:r>
            <a:r>
              <a:rPr lang="en-US" dirty="0" smtClean="0"/>
              <a:t>the congestion avoidance algorithm, the size of the congestion window increases </a:t>
            </a:r>
            <a:r>
              <a:rPr lang="en-US" dirty="0" smtClean="0"/>
              <a:t>additively until congestion </a:t>
            </a:r>
            <a:r>
              <a:rPr lang="en-US" dirty="0" smtClean="0"/>
              <a:t>is detected</a:t>
            </a:r>
            <a:r>
              <a:rPr lang="en-US" dirty="0" smtClean="0"/>
              <a:t>.</a:t>
            </a:r>
          </a:p>
          <a:p>
            <a:r>
              <a:rPr lang="en-US" dirty="0" smtClean="0"/>
              <a:t>An implementation reacts to congestion detection in one of the following ways:</a:t>
            </a:r>
          </a:p>
          <a:p>
            <a:pPr algn="just"/>
            <a:r>
              <a:rPr lang="en-US" dirty="0" smtClean="0"/>
              <a:t>If </a:t>
            </a:r>
            <a:r>
              <a:rPr lang="en-US" dirty="0" smtClean="0"/>
              <a:t>detection is by time-out, a new </a:t>
            </a:r>
            <a:r>
              <a:rPr lang="en-US" dirty="0" smtClean="0"/>
              <a:t>slow start phase starts</a:t>
            </a:r>
            <a:r>
              <a:rPr lang="en-US" dirty="0" smtClean="0"/>
              <a:t>.</a:t>
            </a:r>
          </a:p>
          <a:p>
            <a:pPr algn="just"/>
            <a:r>
              <a:rPr lang="en-US" dirty="0" smtClean="0"/>
              <a:t> </a:t>
            </a:r>
            <a:r>
              <a:rPr lang="en-US" dirty="0" smtClean="0"/>
              <a:t>If detection is by three ACKs, a </a:t>
            </a:r>
            <a:r>
              <a:rPr lang="en-US" dirty="0" smtClean="0"/>
              <a:t>new Congestion </a:t>
            </a:r>
            <a:r>
              <a:rPr lang="en-US" dirty="0" smtClean="0"/>
              <a:t>avoidance phase starts.</a:t>
            </a:r>
          </a:p>
          <a:p>
            <a:pPr algn="just"/>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baseline="0" dirty="0" smtClean="0">
                <a:latin typeface="Times New Roman" pitchFamily="18" charset="0"/>
              </a:rPr>
              <a:t>IP addresses versus port numbers</a:t>
            </a:r>
            <a:br>
              <a:rPr lang="en-US" i="1" baseline="0" dirty="0" smtClean="0">
                <a:latin typeface="Times New Roman" pitchFamily="18" charset="0"/>
              </a:rPr>
            </a:b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1773929" y="1600200"/>
            <a:ext cx="5596141" cy="4525963"/>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latin typeface="Times New Roman" pitchFamily="18" charset="0"/>
              </a:rPr>
              <a:t>TCP congestion policy summary</a:t>
            </a: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734511" y="1600200"/>
            <a:ext cx="7674978" cy="4525963"/>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latin typeface="Times New Roman" pitchFamily="18" charset="0"/>
              </a:rPr>
              <a:t>Congestion example</a:t>
            </a:r>
            <a:br>
              <a:rPr lang="en-US" i="1" dirty="0" smtClean="0">
                <a:latin typeface="Times New Roman" pitchFamily="18" charset="0"/>
              </a:rPr>
            </a:b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457200" y="1692773"/>
            <a:ext cx="8229600" cy="4340816"/>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C0C0C0"/>
                  </a:outerShdw>
                </a:effectLst>
                <a:latin typeface="Times" pitchFamily="18" charset="0"/>
              </a:rPr>
              <a:t>QUALITY OF SERVICE</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rPr>
              <a:t>Quality of service (</a:t>
            </a:r>
            <a:r>
              <a:rPr lang="en-US" dirty="0" err="1" smtClean="0">
                <a:latin typeface="Times New Roman" pitchFamily="18" charset="0"/>
              </a:rPr>
              <a:t>QoS</a:t>
            </a:r>
            <a:r>
              <a:rPr lang="en-US" dirty="0" smtClean="0">
                <a:latin typeface="Times New Roman" pitchFamily="18" charset="0"/>
              </a:rPr>
              <a:t>) is an internetworking issue that has been discussed more than defined. We can informally define quality of service as something a flow seeks to attain.</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smtClean="0">
                <a:latin typeface="Times New Roman" pitchFamily="18" charset="0"/>
              </a:rPr>
              <a:t>Flow characteristics</a:t>
            </a:r>
            <a:br>
              <a:rPr lang="en-US" i="1" smtClean="0">
                <a:latin typeface="Times New Roman" pitchFamily="18" charset="0"/>
              </a:rPr>
            </a:br>
            <a:endParaRPr lang="en-US"/>
          </a:p>
        </p:txBody>
      </p:sp>
      <p:pic>
        <p:nvPicPr>
          <p:cNvPr id="4" name="Picture 6"/>
          <p:cNvPicPr>
            <a:picLocks noGrp="1" noChangeAspect="1" noChangeArrowheads="1"/>
          </p:cNvPicPr>
          <p:nvPr>
            <p:ph idx="1"/>
          </p:nvPr>
        </p:nvPicPr>
        <p:blipFill>
          <a:blip r:embed="rId2" cstate="print"/>
          <a:srcRect/>
          <a:stretch>
            <a:fillRect/>
          </a:stretch>
        </p:blipFill>
        <p:spPr bwMode="auto">
          <a:xfrm>
            <a:off x="457200" y="2828132"/>
            <a:ext cx="8229600" cy="2070099"/>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baseline="0" dirty="0" smtClean="0">
                <a:latin typeface="Times New Roman" pitchFamily="18" charset="0"/>
              </a:rPr>
              <a:t>IANA ranges</a:t>
            </a:r>
            <a:br>
              <a:rPr lang="en-US" i="1" baseline="0" dirty="0" smtClean="0">
                <a:latin typeface="Times New Roman" pitchFamily="18" charset="0"/>
              </a:rPr>
            </a:b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457200" y="2966702"/>
            <a:ext cx="8229600" cy="179295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baseline="0" dirty="0" smtClean="0">
                <a:latin typeface="Times New Roman" pitchFamily="18" charset="0"/>
              </a:rPr>
              <a:t>Socket address</a:t>
            </a: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457200" y="3023165"/>
            <a:ext cx="8229600" cy="168003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baseline="0" dirty="0" smtClean="0">
                <a:latin typeface="Times New Roman" pitchFamily="18" charset="0"/>
              </a:rPr>
              <a:t>Multiplexing and </a:t>
            </a:r>
            <a:r>
              <a:rPr lang="en-US" i="1" baseline="0" dirty="0" err="1" smtClean="0">
                <a:latin typeface="Times New Roman" pitchFamily="18" charset="0"/>
              </a:rPr>
              <a:t>demultiplexing</a:t>
            </a: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603000" y="1671681"/>
            <a:ext cx="7938000" cy="4383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baseline="0" dirty="0" smtClean="0">
                <a:latin typeface="Times New Roman" pitchFamily="18" charset="0"/>
              </a:rPr>
              <a:t>Position of UDP</a:t>
            </a:r>
            <a:r>
              <a:rPr lang="en-US" i="1" dirty="0" smtClean="0">
                <a:latin typeface="Times New Roman" pitchFamily="18" charset="0"/>
              </a:rPr>
              <a:t> and </a:t>
            </a:r>
            <a:r>
              <a:rPr lang="en-US" i="1" baseline="0" dirty="0" smtClean="0">
                <a:latin typeface="Times New Roman" pitchFamily="18" charset="0"/>
              </a:rPr>
              <a:t>TCP in </a:t>
            </a:r>
            <a:br>
              <a:rPr lang="en-US" i="1" baseline="0" dirty="0" smtClean="0">
                <a:latin typeface="Times New Roman" pitchFamily="18" charset="0"/>
              </a:rPr>
            </a:br>
            <a:r>
              <a:rPr lang="en-US" i="1" baseline="0" dirty="0" smtClean="0">
                <a:latin typeface="Times New Roman" pitchFamily="18" charset="0"/>
              </a:rPr>
              <a:t>TCP/IP suite</a:t>
            </a: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cstate="print"/>
          <a:srcRect/>
          <a:stretch>
            <a:fillRect/>
          </a:stretch>
        </p:blipFill>
        <p:spPr bwMode="auto">
          <a:xfrm>
            <a:off x="730250" y="1616056"/>
            <a:ext cx="6356350" cy="446089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860</Words>
  <Application>Microsoft Office PowerPoint</Application>
  <PresentationFormat>On-screen Show (4:3)</PresentationFormat>
  <Paragraphs>97</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Process-to-Process Delivery</vt:lpstr>
      <vt:lpstr>PROCESS-TO-PROCESS DELIVERY</vt:lpstr>
      <vt:lpstr>Types of data deliveries</vt:lpstr>
      <vt:lpstr>Port numbers</vt:lpstr>
      <vt:lpstr>IP addresses versus port numbers </vt:lpstr>
      <vt:lpstr>IANA ranges </vt:lpstr>
      <vt:lpstr>Socket address</vt:lpstr>
      <vt:lpstr>Multiplexing and demultiplexing</vt:lpstr>
      <vt:lpstr>Position of UDP and TCP in  TCP/IP suite</vt:lpstr>
      <vt:lpstr>USER DATAGRAM PROTOCOL (UDP)</vt:lpstr>
      <vt:lpstr>Well-known ports used with UDP </vt:lpstr>
      <vt:lpstr>User datagram format</vt:lpstr>
      <vt:lpstr>UDP</vt:lpstr>
      <vt:lpstr>Pseudoheader  for checksum calculation </vt:lpstr>
      <vt:lpstr>TCP</vt:lpstr>
      <vt:lpstr>Well-known ports used by TCP</vt:lpstr>
      <vt:lpstr>Stream delivery </vt:lpstr>
      <vt:lpstr>Sending and receiving buffers</vt:lpstr>
      <vt:lpstr>TCP segments</vt:lpstr>
      <vt:lpstr>TCP</vt:lpstr>
      <vt:lpstr>TCP segment format </vt:lpstr>
      <vt:lpstr>Control field </vt:lpstr>
      <vt:lpstr>Description of flags in the control field</vt:lpstr>
      <vt:lpstr>Connection establishment using three-way handshaking</vt:lpstr>
      <vt:lpstr>TCP</vt:lpstr>
      <vt:lpstr>Data transfer</vt:lpstr>
      <vt:lpstr>Connection termination using three-way handshaking</vt:lpstr>
      <vt:lpstr>TCP</vt:lpstr>
      <vt:lpstr>Half-close </vt:lpstr>
      <vt:lpstr>Sliding window</vt:lpstr>
      <vt:lpstr>TCP</vt:lpstr>
      <vt:lpstr>TCP</vt:lpstr>
      <vt:lpstr>Normal operation</vt:lpstr>
      <vt:lpstr>Lost segment </vt:lpstr>
      <vt:lpstr>TCP</vt:lpstr>
      <vt:lpstr>Fast retransmission</vt:lpstr>
      <vt:lpstr>TCP</vt:lpstr>
      <vt:lpstr>DATA TRAFFIC</vt:lpstr>
      <vt:lpstr>Traffic descriptors</vt:lpstr>
      <vt:lpstr>Three traffic profiles </vt:lpstr>
      <vt:lpstr>CONGESTION </vt:lpstr>
      <vt:lpstr> Packet delay and throughput as functions of load </vt:lpstr>
      <vt:lpstr>CONGESTION CONTROL</vt:lpstr>
      <vt:lpstr>Congestion control categories</vt:lpstr>
      <vt:lpstr> Backpressure method for alleviating congestion </vt:lpstr>
      <vt:lpstr>Choke packet </vt:lpstr>
      <vt:lpstr>Congestion Control in TCP</vt:lpstr>
      <vt:lpstr>Congestion avoidance, additive increase </vt:lpstr>
      <vt:lpstr>Congestion Control in TCP</vt:lpstr>
      <vt:lpstr>TCP congestion policy summary</vt:lpstr>
      <vt:lpstr>Congestion example </vt:lpstr>
      <vt:lpstr>QUALITY OF SERVICE</vt:lpstr>
      <vt:lpstr>Flow characteristics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41</cp:revision>
  <dcterms:created xsi:type="dcterms:W3CDTF">2016-05-11T23:50:20Z</dcterms:created>
  <dcterms:modified xsi:type="dcterms:W3CDTF">2016-05-12T02:02:11Z</dcterms:modified>
</cp:coreProperties>
</file>