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Roboto"/>
      <p:regular r:id="rId36"/>
      <p:bold r:id="rId37"/>
      <p:italic r:id="rId38"/>
      <p:boldItalic r:id="rId39"/>
    </p:embeddedFont>
    <p:embeddedFont>
      <p:font typeface="Roboto Medium"/>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5.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Medium-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b678cbe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Until now, you have learnt the basic functionalities of Excel.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Going ahead, we will solve data science case </a:t>
            </a:r>
            <a:r>
              <a:rPr lang="en"/>
              <a:t>studies</a:t>
            </a:r>
            <a:r>
              <a:rPr lang="en"/>
              <a:t> in Excel. To do that, we need to know the following:</a:t>
            </a:r>
            <a:endParaRPr/>
          </a:p>
          <a:p>
            <a:pPr indent="-298450" lvl="0" marL="457200" rtl="0" algn="l">
              <a:spcBef>
                <a:spcPts val="0"/>
              </a:spcBef>
              <a:spcAft>
                <a:spcPts val="0"/>
              </a:spcAft>
              <a:buSzPts val="1100"/>
              <a:buAutoNum type="arabicPeriod"/>
            </a:pPr>
            <a:r>
              <a:rPr b="1" lang="en"/>
              <a:t>What exactly is Data Science?</a:t>
            </a:r>
            <a:endParaRPr b="1"/>
          </a:p>
          <a:p>
            <a:pPr indent="-298450" lvl="0" marL="457200" rtl="0" algn="l">
              <a:spcBef>
                <a:spcPts val="0"/>
              </a:spcBef>
              <a:spcAft>
                <a:spcPts val="0"/>
              </a:spcAft>
              <a:buSzPts val="1100"/>
              <a:buAutoNum type="arabicPeriod"/>
            </a:pPr>
            <a:r>
              <a:rPr b="1" lang="en"/>
              <a:t>How do you solve a problem using Data Science?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start with understanding what is Data Science.</a:t>
            </a:r>
            <a:endParaRPr/>
          </a:p>
        </p:txBody>
      </p:sp>
      <p:sp>
        <p:nvSpPr>
          <p:cNvPr id="58" name="Google Shape;58;g21b678cbe5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a23cfff4f_0_7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After having data at one place and having an understanding of all the data points that are available, you start analysing the data (majorly the role of a data analyst)</a:t>
            </a:r>
            <a:endParaRPr/>
          </a:p>
          <a:p>
            <a:pPr indent="-298450" lvl="0" marL="457200" rtl="0" algn="l">
              <a:lnSpc>
                <a:spcPct val="100000"/>
              </a:lnSpc>
              <a:spcBef>
                <a:spcPts val="0"/>
              </a:spcBef>
              <a:spcAft>
                <a:spcPts val="0"/>
              </a:spcAft>
              <a:buSzPts val="1100"/>
              <a:buAutoNum type="arabicPeriod"/>
            </a:pPr>
            <a:r>
              <a:rPr lang="en"/>
              <a:t>You’ll get many insights like</a:t>
            </a:r>
            <a:endParaRPr/>
          </a:p>
          <a:p>
            <a:pPr indent="-298450" lvl="1" marL="914400" rtl="0" algn="l">
              <a:lnSpc>
                <a:spcPct val="100000"/>
              </a:lnSpc>
              <a:spcBef>
                <a:spcPts val="0"/>
              </a:spcBef>
              <a:spcAft>
                <a:spcPts val="0"/>
              </a:spcAft>
              <a:buSzPts val="1100"/>
              <a:buAutoNum type="alphaLcPeriod"/>
            </a:pPr>
            <a:r>
              <a:rPr lang="en"/>
              <a:t>Which credit cards are having highest fraud?</a:t>
            </a:r>
            <a:endParaRPr/>
          </a:p>
          <a:p>
            <a:pPr indent="-298450" lvl="1" marL="914400" rtl="0" algn="l">
              <a:lnSpc>
                <a:spcPct val="100000"/>
              </a:lnSpc>
              <a:spcBef>
                <a:spcPts val="0"/>
              </a:spcBef>
              <a:spcAft>
                <a:spcPts val="0"/>
              </a:spcAft>
              <a:buSzPts val="1100"/>
              <a:buAutoNum type="alphaLcPeriod"/>
            </a:pPr>
            <a:r>
              <a:rPr lang="en"/>
              <a:t>Which consumers are being defrauded the most?</a:t>
            </a:r>
            <a:endParaRPr/>
          </a:p>
          <a:p>
            <a:pPr indent="-298450" lvl="1" marL="914400" rtl="0" algn="l">
              <a:lnSpc>
                <a:spcPct val="100000"/>
              </a:lnSpc>
              <a:spcBef>
                <a:spcPts val="0"/>
              </a:spcBef>
              <a:spcAft>
                <a:spcPts val="0"/>
              </a:spcAft>
              <a:buSzPts val="1100"/>
              <a:buAutoNum type="alphaLcPeriod"/>
            </a:pPr>
            <a:r>
              <a:rPr lang="en"/>
              <a:t>Which websites/ POS </a:t>
            </a:r>
            <a:r>
              <a:rPr lang="en"/>
              <a:t>machines</a:t>
            </a:r>
            <a:r>
              <a:rPr lang="en"/>
              <a:t>?</a:t>
            </a:r>
            <a:endParaRPr/>
          </a:p>
          <a:p>
            <a:pPr indent="-298450" lvl="1" marL="914400" rtl="0" algn="l">
              <a:lnSpc>
                <a:spcPct val="100000"/>
              </a:lnSpc>
              <a:spcBef>
                <a:spcPts val="0"/>
              </a:spcBef>
              <a:spcAft>
                <a:spcPts val="0"/>
              </a:spcAft>
              <a:buSzPts val="1100"/>
              <a:buAutoNum type="alphaLcPeriod"/>
            </a:pPr>
            <a:r>
              <a:rPr lang="en"/>
              <a:t>Which </a:t>
            </a:r>
            <a:r>
              <a:rPr lang="en"/>
              <a:t>cities</a:t>
            </a:r>
            <a:r>
              <a:rPr lang="en"/>
              <a:t>/ Pin codes?</a:t>
            </a:r>
            <a:endParaRPr/>
          </a:p>
          <a:p>
            <a:pPr indent="-298450" lvl="1" marL="914400" rtl="0" algn="l">
              <a:lnSpc>
                <a:spcPct val="100000"/>
              </a:lnSpc>
              <a:spcBef>
                <a:spcPts val="0"/>
              </a:spcBef>
              <a:spcAft>
                <a:spcPts val="0"/>
              </a:spcAft>
              <a:buSzPts val="1100"/>
              <a:buAutoNum type="alphaLcPeriod"/>
            </a:pPr>
            <a:r>
              <a:rPr lang="en"/>
              <a:t>Etc</a:t>
            </a:r>
            <a:endParaRPr/>
          </a:p>
          <a:p>
            <a:pPr indent="-298450" lvl="1" marL="914400" rtl="0" algn="l">
              <a:lnSpc>
                <a:spcPct val="100000"/>
              </a:lnSpc>
              <a:spcBef>
                <a:spcPts val="0"/>
              </a:spcBef>
              <a:spcAft>
                <a:spcPts val="0"/>
              </a:spcAft>
              <a:buSzPts val="1100"/>
              <a:buAutoNum type="alphaLcPeriod"/>
            </a:pPr>
            <a:r>
              <a:rPr lang="en"/>
              <a:t>Etc</a:t>
            </a:r>
            <a:endParaRPr/>
          </a:p>
          <a:p>
            <a:pPr indent="-298450" lvl="0" marL="457200" rtl="0" algn="l">
              <a:lnSpc>
                <a:spcPct val="100000"/>
              </a:lnSpc>
              <a:spcBef>
                <a:spcPts val="0"/>
              </a:spcBef>
              <a:spcAft>
                <a:spcPts val="0"/>
              </a:spcAft>
              <a:buSzPts val="1100"/>
              <a:buAutoNum type="arabicPeriod"/>
            </a:pPr>
            <a:r>
              <a:rPr lang="en"/>
              <a:t>Broadly categorize data into</a:t>
            </a:r>
            <a:r>
              <a:rPr b="1" lang="en"/>
              <a:t> </a:t>
            </a:r>
            <a:r>
              <a:rPr b="1" lang="en"/>
              <a:t>structured</a:t>
            </a:r>
            <a:r>
              <a:rPr b="1" lang="en"/>
              <a:t> and unstructure</a:t>
            </a:r>
            <a:r>
              <a:rPr lang="en"/>
              <a:t>d data</a:t>
            </a:r>
            <a:endParaRPr/>
          </a:p>
          <a:p>
            <a:pPr indent="-298450" lvl="0" marL="457200" rtl="0" algn="l">
              <a:lnSpc>
                <a:spcPct val="100000"/>
              </a:lnSpc>
              <a:spcBef>
                <a:spcPts val="0"/>
              </a:spcBef>
              <a:spcAft>
                <a:spcPts val="0"/>
              </a:spcAft>
              <a:buSzPts val="1100"/>
              <a:buAutoNum type="arabicPeriod"/>
            </a:pPr>
            <a:r>
              <a:rPr lang="en"/>
              <a:t>You present the insights to the </a:t>
            </a:r>
            <a:r>
              <a:rPr lang="en"/>
              <a:t>business</a:t>
            </a:r>
            <a:r>
              <a:rPr lang="en"/>
              <a:t> (Note that the business folks are the ones who have worked with the project and there is some help that you get in </a:t>
            </a:r>
            <a:r>
              <a:rPr lang="en"/>
              <a:t>understanding</a:t>
            </a:r>
            <a:r>
              <a:rPr lang="en"/>
              <a:t> the reason and which data points to analyse to get the most meaning out of the analysis. Moreover they are the ones who have given you the </a:t>
            </a:r>
            <a:r>
              <a:rPr lang="en"/>
              <a:t>budget</a:t>
            </a:r>
            <a:r>
              <a:rPr lang="en"/>
              <a:t>, so regular updates is expected)</a:t>
            </a:r>
            <a:endParaRPr/>
          </a:p>
          <a:p>
            <a:pPr indent="-298450" lvl="0" marL="457200" rtl="0" algn="l">
              <a:lnSpc>
                <a:spcPct val="100000"/>
              </a:lnSpc>
              <a:spcBef>
                <a:spcPts val="0"/>
              </a:spcBef>
              <a:spcAft>
                <a:spcPts val="0"/>
              </a:spcAft>
              <a:buSzPts val="1100"/>
              <a:buAutoNum type="arabicPeriod"/>
            </a:pPr>
            <a:r>
              <a:rPr lang="en"/>
              <a:t>Whatever insights you get by analysis or </a:t>
            </a:r>
            <a:r>
              <a:rPr lang="en"/>
              <a:t>visualisation</a:t>
            </a:r>
            <a:r>
              <a:rPr lang="en"/>
              <a:t>, you decide what the </a:t>
            </a:r>
            <a:r>
              <a:rPr lang="en"/>
              <a:t>next</a:t>
            </a:r>
            <a:r>
              <a:rPr lang="en"/>
              <a:t> steps are - whether you have sufficient </a:t>
            </a:r>
            <a:r>
              <a:rPr lang="en"/>
              <a:t>understanding</a:t>
            </a:r>
            <a:r>
              <a:rPr lang="en"/>
              <a:t> to proceed with model building or no? </a:t>
            </a:r>
            <a:r>
              <a:rPr b="1" lang="en"/>
              <a:t>Is modelling really required or feasible</a:t>
            </a:r>
            <a:r>
              <a:rPr lang="en"/>
              <a:t>?</a:t>
            </a:r>
            <a:endParaRPr/>
          </a:p>
          <a:p>
            <a:pPr indent="-298450" lvl="0" marL="457200" rtl="0" algn="l">
              <a:lnSpc>
                <a:spcPct val="100000"/>
              </a:lnSpc>
              <a:spcBef>
                <a:spcPts val="0"/>
              </a:spcBef>
              <a:spcAft>
                <a:spcPts val="0"/>
              </a:spcAft>
              <a:buSzPts val="1100"/>
              <a:buAutoNum type="arabicPeriod"/>
            </a:pPr>
            <a:r>
              <a:rPr lang="en"/>
              <a:t>If modelling is a go ahead, you create features for the modelling (Give examples: gender, age brackets from age, avg salary in pin codes, 3M avg, 6M avg, number of times defrauded, etc., usually 200+ features are created) (Business understanding plays a very important role)</a:t>
            </a:r>
            <a:endParaRPr/>
          </a:p>
        </p:txBody>
      </p:sp>
      <p:sp>
        <p:nvSpPr>
          <p:cNvPr id="233" name="Google Shape;233;g26a23cfff4f_0_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a23cfff4f_0_7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Use the features and create more features and try different types of modes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Highlight </a:t>
            </a:r>
            <a:r>
              <a:rPr lang="en"/>
              <a:t>briefly</a:t>
            </a:r>
            <a:r>
              <a:rPr lang="en"/>
              <a:t> what broadly are 2 types of models: (Use intuitive examples to explain)</a:t>
            </a:r>
            <a:endParaRPr/>
          </a:p>
          <a:p>
            <a:pPr indent="-298450" lvl="0" marL="457200" rtl="0" algn="l">
              <a:lnSpc>
                <a:spcPct val="100000"/>
              </a:lnSpc>
              <a:spcBef>
                <a:spcPts val="0"/>
              </a:spcBef>
              <a:spcAft>
                <a:spcPts val="0"/>
              </a:spcAft>
              <a:buSzPts val="1100"/>
              <a:buAutoNum type="arabicPeriod"/>
            </a:pPr>
            <a:r>
              <a:rPr lang="en"/>
              <a:t>Supervised (You know what exactly you need to predict)</a:t>
            </a:r>
            <a:endParaRPr/>
          </a:p>
          <a:p>
            <a:pPr indent="-298450" lvl="1" marL="914400" rtl="0" algn="l">
              <a:lnSpc>
                <a:spcPct val="100000"/>
              </a:lnSpc>
              <a:spcBef>
                <a:spcPts val="0"/>
              </a:spcBef>
              <a:spcAft>
                <a:spcPts val="0"/>
              </a:spcAft>
              <a:buSzPts val="1100"/>
              <a:buAutoNum type="alphaLcPeriod"/>
            </a:pPr>
            <a:r>
              <a:rPr lang="en"/>
              <a:t>Regression</a:t>
            </a:r>
            <a:endParaRPr/>
          </a:p>
          <a:p>
            <a:pPr indent="-298450" lvl="1" marL="914400" rtl="0" algn="l">
              <a:lnSpc>
                <a:spcPct val="100000"/>
              </a:lnSpc>
              <a:spcBef>
                <a:spcPts val="0"/>
              </a:spcBef>
              <a:spcAft>
                <a:spcPts val="0"/>
              </a:spcAft>
              <a:buSzPts val="1100"/>
              <a:buAutoNum type="alphaLcPeriod"/>
            </a:pPr>
            <a:r>
              <a:rPr lang="en"/>
              <a:t>Classification</a:t>
            </a:r>
            <a:endParaRPr/>
          </a:p>
          <a:p>
            <a:pPr indent="-298450" lvl="0" marL="457200" rtl="0" algn="l">
              <a:lnSpc>
                <a:spcPct val="100000"/>
              </a:lnSpc>
              <a:spcBef>
                <a:spcPts val="0"/>
              </a:spcBef>
              <a:spcAft>
                <a:spcPts val="0"/>
              </a:spcAft>
              <a:buSzPts val="1100"/>
              <a:buAutoNum type="arabicPeriod"/>
            </a:pPr>
            <a:r>
              <a:rPr lang="en"/>
              <a:t>Unsupervised (Customer segmentation: you don’t really know what kind of groups/ clusters will come up before hand)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Mention that they will learn about this later</a:t>
            </a:r>
            <a:endParaRPr/>
          </a:p>
        </p:txBody>
      </p:sp>
      <p:sp>
        <p:nvSpPr>
          <p:cNvPr id="251" name="Google Shape;251;g26a23cfff4f_0_7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a23cfff4f_0_7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Evaluate performance of the different models basis the </a:t>
            </a:r>
            <a:endParaRPr/>
          </a:p>
          <a:p>
            <a:pPr indent="-298450" lvl="1" marL="914400" rtl="0" algn="l">
              <a:lnSpc>
                <a:spcPct val="100000"/>
              </a:lnSpc>
              <a:spcBef>
                <a:spcPts val="0"/>
              </a:spcBef>
              <a:spcAft>
                <a:spcPts val="0"/>
              </a:spcAft>
              <a:buSzPts val="1100"/>
              <a:buChar char="-"/>
            </a:pPr>
            <a:r>
              <a:rPr lang="en"/>
              <a:t>Technical </a:t>
            </a:r>
            <a:r>
              <a:rPr lang="en"/>
              <a:t>metrics or KPIs</a:t>
            </a:r>
            <a:r>
              <a:rPr lang="en"/>
              <a:t> like accuracy, Recall, etc. in case of classification and RMSE, MAPE, etc in regression (mention that these, they’ll learn later on)</a:t>
            </a:r>
            <a:endParaRPr/>
          </a:p>
          <a:p>
            <a:pPr indent="-298450" lvl="1" marL="914400" rtl="0" algn="l">
              <a:lnSpc>
                <a:spcPct val="100000"/>
              </a:lnSpc>
              <a:spcBef>
                <a:spcPts val="0"/>
              </a:spcBef>
              <a:spcAft>
                <a:spcPts val="0"/>
              </a:spcAft>
              <a:buSzPts val="1100"/>
              <a:buChar char="-"/>
            </a:pPr>
            <a:r>
              <a:rPr lang="en"/>
              <a:t>Business Metrics or KPIs: How much fraud transactions can be detected? How much losses can be reduced? </a:t>
            </a:r>
            <a:endParaRPr/>
          </a:p>
          <a:p>
            <a:pPr indent="-298450" lvl="0" marL="457200" rtl="0" algn="l">
              <a:lnSpc>
                <a:spcPct val="100000"/>
              </a:lnSpc>
              <a:spcBef>
                <a:spcPts val="0"/>
              </a:spcBef>
              <a:spcAft>
                <a:spcPts val="0"/>
              </a:spcAft>
              <a:buSzPts val="1100"/>
              <a:buChar char="-"/>
            </a:pPr>
            <a:r>
              <a:rPr lang="en"/>
              <a:t>Decide how to deploy the model</a:t>
            </a:r>
            <a:endParaRPr/>
          </a:p>
        </p:txBody>
      </p:sp>
      <p:sp>
        <p:nvSpPr>
          <p:cNvPr id="272" name="Google Shape;272;g26a23cfff4f_0_7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a23cfff4f_0_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Highlight how the fraud detection model works:</a:t>
            </a:r>
            <a:endParaRPr/>
          </a:p>
          <a:p>
            <a:pPr indent="-298450" lvl="0" marL="457200" rtl="0" algn="l">
              <a:lnSpc>
                <a:spcPct val="100000"/>
              </a:lnSpc>
              <a:spcBef>
                <a:spcPts val="0"/>
              </a:spcBef>
              <a:spcAft>
                <a:spcPts val="0"/>
              </a:spcAft>
              <a:buSzPts val="1100"/>
              <a:buChar char="-"/>
            </a:pPr>
            <a:r>
              <a:rPr lang="en"/>
              <a:t>Transactions take 3- 4 seconds to get approved, especially when it is large ticket </a:t>
            </a:r>
            <a:r>
              <a:rPr lang="en"/>
              <a:t>transaction</a:t>
            </a:r>
            <a:endParaRPr/>
          </a:p>
          <a:p>
            <a:pPr indent="-298450" lvl="0" marL="457200" rtl="0" algn="l">
              <a:lnSpc>
                <a:spcPct val="100000"/>
              </a:lnSpc>
              <a:spcBef>
                <a:spcPts val="0"/>
              </a:spcBef>
              <a:spcAft>
                <a:spcPts val="0"/>
              </a:spcAft>
              <a:buSzPts val="1100"/>
              <a:buChar char="-"/>
            </a:pPr>
            <a:r>
              <a:rPr lang="en"/>
              <a:t>POS/ Website sends information to bank server</a:t>
            </a:r>
            <a:endParaRPr/>
          </a:p>
          <a:p>
            <a:pPr indent="-298450" lvl="0" marL="457200" rtl="0" algn="l">
              <a:lnSpc>
                <a:spcPct val="100000"/>
              </a:lnSpc>
              <a:spcBef>
                <a:spcPts val="0"/>
              </a:spcBef>
              <a:spcAft>
                <a:spcPts val="0"/>
              </a:spcAft>
              <a:buSzPts val="1100"/>
              <a:buChar char="-"/>
            </a:pPr>
            <a:r>
              <a:rPr lang="en"/>
              <a:t>Fraud model runs on the transaction and gives a go ahead/ no go</a:t>
            </a:r>
            <a:endParaRPr/>
          </a:p>
          <a:p>
            <a:pPr indent="-298450" lvl="0" marL="457200" rtl="0" algn="l">
              <a:lnSpc>
                <a:spcPct val="100000"/>
              </a:lnSpc>
              <a:spcBef>
                <a:spcPts val="0"/>
              </a:spcBef>
              <a:spcAft>
                <a:spcPts val="0"/>
              </a:spcAft>
              <a:buSzPts val="1100"/>
              <a:buChar char="-"/>
            </a:pPr>
            <a:r>
              <a:rPr lang="en"/>
              <a:t>At times, the transaction deos not go through at the first go and you get a confirmation call from the customer service confirming the transaction</a:t>
            </a:r>
            <a:endParaRPr/>
          </a:p>
          <a:p>
            <a:pPr indent="-298450" lvl="0" marL="457200" rtl="0" algn="l">
              <a:lnSpc>
                <a:spcPct val="100000"/>
              </a:lnSpc>
              <a:spcBef>
                <a:spcPts val="0"/>
              </a:spcBef>
              <a:spcAft>
                <a:spcPts val="0"/>
              </a:spcAft>
              <a:buSzPts val="1100"/>
              <a:buChar char="-"/>
            </a:pPr>
            <a:r>
              <a:rPr lang="en"/>
              <a:t>So, </a:t>
            </a:r>
            <a:r>
              <a:rPr lang="en"/>
              <a:t>naturally</a:t>
            </a:r>
            <a:r>
              <a:rPr lang="en"/>
              <a:t> the model needs to be very fast and it should be compatible with the bank’s tech infrastructure</a:t>
            </a:r>
            <a:endParaRPr/>
          </a:p>
          <a:p>
            <a:pPr indent="-298450" lvl="0" marL="457200" rtl="0" algn="l">
              <a:lnSpc>
                <a:spcPct val="100000"/>
              </a:lnSpc>
              <a:spcBef>
                <a:spcPts val="0"/>
              </a:spcBef>
              <a:spcAft>
                <a:spcPts val="0"/>
              </a:spcAft>
              <a:buSzPts val="1100"/>
              <a:buChar char="-"/>
            </a:pPr>
            <a:r>
              <a:rPr lang="en"/>
              <a:t>So, you need to convert the Python model into some language that satisfies the above requirements</a:t>
            </a:r>
            <a:endParaRPr/>
          </a:p>
          <a:p>
            <a:pPr indent="-298450" lvl="0" marL="457200" rtl="0" algn="l">
              <a:lnSpc>
                <a:spcPct val="100000"/>
              </a:lnSpc>
              <a:spcBef>
                <a:spcPts val="0"/>
              </a:spcBef>
              <a:spcAft>
                <a:spcPts val="0"/>
              </a:spcAft>
              <a:buSzPts val="1100"/>
              <a:buChar char="-"/>
            </a:pPr>
            <a:r>
              <a:rPr lang="en"/>
              <a:t>Also, briefly touch CI/ CD that is </a:t>
            </a:r>
            <a:r>
              <a:rPr lang="en"/>
              <a:t>important</a:t>
            </a:r>
            <a:r>
              <a:rPr lang="en"/>
              <a:t> for any ML model/ software system</a:t>
            </a:r>
            <a:endParaRPr/>
          </a:p>
        </p:txBody>
      </p:sp>
      <p:sp>
        <p:nvSpPr>
          <p:cNvPr id="283" name="Google Shape;283;g26a23cfff4f_0_7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4bcd3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4bcd3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a23cfff4f_0_9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a23cfff4f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Summarize</a:t>
            </a:r>
            <a:r>
              <a:rPr lang="en"/>
              <a:t> the whole case study and discuss the above slide on the different roles and the skill set required. Business Analyst is not there. So, that can go as a </a:t>
            </a:r>
            <a:r>
              <a:rPr b="1" lang="en"/>
              <a:t>question</a:t>
            </a:r>
            <a:r>
              <a:rPr lang="en"/>
              <a:t> for the learners: make the map for a business analyst role against the different skillset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a613f00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a613f00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a613f00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a613f00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a613f003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a613f003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a613f00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a613f00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a23cfff4f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 Science is the study or science of data. It is about extracting, analyzing, visualizing, managing and storing data to create insights. These insights help the companies to make powerful data-driven decisions.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Data Science is multidisciplinary: (Use examples to drive the following)</a:t>
            </a:r>
            <a:endParaRPr/>
          </a:p>
          <a:p>
            <a:pPr indent="-298450" lvl="0" marL="457200" rtl="0" algn="l">
              <a:lnSpc>
                <a:spcPct val="100000"/>
              </a:lnSpc>
              <a:spcBef>
                <a:spcPts val="0"/>
              </a:spcBef>
              <a:spcAft>
                <a:spcPts val="0"/>
              </a:spcAft>
              <a:buSzPts val="1100"/>
              <a:buAutoNum type="arabicPeriod"/>
            </a:pPr>
            <a:r>
              <a:rPr b="1" lang="en"/>
              <a:t>Domain knowledge</a:t>
            </a:r>
            <a:r>
              <a:rPr lang="en"/>
              <a:t> and it’s </a:t>
            </a:r>
            <a:r>
              <a:rPr b="1" lang="en"/>
              <a:t>data</a:t>
            </a:r>
            <a:r>
              <a:rPr lang="en"/>
              <a:t> because you are solving a problem in a domain or industry </a:t>
            </a:r>
            <a:endParaRPr/>
          </a:p>
          <a:p>
            <a:pPr indent="-298450" lvl="0" marL="457200" rtl="0" algn="l">
              <a:lnSpc>
                <a:spcPct val="100000"/>
              </a:lnSpc>
              <a:spcBef>
                <a:spcPts val="0"/>
              </a:spcBef>
              <a:spcAft>
                <a:spcPts val="0"/>
              </a:spcAft>
              <a:buSzPts val="1100"/>
              <a:buAutoNum type="arabicPeriod"/>
            </a:pPr>
            <a:r>
              <a:rPr b="1" lang="en"/>
              <a:t>Statistics and Mathematics</a:t>
            </a:r>
            <a:r>
              <a:rPr lang="en"/>
              <a:t> to analyse data (simple analysis like sales trend, pie chart </a:t>
            </a:r>
            <a:r>
              <a:rPr lang="en"/>
              <a:t>distribution</a:t>
            </a:r>
            <a:r>
              <a:rPr lang="en"/>
              <a:t> of different channel of sales, which types of users are growing on Netlfix, etc)</a:t>
            </a:r>
            <a:endParaRPr/>
          </a:p>
          <a:p>
            <a:pPr indent="-298450" lvl="0" marL="457200" rtl="0" algn="l">
              <a:lnSpc>
                <a:spcPct val="100000"/>
              </a:lnSpc>
              <a:spcBef>
                <a:spcPts val="0"/>
              </a:spcBef>
              <a:spcAft>
                <a:spcPts val="0"/>
              </a:spcAft>
              <a:buSzPts val="1100"/>
              <a:buAutoNum type="arabicPeriod"/>
            </a:pPr>
            <a:r>
              <a:rPr b="1" lang="en"/>
              <a:t>Computer Science or Programming</a:t>
            </a:r>
            <a:r>
              <a:rPr lang="en"/>
              <a:t> to do analysis and modelling on large scale or to automate the process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Now, let’s briefly understand the evolution of data science.</a:t>
            </a:r>
            <a:endParaRPr/>
          </a:p>
        </p:txBody>
      </p:sp>
      <p:sp>
        <p:nvSpPr>
          <p:cNvPr id="67" name="Google Shape;67;g26a23cfff4f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a613f00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6a613f00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a613f00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a613f00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Myntra. They have segmented the customers for easy understanding: (Check the Myntra App and find differentiations)</a:t>
            </a:r>
            <a:endParaRPr/>
          </a:p>
          <a:p>
            <a:pPr indent="-298450" lvl="0" marL="457200" rtl="0" algn="l">
              <a:spcBef>
                <a:spcPts val="0"/>
              </a:spcBef>
              <a:spcAft>
                <a:spcPts val="0"/>
              </a:spcAft>
              <a:buSzPts val="1100"/>
              <a:buAutoNum type="arabicPeriod"/>
            </a:pPr>
            <a:r>
              <a:rPr lang="en"/>
              <a:t>Occasion: Active wear, casuals, </a:t>
            </a:r>
            <a:r>
              <a:rPr lang="en"/>
              <a:t>party</a:t>
            </a:r>
            <a:r>
              <a:rPr lang="en"/>
              <a:t>, etc, etc.</a:t>
            </a:r>
            <a:endParaRPr/>
          </a:p>
          <a:p>
            <a:pPr indent="-298450" lvl="0" marL="457200" rtl="0" algn="l">
              <a:spcBef>
                <a:spcPts val="0"/>
              </a:spcBef>
              <a:spcAft>
                <a:spcPts val="0"/>
              </a:spcAft>
              <a:buSzPts val="1100"/>
              <a:buAutoNum type="arabicPeriod"/>
            </a:pPr>
            <a:r>
              <a:rPr lang="en"/>
              <a:t>Myntra, fwd(GenZ), Luxe</a:t>
            </a:r>
            <a:endParaRPr/>
          </a:p>
          <a:p>
            <a:pPr indent="-298450" lvl="0" marL="457200" rtl="0" algn="l">
              <a:spcBef>
                <a:spcPts val="0"/>
              </a:spcBef>
              <a:spcAft>
                <a:spcPts val="0"/>
              </a:spcAft>
              <a:buSzPts val="1100"/>
              <a:buAutoNum type="arabicPeriod"/>
            </a:pPr>
            <a:r>
              <a:rPr lang="en"/>
              <a:t>Men, Woman, Kids</a:t>
            </a:r>
            <a:endParaRPr/>
          </a:p>
          <a:p>
            <a:pPr indent="-298450" lvl="0" marL="457200" rtl="0" algn="l">
              <a:spcBef>
                <a:spcPts val="0"/>
              </a:spcBef>
              <a:spcAft>
                <a:spcPts val="0"/>
              </a:spcAft>
              <a:buSzPts val="1100"/>
              <a:buAutoNum type="arabicPeriod"/>
            </a:pPr>
            <a:r>
              <a:rPr lang="en"/>
              <a:t>Capturing on the Sneaker Trend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a613f00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a613f00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Market Research and Trend Analysis: Regularly conduct market research and trend analysis to stay updated on the latest fashion trends and understand shifting consumer preferences. Utilize tools like social media monitoring, trend forecasting services, and customer feedback to identify emerging trends.</a:t>
            </a:r>
            <a:endParaRPr/>
          </a:p>
          <a:p>
            <a:pPr indent="-298450" lvl="0" marL="457200" rtl="0" algn="l">
              <a:spcBef>
                <a:spcPts val="0"/>
              </a:spcBef>
              <a:spcAft>
                <a:spcPts val="0"/>
              </a:spcAft>
              <a:buSzPts val="1100"/>
              <a:buAutoNum type="arabicPeriod"/>
            </a:pPr>
            <a:r>
              <a:rPr lang="en"/>
              <a:t>Collaborations and Partnerships: Collaborate with designers, influencers, and other brands to co-create exclusive collections or limited-edition products based on the latest fashion trends. Partnering with trendsetters can help increase brand visibility and attract fashion-forward customers.</a:t>
            </a:r>
            <a:endParaRPr/>
          </a:p>
          <a:p>
            <a:pPr indent="-298450" lvl="0" marL="457200" rtl="0" algn="l">
              <a:spcBef>
                <a:spcPts val="0"/>
              </a:spcBef>
              <a:spcAft>
                <a:spcPts val="0"/>
              </a:spcAft>
              <a:buSzPts val="1100"/>
              <a:buAutoNum type="arabicPeriod"/>
            </a:pPr>
            <a:r>
              <a:rPr lang="en"/>
              <a:t>Data-Driven Merchandising: Leverage data analytics and sales insights to inform merchandising decisions. Monitor sales performance, customer feedback, and market demand to identify popular trends and adjust inventory accordingly.</a:t>
            </a:r>
            <a:endParaRPr/>
          </a:p>
          <a:p>
            <a:pPr indent="-298450" lvl="0" marL="457200" rtl="0" algn="l">
              <a:spcBef>
                <a:spcPts val="0"/>
              </a:spcBef>
              <a:spcAft>
                <a:spcPts val="0"/>
              </a:spcAft>
              <a:buSzPts val="1100"/>
              <a:buAutoNum type="arabicPeriod"/>
            </a:pPr>
            <a:r>
              <a:rPr lang="en"/>
              <a:t>Fast Fashion Strategies: Implement fast fashion strategies such as frequent product releases, small-batch production, and just-in-time inventory management to quickly introduce new styles and capitalize on emerging trends.</a:t>
            </a:r>
            <a:endParaRPr/>
          </a:p>
          <a:p>
            <a:pPr indent="-298450" lvl="0" marL="457200" rtl="0" algn="l">
              <a:spcBef>
                <a:spcPts val="0"/>
              </a:spcBef>
              <a:spcAft>
                <a:spcPts val="0"/>
              </a:spcAft>
              <a:buSzPts val="1100"/>
              <a:buAutoNum type="arabicPeriod"/>
            </a:pPr>
            <a:r>
              <a:rPr lang="en"/>
              <a:t>Customer Engagement and Feedback: Engage with customers through social media, surveys, and feedback channels to understand their preferences and gather insights on the types of products they want to see. Actively solicit feedback and involve customers in the product development process.</a:t>
            </a:r>
            <a:endParaRPr/>
          </a:p>
          <a:p>
            <a:pPr indent="-298450" lvl="0" marL="457200" rtl="0" algn="l">
              <a:spcBef>
                <a:spcPts val="0"/>
              </a:spcBef>
              <a:spcAft>
                <a:spcPts val="0"/>
              </a:spcAft>
              <a:buSzPts val="1100"/>
              <a:buAutoNum type="arabicPeriod"/>
            </a:pPr>
            <a:r>
              <a:rPr lang="en"/>
              <a:t>Responsive Marketing Campaigns: Develop marketing campaigns that highlight the latest fashion trends and showcase how your products align with current styles. Utilize channels like social media, email marketing, and influencer partnerships to amplify your message and reach fashion-conscious consumers.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a613f003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a613f00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Market Research and Trend Analysis: Regularly conduct market research and trend analysis to stay updated on the latest fashion trends and understand shifting consumer preferences. Utilize tools like social media monitoring, trend forecasting services, and customer feedback to identify emerging trends.</a:t>
            </a:r>
            <a:endParaRPr/>
          </a:p>
          <a:p>
            <a:pPr indent="-298450" lvl="0" marL="457200" rtl="0" algn="l">
              <a:spcBef>
                <a:spcPts val="0"/>
              </a:spcBef>
              <a:spcAft>
                <a:spcPts val="0"/>
              </a:spcAft>
              <a:buSzPts val="1100"/>
              <a:buAutoNum type="arabicPeriod"/>
            </a:pPr>
            <a:r>
              <a:rPr lang="en"/>
              <a:t>Collaborations and Partnerships: Collaborate with designers, influencers, and other brands to co-create exclusive collections or limited-edition products based on the latest fashion trends. Partnering with trendsetters can help increase brand visibility and attract fashion-forward customers.</a:t>
            </a:r>
            <a:endParaRPr/>
          </a:p>
          <a:p>
            <a:pPr indent="-298450" lvl="0" marL="457200" rtl="0" algn="l">
              <a:spcBef>
                <a:spcPts val="0"/>
              </a:spcBef>
              <a:spcAft>
                <a:spcPts val="0"/>
              </a:spcAft>
              <a:buSzPts val="1100"/>
              <a:buAutoNum type="arabicPeriod"/>
            </a:pPr>
            <a:r>
              <a:rPr lang="en"/>
              <a:t>Data-Driven Merchandising: Leverage data analytics and sales insights to inform merchandising decisions. Monitor sales performance, customer feedback, and market demand to identify popular trends and adjust inventory accordingly.</a:t>
            </a:r>
            <a:endParaRPr/>
          </a:p>
          <a:p>
            <a:pPr indent="-298450" lvl="0" marL="457200" rtl="0" algn="l">
              <a:spcBef>
                <a:spcPts val="0"/>
              </a:spcBef>
              <a:spcAft>
                <a:spcPts val="0"/>
              </a:spcAft>
              <a:buSzPts val="1100"/>
              <a:buAutoNum type="arabicPeriod"/>
            </a:pPr>
            <a:r>
              <a:rPr lang="en"/>
              <a:t>Fast Fashion Strategies: Implement fast fashion strategies such as frequent product releases, small-batch production, and just-in-time inventory management to quickly introduce new styles and capitalize on emerging trends.</a:t>
            </a:r>
            <a:endParaRPr/>
          </a:p>
          <a:p>
            <a:pPr indent="-298450" lvl="0" marL="457200" rtl="0" algn="l">
              <a:spcBef>
                <a:spcPts val="0"/>
              </a:spcBef>
              <a:spcAft>
                <a:spcPts val="0"/>
              </a:spcAft>
              <a:buSzPts val="1100"/>
              <a:buAutoNum type="arabicPeriod"/>
            </a:pPr>
            <a:r>
              <a:rPr lang="en"/>
              <a:t>Customer Engagement and Feedback: Engage with customers through social media, surveys, and feedback channels to understand their preferences and gather insights on the types of products they want to see. Actively solicit feedback and involve customers in the product development process.</a:t>
            </a:r>
            <a:endParaRPr/>
          </a:p>
          <a:p>
            <a:pPr indent="-298450" lvl="0" marL="457200" rtl="0" algn="l">
              <a:spcBef>
                <a:spcPts val="0"/>
              </a:spcBef>
              <a:spcAft>
                <a:spcPts val="0"/>
              </a:spcAft>
              <a:buSzPts val="1100"/>
              <a:buAutoNum type="arabicPeriod"/>
            </a:pPr>
            <a:r>
              <a:rPr lang="en"/>
              <a:t>Responsive Marketing Campaigns: Develop marketing campaigns that highlight the latest fashion trends and showcase how your products align with current styles. Utilize channels like social media, email marketing, and influencer partnerships to amplify your message and reach fashion-conscious consumers.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a613f003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a613f003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a613f00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6a613f00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that these are only some of the questions that act as hypotheses or </a:t>
            </a:r>
            <a:r>
              <a:rPr lang="en"/>
              <a:t>guiding</a:t>
            </a:r>
            <a:r>
              <a:rPr lang="en"/>
              <a:t> principles for further </a:t>
            </a:r>
            <a:r>
              <a:rPr lang="en"/>
              <a:t>research</a:t>
            </a:r>
            <a:r>
              <a:rPr lang="en"/>
              <a:t> and analysis.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What are the personas of the customers? -&gt; Give examples of personas as combination of gender, age, city, etc etc, can be boomers, millenials, genz, gen alpha, etc.</a:t>
            </a:r>
            <a:endParaRPr/>
          </a:p>
          <a:p>
            <a:pPr indent="-298450" lvl="0" marL="457200" rtl="0" algn="l">
              <a:spcBef>
                <a:spcPts val="0"/>
              </a:spcBef>
              <a:spcAft>
                <a:spcPts val="0"/>
              </a:spcAft>
              <a:buSzPts val="1100"/>
              <a:buChar char="-"/>
            </a:pPr>
            <a:r>
              <a:rPr lang="en"/>
              <a:t>Which personas are not coming? -&gt; May be GenZ folks are not buying from Amazon.in</a:t>
            </a:r>
            <a:endParaRPr/>
          </a:p>
          <a:p>
            <a:pPr indent="-298450" lvl="0" marL="457200" rtl="0" algn="l">
              <a:spcBef>
                <a:spcPts val="0"/>
              </a:spcBef>
              <a:spcAft>
                <a:spcPts val="0"/>
              </a:spcAft>
              <a:buSzPts val="1100"/>
              <a:buChar char="-"/>
            </a:pPr>
            <a:r>
              <a:rPr lang="en"/>
              <a:t>Which personas of customers have gradually or completely dropped off?</a:t>
            </a:r>
            <a:endParaRPr/>
          </a:p>
          <a:p>
            <a:pPr indent="-298450" lvl="0" marL="457200" rtl="0" algn="l">
              <a:spcBef>
                <a:spcPts val="0"/>
              </a:spcBef>
              <a:spcAft>
                <a:spcPts val="0"/>
              </a:spcAft>
              <a:buSzPts val="1100"/>
              <a:buChar char="-"/>
            </a:pPr>
            <a:r>
              <a:rPr lang="en"/>
              <a:t>Which types of personas buy what types of products?</a:t>
            </a:r>
            <a:endParaRPr/>
          </a:p>
          <a:p>
            <a:pPr indent="-298450" lvl="0" marL="457200" rtl="0" algn="l">
              <a:spcBef>
                <a:spcPts val="0"/>
              </a:spcBef>
              <a:spcAft>
                <a:spcPts val="0"/>
              </a:spcAft>
              <a:buSzPts val="1100"/>
              <a:buChar char="-"/>
            </a:pPr>
            <a:r>
              <a:rPr lang="en"/>
              <a:t>How do you track fashion trends? -&gt; Track twitter/ instagrams of all actors, fashion labels, influencers, via APIs, web scraping</a:t>
            </a:r>
            <a:endParaRPr/>
          </a:p>
          <a:p>
            <a:pPr indent="-298450" lvl="0" marL="457200" rtl="0" algn="l">
              <a:spcBef>
                <a:spcPts val="0"/>
              </a:spcBef>
              <a:spcAft>
                <a:spcPts val="0"/>
              </a:spcAft>
              <a:buSzPts val="1100"/>
              <a:buChar char="-"/>
            </a:pPr>
            <a:r>
              <a:rPr lang="en"/>
              <a:t>What is the correlation between fashion trends and the corresponding products sold?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that here, you have converted the business problem to data problem.</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a613f00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a613f00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Personal Information:</a:t>
            </a:r>
            <a:endParaRPr/>
          </a:p>
          <a:p>
            <a:pPr indent="0" lvl="0" marL="0" rtl="0" algn="l">
              <a:spcBef>
                <a:spcPts val="0"/>
              </a:spcBef>
              <a:spcAft>
                <a:spcPts val="0"/>
              </a:spcAft>
              <a:buClr>
                <a:schemeClr val="dk1"/>
              </a:buClr>
              <a:buSzPts val="1100"/>
              <a:buFont typeface="Arial"/>
              <a:buNone/>
            </a:pPr>
            <a:r>
              <a:rPr lang="en"/>
              <a:t>   - Name</a:t>
            </a:r>
            <a:endParaRPr/>
          </a:p>
          <a:p>
            <a:pPr indent="0" lvl="0" marL="0" rtl="0" algn="l">
              <a:spcBef>
                <a:spcPts val="0"/>
              </a:spcBef>
              <a:spcAft>
                <a:spcPts val="0"/>
              </a:spcAft>
              <a:buClr>
                <a:schemeClr val="dk1"/>
              </a:buClr>
              <a:buSzPts val="1100"/>
              <a:buFont typeface="Arial"/>
              <a:buNone/>
            </a:pPr>
            <a:r>
              <a:rPr lang="en"/>
              <a:t>   - Age or birth date</a:t>
            </a:r>
            <a:endParaRPr/>
          </a:p>
          <a:p>
            <a:pPr indent="0" lvl="0" marL="0" rtl="0" algn="l">
              <a:spcBef>
                <a:spcPts val="0"/>
              </a:spcBef>
              <a:spcAft>
                <a:spcPts val="0"/>
              </a:spcAft>
              <a:buClr>
                <a:schemeClr val="dk1"/>
              </a:buClr>
              <a:buSzPts val="1100"/>
              <a:buFont typeface="Arial"/>
              <a:buNone/>
            </a:pPr>
            <a:r>
              <a:rPr lang="en"/>
              <a:t>   - Gender</a:t>
            </a:r>
            <a:endParaRPr/>
          </a:p>
          <a:p>
            <a:pPr indent="0" lvl="0" marL="0" rtl="0" algn="l">
              <a:spcBef>
                <a:spcPts val="0"/>
              </a:spcBef>
              <a:spcAft>
                <a:spcPts val="0"/>
              </a:spcAft>
              <a:buClr>
                <a:schemeClr val="dk1"/>
              </a:buClr>
              <a:buSzPts val="1100"/>
              <a:buFont typeface="Arial"/>
              <a:buNone/>
            </a:pPr>
            <a:r>
              <a:rPr lang="en"/>
              <a:t>   - Contact details (email, phone number)</a:t>
            </a:r>
            <a:endParaRPr/>
          </a:p>
          <a:p>
            <a:pPr indent="0" lvl="0" marL="0" rtl="0" algn="l">
              <a:spcBef>
                <a:spcPts val="0"/>
              </a:spcBef>
              <a:spcAft>
                <a:spcPts val="0"/>
              </a:spcAft>
              <a:buClr>
                <a:schemeClr val="dk1"/>
              </a:buClr>
              <a:buSzPts val="1100"/>
              <a:buFont typeface="Arial"/>
              <a:buNone/>
            </a:pPr>
            <a:r>
              <a:rPr lang="en"/>
              <a:t>   - Shipping and billing addresses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Account Details:</a:t>
            </a:r>
            <a:endParaRPr/>
          </a:p>
          <a:p>
            <a:pPr indent="0" lvl="0" marL="0" rtl="0" algn="l">
              <a:spcBef>
                <a:spcPts val="0"/>
              </a:spcBef>
              <a:spcAft>
                <a:spcPts val="0"/>
              </a:spcAft>
              <a:buClr>
                <a:schemeClr val="dk1"/>
              </a:buClr>
              <a:buSzPts val="1100"/>
              <a:buFont typeface="Arial"/>
              <a:buNone/>
            </a:pPr>
            <a:r>
              <a:rPr lang="en"/>
              <a:t>   - User ID</a:t>
            </a:r>
            <a:endParaRPr/>
          </a:p>
          <a:p>
            <a:pPr indent="0" lvl="0" marL="0" rtl="0" algn="l">
              <a:spcBef>
                <a:spcPts val="0"/>
              </a:spcBef>
              <a:spcAft>
                <a:spcPts val="0"/>
              </a:spcAft>
              <a:buClr>
                <a:schemeClr val="dk1"/>
              </a:buClr>
              <a:buSzPts val="1100"/>
              <a:buFont typeface="Arial"/>
              <a:buNone/>
            </a:pPr>
            <a:r>
              <a:rPr lang="en"/>
              <a:t>   - Account creation date</a:t>
            </a:r>
            <a:endParaRPr/>
          </a:p>
          <a:p>
            <a:pPr indent="0" lvl="0" marL="0" rtl="0" algn="l">
              <a:spcBef>
                <a:spcPts val="0"/>
              </a:spcBef>
              <a:spcAft>
                <a:spcPts val="0"/>
              </a:spcAft>
              <a:buClr>
                <a:schemeClr val="dk1"/>
              </a:buClr>
              <a:buSzPts val="1100"/>
              <a:buFont typeface="Arial"/>
              <a:buNone/>
            </a:pPr>
            <a:r>
              <a:rPr lang="en"/>
              <a:t>   - Membership status (e.g., regular, premium, VIP)</a:t>
            </a:r>
            <a:endParaRPr/>
          </a:p>
          <a:p>
            <a:pPr indent="0" lvl="0" marL="0" rtl="0" algn="l">
              <a:spcBef>
                <a:spcPts val="0"/>
              </a:spcBef>
              <a:spcAft>
                <a:spcPts val="0"/>
              </a:spcAft>
              <a:buClr>
                <a:schemeClr val="dk1"/>
              </a:buClr>
              <a:buSzPts val="1100"/>
              <a:buFont typeface="Arial"/>
              <a:buNone/>
            </a:pPr>
            <a:r>
              <a:rPr lang="en"/>
              <a:t>   - Preferences and settings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Behavioral Data:</a:t>
            </a:r>
            <a:endParaRPr/>
          </a:p>
          <a:p>
            <a:pPr indent="0" lvl="0" marL="0" rtl="0" algn="l">
              <a:spcBef>
                <a:spcPts val="0"/>
              </a:spcBef>
              <a:spcAft>
                <a:spcPts val="0"/>
              </a:spcAft>
              <a:buClr>
                <a:schemeClr val="dk1"/>
              </a:buClr>
              <a:buSzPts val="1100"/>
              <a:buFont typeface="Arial"/>
              <a:buNone/>
            </a:pPr>
            <a:r>
              <a:rPr lang="en"/>
              <a:t>   - Browsing history (products viewed, pages visited)</a:t>
            </a:r>
            <a:endParaRPr/>
          </a:p>
          <a:p>
            <a:pPr indent="0" lvl="0" marL="0" rtl="0" algn="l">
              <a:spcBef>
                <a:spcPts val="0"/>
              </a:spcBef>
              <a:spcAft>
                <a:spcPts val="0"/>
              </a:spcAft>
              <a:buClr>
                <a:schemeClr val="dk1"/>
              </a:buClr>
              <a:buSzPts val="1100"/>
              <a:buFont typeface="Arial"/>
              <a:buNone/>
            </a:pPr>
            <a:r>
              <a:rPr lang="en"/>
              <a:t>   - Search queries within the site</a:t>
            </a:r>
            <a:endParaRPr/>
          </a:p>
          <a:p>
            <a:pPr indent="0" lvl="0" marL="0" rtl="0" algn="l">
              <a:spcBef>
                <a:spcPts val="0"/>
              </a:spcBef>
              <a:spcAft>
                <a:spcPts val="0"/>
              </a:spcAft>
              <a:buClr>
                <a:schemeClr val="dk1"/>
              </a:buClr>
              <a:buSzPts val="1100"/>
              <a:buFont typeface="Arial"/>
              <a:buNone/>
            </a:pPr>
            <a:r>
              <a:rPr lang="en"/>
              <a:t>   - Engagement with marketing content (emails opened, links clicked)</a:t>
            </a:r>
            <a:endParaRPr/>
          </a:p>
          <a:p>
            <a:pPr indent="0" lvl="0" marL="0" rtl="0" algn="l">
              <a:spcBef>
                <a:spcPts val="0"/>
              </a:spcBef>
              <a:spcAft>
                <a:spcPts val="0"/>
              </a:spcAft>
              <a:buClr>
                <a:schemeClr val="dk1"/>
              </a:buClr>
              <a:buSzPts val="1100"/>
              <a:buFont typeface="Arial"/>
              <a:buNone/>
            </a:pPr>
            <a:r>
              <a:rPr lang="en"/>
              <a:t>   - Social media interactions or references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Transaction Data:</a:t>
            </a:r>
            <a:endParaRPr/>
          </a:p>
          <a:p>
            <a:pPr indent="0" lvl="0" marL="0" rtl="0" algn="l">
              <a:spcBef>
                <a:spcPts val="0"/>
              </a:spcBef>
              <a:spcAft>
                <a:spcPts val="0"/>
              </a:spcAft>
              <a:buClr>
                <a:schemeClr val="dk1"/>
              </a:buClr>
              <a:buSzPts val="1100"/>
              <a:buFont typeface="Arial"/>
              <a:buNone/>
            </a:pPr>
            <a:r>
              <a:rPr lang="en"/>
              <a:t>   - Purchase history (products bought, quantity, price)</a:t>
            </a:r>
            <a:endParaRPr/>
          </a:p>
          <a:p>
            <a:pPr indent="0" lvl="0" marL="0" rtl="0" algn="l">
              <a:spcBef>
                <a:spcPts val="0"/>
              </a:spcBef>
              <a:spcAft>
                <a:spcPts val="0"/>
              </a:spcAft>
              <a:buClr>
                <a:schemeClr val="dk1"/>
              </a:buClr>
              <a:buSzPts val="1100"/>
              <a:buFont typeface="Arial"/>
              <a:buNone/>
            </a:pPr>
            <a:r>
              <a:rPr lang="en"/>
              <a:t>   - Payment methods used</a:t>
            </a:r>
            <a:endParaRPr/>
          </a:p>
          <a:p>
            <a:pPr indent="0" lvl="0" marL="0" rtl="0" algn="l">
              <a:spcBef>
                <a:spcPts val="0"/>
              </a:spcBef>
              <a:spcAft>
                <a:spcPts val="0"/>
              </a:spcAft>
              <a:buClr>
                <a:schemeClr val="dk1"/>
              </a:buClr>
              <a:buSzPts val="1100"/>
              <a:buFont typeface="Arial"/>
              <a:buNone/>
            </a:pPr>
            <a:r>
              <a:rPr lang="en"/>
              <a:t>   - Shopping cart items (including abandoned carts)</a:t>
            </a:r>
            <a:endParaRPr/>
          </a:p>
          <a:p>
            <a:pPr indent="0" lvl="0" marL="0" rtl="0" algn="l">
              <a:spcBef>
                <a:spcPts val="0"/>
              </a:spcBef>
              <a:spcAft>
                <a:spcPts val="0"/>
              </a:spcAft>
              <a:buClr>
                <a:schemeClr val="dk1"/>
              </a:buClr>
              <a:buSzPts val="1100"/>
              <a:buFont typeface="Arial"/>
              <a:buNone/>
            </a:pPr>
            <a:r>
              <a:rPr lang="en"/>
              <a:t>   - Returns and exchanges history</a:t>
            </a:r>
            <a:endParaRPr/>
          </a:p>
          <a:p>
            <a:pPr indent="0" lvl="0" marL="0" rtl="0" algn="l">
              <a:spcBef>
                <a:spcPts val="0"/>
              </a:spcBef>
              <a:spcAft>
                <a:spcPts val="0"/>
              </a:spcAft>
              <a:buClr>
                <a:schemeClr val="dk1"/>
              </a:buClr>
              <a:buSzPts val="1100"/>
              <a:buFont typeface="Arial"/>
              <a:buNone/>
            </a:pPr>
            <a:r>
              <a:rPr lang="en"/>
              <a:t>   - Coupon and discount usage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Device and Usage Data:</a:t>
            </a:r>
            <a:endParaRPr/>
          </a:p>
          <a:p>
            <a:pPr indent="0" lvl="0" marL="0" rtl="0" algn="l">
              <a:spcBef>
                <a:spcPts val="0"/>
              </a:spcBef>
              <a:spcAft>
                <a:spcPts val="0"/>
              </a:spcAft>
              <a:buClr>
                <a:schemeClr val="dk1"/>
              </a:buClr>
              <a:buSzPts val="1100"/>
              <a:buFont typeface="Arial"/>
              <a:buNone/>
            </a:pPr>
            <a:r>
              <a:rPr lang="en"/>
              <a:t>   - Device type (mobile, tablet, desktop)</a:t>
            </a:r>
            <a:endParaRPr/>
          </a:p>
          <a:p>
            <a:pPr indent="0" lvl="0" marL="0" rtl="0" algn="l">
              <a:spcBef>
                <a:spcPts val="0"/>
              </a:spcBef>
              <a:spcAft>
                <a:spcPts val="0"/>
              </a:spcAft>
              <a:buClr>
                <a:schemeClr val="dk1"/>
              </a:buClr>
              <a:buSzPts val="1100"/>
              <a:buFont typeface="Arial"/>
              <a:buNone/>
            </a:pPr>
            <a:r>
              <a:rPr lang="en"/>
              <a:t>   - Operating system and browser type</a:t>
            </a:r>
            <a:endParaRPr/>
          </a:p>
          <a:p>
            <a:pPr indent="0" lvl="0" marL="0" rtl="0" algn="l">
              <a:spcBef>
                <a:spcPts val="0"/>
              </a:spcBef>
              <a:spcAft>
                <a:spcPts val="0"/>
              </a:spcAft>
              <a:buClr>
                <a:schemeClr val="dk1"/>
              </a:buClr>
              <a:buSzPts val="1100"/>
              <a:buFont typeface="Arial"/>
              <a:buNone/>
            </a:pPr>
            <a:r>
              <a:rPr lang="en"/>
              <a:t>   - IP address and geographical location</a:t>
            </a:r>
            <a:endParaRPr/>
          </a:p>
          <a:p>
            <a:pPr indent="0" lvl="0" marL="0" rtl="0" algn="l">
              <a:spcBef>
                <a:spcPts val="0"/>
              </a:spcBef>
              <a:spcAft>
                <a:spcPts val="0"/>
              </a:spcAft>
              <a:buClr>
                <a:schemeClr val="dk1"/>
              </a:buClr>
              <a:buSzPts val="1100"/>
              <a:buFont typeface="Arial"/>
              <a:buNone/>
            </a:pPr>
            <a:r>
              <a:rPr lang="en"/>
              <a:t>   - Date and time of visits</a:t>
            </a:r>
            <a:endParaRPr/>
          </a:p>
          <a:p>
            <a:pPr indent="0" lvl="0" marL="0" rtl="0" algn="l">
              <a:spcBef>
                <a:spcPts val="0"/>
              </a:spcBef>
              <a:spcAft>
                <a:spcPts val="0"/>
              </a:spcAft>
              <a:buClr>
                <a:schemeClr val="dk1"/>
              </a:buClr>
              <a:buSzPts val="1100"/>
              <a:buFont typeface="Arial"/>
              <a:buNone/>
            </a:pPr>
            <a:r>
              <a:rPr lang="en"/>
              <a:t>   - Session duration and 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6. Customer Service Interactions:</a:t>
            </a:r>
            <a:endParaRPr/>
          </a:p>
          <a:p>
            <a:pPr indent="0" lvl="0" marL="0" rtl="0" algn="l">
              <a:spcBef>
                <a:spcPts val="0"/>
              </a:spcBef>
              <a:spcAft>
                <a:spcPts val="0"/>
              </a:spcAft>
              <a:buClr>
                <a:schemeClr val="dk1"/>
              </a:buClr>
              <a:buSzPts val="1100"/>
              <a:buFont typeface="Arial"/>
              <a:buNone/>
            </a:pPr>
            <a:r>
              <a:rPr lang="en"/>
              <a:t>   - Support tickets and chat logs</a:t>
            </a:r>
            <a:endParaRPr/>
          </a:p>
          <a:p>
            <a:pPr indent="0" lvl="0" marL="0" rtl="0" algn="l">
              <a:spcBef>
                <a:spcPts val="0"/>
              </a:spcBef>
              <a:spcAft>
                <a:spcPts val="0"/>
              </a:spcAft>
              <a:buClr>
                <a:schemeClr val="dk1"/>
              </a:buClr>
              <a:buSzPts val="1100"/>
              <a:buFont typeface="Arial"/>
              <a:buNone/>
            </a:pPr>
            <a:r>
              <a:rPr lang="en"/>
              <a:t>   - Customer feedback and product reviews</a:t>
            </a:r>
            <a:endParaRPr/>
          </a:p>
          <a:p>
            <a:pPr indent="0" lvl="0" marL="0" rtl="0" algn="l">
              <a:spcBef>
                <a:spcPts val="0"/>
              </a:spcBef>
              <a:spcAft>
                <a:spcPts val="0"/>
              </a:spcAft>
              <a:buClr>
                <a:schemeClr val="dk1"/>
              </a:buClr>
              <a:buSzPts val="1100"/>
              <a:buFont typeface="Arial"/>
              <a:buNone/>
            </a:pPr>
            <a:r>
              <a:rPr lang="en"/>
              <a:t>   - Call logs and email correspondences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7. Loyalty and Rewards Data:</a:t>
            </a:r>
            <a:endParaRPr/>
          </a:p>
          <a:p>
            <a:pPr indent="0" lvl="0" marL="0" rtl="0" algn="l">
              <a:spcBef>
                <a:spcPts val="0"/>
              </a:spcBef>
              <a:spcAft>
                <a:spcPts val="0"/>
              </a:spcAft>
              <a:buClr>
                <a:schemeClr val="dk1"/>
              </a:buClr>
              <a:buSzPts val="1100"/>
              <a:buFont typeface="Arial"/>
              <a:buNone/>
            </a:pPr>
            <a:r>
              <a:rPr lang="en"/>
              <a:t>   - Points earned and redeemed</a:t>
            </a:r>
            <a:endParaRPr/>
          </a:p>
          <a:p>
            <a:pPr indent="0" lvl="0" marL="0" rtl="0" algn="l">
              <a:spcBef>
                <a:spcPts val="0"/>
              </a:spcBef>
              <a:spcAft>
                <a:spcPts val="0"/>
              </a:spcAft>
              <a:buClr>
                <a:schemeClr val="dk1"/>
              </a:buClr>
              <a:buSzPts val="1100"/>
              <a:buFont typeface="Arial"/>
              <a:buNone/>
            </a:pPr>
            <a:r>
              <a:rPr lang="en"/>
              <a:t>   - Participation in loyalty programs</a:t>
            </a:r>
            <a:endParaRPr/>
          </a:p>
          <a:p>
            <a:pPr indent="0" lvl="0" marL="0" rtl="0" algn="l">
              <a:spcBef>
                <a:spcPts val="0"/>
              </a:spcBef>
              <a:spcAft>
                <a:spcPts val="0"/>
              </a:spcAft>
              <a:buClr>
                <a:schemeClr val="dk1"/>
              </a:buClr>
              <a:buSzPts val="1100"/>
              <a:buFont typeface="Arial"/>
              <a:buNone/>
            </a:pPr>
            <a:r>
              <a:rPr lang="en"/>
              <a:t>   - Referral history and rewards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8. Social Media Data:</a:t>
            </a:r>
            <a:endParaRPr/>
          </a:p>
          <a:p>
            <a:pPr indent="0" lvl="0" marL="0" rtl="0" algn="l">
              <a:spcBef>
                <a:spcPts val="0"/>
              </a:spcBef>
              <a:spcAft>
                <a:spcPts val="0"/>
              </a:spcAft>
              <a:buClr>
                <a:schemeClr val="dk1"/>
              </a:buClr>
              <a:buSzPts val="1100"/>
              <a:buFont typeface="Arial"/>
              <a:buNone/>
            </a:pPr>
            <a:r>
              <a:rPr lang="en"/>
              <a:t>   - Social media profiles linked to the account</a:t>
            </a:r>
            <a:endParaRPr/>
          </a:p>
          <a:p>
            <a:pPr indent="0" lvl="0" marL="0" rtl="0" algn="l">
              <a:spcBef>
                <a:spcPts val="0"/>
              </a:spcBef>
              <a:spcAft>
                <a:spcPts val="0"/>
              </a:spcAft>
              <a:buClr>
                <a:schemeClr val="dk1"/>
              </a:buClr>
              <a:buSzPts val="1100"/>
              <a:buFont typeface="Arial"/>
              <a:buNone/>
            </a:pPr>
            <a:r>
              <a:rPr lang="en"/>
              <a:t>   - Likes, shares, and comments on social media channels</a:t>
            </a:r>
            <a:endParaRPr/>
          </a:p>
          <a:p>
            <a:pPr indent="0" lvl="0" marL="0" rtl="0" algn="l">
              <a:spcBef>
                <a:spcPts val="0"/>
              </a:spcBef>
              <a:spcAft>
                <a:spcPts val="0"/>
              </a:spcAft>
              <a:buClr>
                <a:schemeClr val="dk1"/>
              </a:buClr>
              <a:buSzPts val="1100"/>
              <a:buFont typeface="Arial"/>
              <a:buNone/>
            </a:pPr>
            <a:r>
              <a:rPr lang="en"/>
              <a:t>   - Social media referrals and influences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9. Preference and Interest Data:</a:t>
            </a:r>
            <a:endParaRPr/>
          </a:p>
          <a:p>
            <a:pPr indent="0" lvl="0" marL="0" rtl="0" algn="l">
              <a:spcBef>
                <a:spcPts val="0"/>
              </a:spcBef>
              <a:spcAft>
                <a:spcPts val="0"/>
              </a:spcAft>
              <a:buClr>
                <a:schemeClr val="dk1"/>
              </a:buClr>
              <a:buSzPts val="1100"/>
              <a:buFont typeface="Arial"/>
              <a:buNone/>
            </a:pPr>
            <a:r>
              <a:rPr lang="en"/>
              <a:t>   - Wishlist items</a:t>
            </a:r>
            <a:endParaRPr/>
          </a:p>
          <a:p>
            <a:pPr indent="0" lvl="0" marL="0" rtl="0" algn="l">
              <a:spcBef>
                <a:spcPts val="0"/>
              </a:spcBef>
              <a:spcAft>
                <a:spcPts val="0"/>
              </a:spcAft>
              <a:buClr>
                <a:schemeClr val="dk1"/>
              </a:buClr>
              <a:buSzPts val="1100"/>
              <a:buFont typeface="Arial"/>
              <a:buNone/>
            </a:pPr>
            <a:r>
              <a:rPr lang="en"/>
              <a:t>   - Product ratings and reviews</a:t>
            </a:r>
            <a:endParaRPr/>
          </a:p>
          <a:p>
            <a:pPr indent="0" lvl="0" marL="0" rtl="0" algn="l">
              <a:spcBef>
                <a:spcPts val="0"/>
              </a:spcBef>
              <a:spcAft>
                <a:spcPts val="0"/>
              </a:spcAft>
              <a:buNone/>
            </a:pPr>
            <a:r>
              <a:rPr lang="en"/>
              <a:t>   - Survey responses and feedback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10. Financial data related to Amazon pay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11. Market Segment Information: (can skip this)</a:t>
            </a:r>
            <a:endParaRPr/>
          </a:p>
          <a:p>
            <a:pPr indent="0" lvl="0" marL="0" rtl="0" algn="l">
              <a:spcBef>
                <a:spcPts val="0"/>
              </a:spcBef>
              <a:spcAft>
                <a:spcPts val="0"/>
              </a:spcAft>
              <a:buClr>
                <a:schemeClr val="dk1"/>
              </a:buClr>
              <a:buSzPts val="1100"/>
              <a:buFont typeface="Arial"/>
              <a:buNone/>
            </a:pPr>
            <a:r>
              <a:rPr lang="en"/>
              <a:t>    - Customer segmentation classifications (e.g., based on spending habits, product preferences)</a:t>
            </a:r>
            <a:endParaRPr/>
          </a:p>
          <a:p>
            <a:pPr indent="0" lvl="0" marL="0" rtl="0" algn="l">
              <a:spcBef>
                <a:spcPts val="0"/>
              </a:spcBef>
              <a:spcAft>
                <a:spcPts val="0"/>
              </a:spcAft>
              <a:buClr>
                <a:schemeClr val="dk1"/>
              </a:buClr>
              <a:buSzPts val="1100"/>
              <a:buFont typeface="Arial"/>
              <a:buNone/>
            </a:pPr>
            <a:r>
              <a:rPr lang="en"/>
              <a:t>    - Lifetime value estimates</a:t>
            </a:r>
            <a:endParaRPr/>
          </a:p>
          <a:p>
            <a:pPr indent="0" lvl="0" marL="0" rtl="0" algn="l">
              <a:spcBef>
                <a:spcPts val="0"/>
              </a:spcBef>
              <a:spcAft>
                <a:spcPts val="0"/>
              </a:spcAft>
              <a:buNone/>
            </a:pPr>
            <a:r>
              <a:rPr lang="en"/>
              <a:t>    - Risk of churn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End the case study here that there were </a:t>
            </a:r>
            <a:r>
              <a:rPr b="1" lang="en"/>
              <a:t>multiple</a:t>
            </a:r>
            <a:r>
              <a:rPr b="1" lang="en"/>
              <a:t> data problems that you can solve which is then prioritized and worked upon and we won’t go into depths as it is currently out of scope. The idea is the following is “</a:t>
            </a:r>
            <a:r>
              <a:rPr b="1" lang="en">
                <a:solidFill>
                  <a:schemeClr val="dk1"/>
                </a:solidFill>
              </a:rPr>
              <a:t>How do you convert the business problem to a data problem by asking questions?”</a:t>
            </a:r>
            <a:endParaRPr b="1"/>
          </a:p>
          <a:p>
            <a:pPr indent="-298450" lvl="0" marL="457200" rtl="0" algn="l">
              <a:spcBef>
                <a:spcPts val="0"/>
              </a:spcBef>
              <a:spcAft>
                <a:spcPts val="0"/>
              </a:spcAft>
              <a:buSzPts val="1100"/>
              <a:buChar char="-"/>
            </a:pPr>
            <a:r>
              <a:rPr b="1" lang="en"/>
              <a:t>Understand business</a:t>
            </a:r>
            <a:endParaRPr b="1"/>
          </a:p>
          <a:p>
            <a:pPr indent="-298450" lvl="0" marL="457200" rtl="0" algn="l">
              <a:spcBef>
                <a:spcPts val="0"/>
              </a:spcBef>
              <a:spcAft>
                <a:spcPts val="0"/>
              </a:spcAft>
              <a:buSzPts val="1100"/>
              <a:buChar char="-"/>
            </a:pPr>
            <a:r>
              <a:rPr b="1" lang="en"/>
              <a:t>What are possible reasons or problems?</a:t>
            </a:r>
            <a:endParaRPr b="1"/>
          </a:p>
          <a:p>
            <a:pPr indent="-298450" lvl="0" marL="457200" rtl="0" algn="l">
              <a:spcBef>
                <a:spcPts val="0"/>
              </a:spcBef>
              <a:spcAft>
                <a:spcPts val="0"/>
              </a:spcAft>
              <a:buSzPts val="1100"/>
              <a:buChar char="-"/>
            </a:pPr>
            <a:r>
              <a:rPr b="1" lang="en"/>
              <a:t>How to find data driven solutions to the problems?</a:t>
            </a:r>
            <a:endParaRPr b="1"/>
          </a:p>
          <a:p>
            <a:pPr indent="-298450" lvl="0" marL="457200" rtl="0" algn="l">
              <a:spcBef>
                <a:spcPts val="0"/>
              </a:spcBef>
              <a:spcAft>
                <a:spcPts val="0"/>
              </a:spcAft>
              <a:buSzPts val="1100"/>
              <a:buChar char="-"/>
            </a:pPr>
            <a:r>
              <a:rPr b="1" lang="en"/>
              <a:t>What are possible hypotheses you wish to test?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Also, very </a:t>
            </a:r>
            <a:r>
              <a:rPr b="1" lang="en"/>
              <a:t>important</a:t>
            </a:r>
            <a:r>
              <a:rPr b="1" lang="en"/>
              <a:t> to highlight that many of the data problems in the </a:t>
            </a:r>
            <a:r>
              <a:rPr b="1" lang="en"/>
              <a:t>previous</a:t>
            </a:r>
            <a:r>
              <a:rPr b="1" lang="en"/>
              <a:t> slide seem analysis and not modelling ones. But it may happen, in the course of time that in the end up creating a complex ML solution like sales forecasting, propensity model for a customer buying the product, product recommendation systems, etc (Please touch upon this, how the data problems may result into these ML solutions)</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a23cfff4f_0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Alan Turing, a British mathematician and code breaker is often considered to be the father of computer science and artificial intelligence. He developed the Turing machine in 1936. This was a model that could use some predefined set of rules to determine an outcome from a set of input variables.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
              <a:t>Fourteen years later, Alan Turing then introduced the </a:t>
            </a:r>
            <a:r>
              <a:rPr b="1" lang="en"/>
              <a:t>Turing Test</a:t>
            </a:r>
            <a:r>
              <a:rPr lang="en"/>
              <a:t>. This is also famous by the name of </a:t>
            </a:r>
            <a:r>
              <a:rPr b="1" lang="en"/>
              <a:t>Imitation Games</a:t>
            </a:r>
            <a:r>
              <a:rPr lang="en"/>
              <a:t> a movie created to show the brilliant thinking behind the Turing machine. The Turing Machine is considered to be the first attempt to measure if machines can be defined as intelligent. </a:t>
            </a:r>
            <a:r>
              <a:rPr b="1" lang="en"/>
              <a:t>According to Turing, a machine could be perceived as intelligent, if it could mimic human behavior under specific conditions.</a:t>
            </a:r>
            <a:endParaRPr b="1"/>
          </a:p>
        </p:txBody>
      </p:sp>
      <p:sp>
        <p:nvSpPr>
          <p:cNvPr id="73" name="Google Shape;73;g26a23cfff4f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a23cfff4f_0_4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John Wilder Tukey (1915–2000) was an American mathematician and statistician who significantly influenced the field of data analysis and statistics. </a:t>
            </a:r>
            <a:endParaRPr/>
          </a:p>
          <a:p>
            <a:pPr indent="0" lvl="0" marL="0" rtl="0" algn="l">
              <a:spcBef>
                <a:spcPts val="0"/>
              </a:spcBef>
              <a:spcAft>
                <a:spcPts val="0"/>
              </a:spcAft>
              <a:buSzPts val="1100"/>
              <a:buNone/>
            </a:pPr>
            <a:r>
              <a:t/>
            </a:r>
            <a:endParaRPr/>
          </a:p>
          <a:p>
            <a:pPr indent="-298450" lvl="0" marL="457200" rtl="0" algn="l">
              <a:spcBef>
                <a:spcPts val="0"/>
              </a:spcBef>
              <a:spcAft>
                <a:spcPts val="0"/>
              </a:spcAft>
              <a:buSzPts val="1100"/>
              <a:buChar char="-"/>
            </a:pPr>
            <a:r>
              <a:rPr lang="en"/>
              <a:t>Introduced</a:t>
            </a:r>
            <a:r>
              <a:rPr b="1" lang="en"/>
              <a:t> Box Plot </a:t>
            </a:r>
            <a:r>
              <a:rPr lang="en"/>
              <a:t>in 1977 book </a:t>
            </a:r>
            <a:r>
              <a:rPr lang="en">
                <a:solidFill>
                  <a:schemeClr val="dk1"/>
                </a:solidFill>
              </a:rPr>
              <a:t>"Exploratory Data Analysis", a philosophy and set of techniques that emphasize the importance of looking at data to find patterns and hypotheses before formulating a specific statistical model or hypothesis.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Developed the </a:t>
            </a:r>
            <a:r>
              <a:rPr b="1" lang="en">
                <a:solidFill>
                  <a:schemeClr val="dk1"/>
                </a:solidFill>
              </a:rPr>
              <a:t>Fast Fourier Transform (FFT)</a:t>
            </a:r>
            <a:r>
              <a:rPr lang="en">
                <a:solidFill>
                  <a:schemeClr val="dk1"/>
                </a:solidFill>
              </a:rPr>
              <a:t> algorithm with James Cooley in 1965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a:t>
            </a:r>
            <a:r>
              <a:rPr lang="en"/>
              <a:t>ntroduced several terms that have become standard in the field of statistics and data analysis, including "bit" (a contraction of "binary digit"), "software," "variance," and "bias." His ability to coin new terms and concepts was part of his broader talent for thinking creatively about data and statistical methods.</a:t>
            </a:r>
            <a:endParaRPr/>
          </a:p>
        </p:txBody>
      </p:sp>
      <p:sp>
        <p:nvSpPr>
          <p:cNvPr id="89" name="Google Shape;89;g26a23cfff4f_0_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a23cfff4f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Knowledge graphs showed a new way fo storing multiple different types of data in an interconnected manner that gave path to multiple data science use cases like </a:t>
            </a:r>
            <a:r>
              <a:rPr lang="en"/>
              <a:t>personalisation</a:t>
            </a:r>
            <a:r>
              <a:rPr lang="en"/>
              <a:t>, NLP, etc.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Do you know Google Images came into existence because people were searching for an image where </a:t>
            </a:r>
            <a:r>
              <a:rPr lang="en"/>
              <a:t>Jennifer</a:t>
            </a:r>
            <a:r>
              <a:rPr lang="en"/>
              <a:t> Lopez wore a Versace dress at Grammys in 2000?</a:t>
            </a:r>
            <a:endParaRPr/>
          </a:p>
        </p:txBody>
      </p:sp>
      <p:sp>
        <p:nvSpPr>
          <p:cNvPr id="112" name="Google Shape;112;g26a23cfff4f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a23cfff4f_0_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major breakthrough was when Alpha Go applied </a:t>
            </a:r>
            <a:r>
              <a:rPr b="1" lang="en"/>
              <a:t>reinforcement learning</a:t>
            </a:r>
            <a:r>
              <a:rPr lang="en"/>
              <a:t> to beat the world’s best Go player Lee Sedol by 4 - 1. And Lee Sedol was far better than the second best </a:t>
            </a:r>
            <a:r>
              <a:rPr lang="en"/>
              <a:t>human</a:t>
            </a:r>
            <a:r>
              <a:rPr lang="en"/>
              <a:t> player.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latest breakthrough is Large language models </a:t>
            </a:r>
            <a:r>
              <a:rPr lang="en"/>
              <a:t>powered</a:t>
            </a:r>
            <a:r>
              <a:rPr lang="en"/>
              <a:t> </a:t>
            </a:r>
            <a:r>
              <a:rPr b="1" lang="en"/>
              <a:t>ChatGPT</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Now that you have a decent idea of the data science landscape, let’s see how do we solve a business problem problem using data science?</a:t>
            </a:r>
            <a:endParaRPr/>
          </a:p>
        </p:txBody>
      </p:sp>
      <p:sp>
        <p:nvSpPr>
          <p:cNvPr id="143" name="Google Shape;143;g26a23cfff4f_0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23cfff4f_0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CRISP DM: </a:t>
            </a:r>
            <a:r>
              <a:rPr b="1" lang="en"/>
              <a:t>Cross Industry Process Standard Process for Data Mining</a:t>
            </a:r>
            <a:r>
              <a:rPr lang="en"/>
              <a:t>. </a:t>
            </a:r>
            <a:endParaRPr/>
          </a:p>
          <a:p>
            <a:pPr indent="0" lvl="0" marL="0" rtl="0" algn="l">
              <a:lnSpc>
                <a:spcPct val="100000"/>
              </a:lnSpc>
              <a:spcBef>
                <a:spcPts val="0"/>
              </a:spcBef>
              <a:spcAft>
                <a:spcPts val="0"/>
              </a:spcAft>
              <a:buSzPts val="1100"/>
              <a:buNone/>
            </a:pPr>
            <a:r>
              <a:rPr lang="en"/>
              <a:t>6 stage process that provides a framework to solve any business problem using Data Science techniques</a:t>
            </a:r>
            <a:endParaRPr/>
          </a:p>
          <a:p>
            <a:pPr indent="0" lvl="0" marL="0" rtl="0" algn="l">
              <a:lnSpc>
                <a:spcPct val="100000"/>
              </a:lnSpc>
              <a:spcBef>
                <a:spcPts val="0"/>
              </a:spcBef>
              <a:spcAft>
                <a:spcPts val="0"/>
              </a:spcAft>
              <a:buSzPts val="1100"/>
              <a:buNone/>
            </a:pPr>
            <a:r>
              <a:rPr lang="en"/>
              <a:t>Explain the different steps: (This section can be covered through multiple shorter examples from different industries)</a:t>
            </a:r>
            <a:endParaRPr/>
          </a:p>
          <a:p>
            <a:pPr indent="-298450" lvl="0" marL="457200" rtl="0" algn="l">
              <a:lnSpc>
                <a:spcPct val="100000"/>
              </a:lnSpc>
              <a:spcBef>
                <a:spcPts val="0"/>
              </a:spcBef>
              <a:spcAft>
                <a:spcPts val="0"/>
              </a:spcAft>
              <a:buSzPts val="1100"/>
              <a:buAutoNum type="arabicPeriod"/>
            </a:pPr>
            <a:r>
              <a:rPr lang="en"/>
              <a:t>Business Understanding: </a:t>
            </a:r>
            <a:endParaRPr/>
          </a:p>
          <a:p>
            <a:pPr indent="-298450" lvl="1" marL="914400" rtl="0" algn="l">
              <a:lnSpc>
                <a:spcPct val="100000"/>
              </a:lnSpc>
              <a:spcBef>
                <a:spcPts val="0"/>
              </a:spcBef>
              <a:spcAft>
                <a:spcPts val="0"/>
              </a:spcAft>
              <a:buSzPts val="1100"/>
              <a:buAutoNum type="alphaLcPeriod"/>
            </a:pPr>
            <a:r>
              <a:rPr lang="en"/>
              <a:t>People with the right business knowledge are able to take the right decision and hence, even if you are solving it using data science, business knowledge will play a critical role. This has led to the evolution of </a:t>
            </a:r>
            <a:r>
              <a:rPr b="1" lang="en"/>
              <a:t>data driven or data backed business decision making</a:t>
            </a:r>
            <a:r>
              <a:rPr lang="en"/>
              <a:t>.</a:t>
            </a:r>
            <a:endParaRPr/>
          </a:p>
          <a:p>
            <a:pPr indent="-298450" lvl="1" marL="914400" rtl="0" algn="l">
              <a:lnSpc>
                <a:spcPct val="100000"/>
              </a:lnSpc>
              <a:spcBef>
                <a:spcPts val="0"/>
              </a:spcBef>
              <a:spcAft>
                <a:spcPts val="0"/>
              </a:spcAft>
              <a:buSzPts val="1100"/>
              <a:buAutoNum type="alphaLcPeriod"/>
            </a:pPr>
            <a:r>
              <a:rPr lang="en"/>
              <a:t>Relate it to what they have seen in the first slide that </a:t>
            </a:r>
            <a:r>
              <a:rPr b="1" lang="en"/>
              <a:t>domain knowledge</a:t>
            </a:r>
            <a:r>
              <a:rPr lang="en"/>
              <a:t> is one of the important </a:t>
            </a:r>
            <a:r>
              <a:rPr lang="en"/>
              <a:t>disciplines</a:t>
            </a:r>
            <a:endParaRPr/>
          </a:p>
          <a:p>
            <a:pPr indent="-298450" lvl="1" marL="914400" rtl="0" algn="l">
              <a:lnSpc>
                <a:spcPct val="100000"/>
              </a:lnSpc>
              <a:spcBef>
                <a:spcPts val="0"/>
              </a:spcBef>
              <a:spcAft>
                <a:spcPts val="0"/>
              </a:spcAft>
              <a:buSzPts val="1100"/>
              <a:buAutoNum type="alphaLcPeriod"/>
            </a:pPr>
            <a:r>
              <a:rPr lang="en"/>
              <a:t>Proper business knowledge not only helps in understanding the meaning or </a:t>
            </a:r>
            <a:r>
              <a:rPr lang="en"/>
              <a:t>definition</a:t>
            </a:r>
            <a:r>
              <a:rPr lang="en"/>
              <a:t> of data points but also helps eliminating approaches that didn’t work int he past.</a:t>
            </a:r>
            <a:endParaRPr/>
          </a:p>
          <a:p>
            <a:pPr indent="-298450" lvl="1" marL="914400" rtl="0" algn="l">
              <a:lnSpc>
                <a:spcPct val="100000"/>
              </a:lnSpc>
              <a:spcBef>
                <a:spcPts val="0"/>
              </a:spcBef>
              <a:spcAft>
                <a:spcPts val="0"/>
              </a:spcAft>
              <a:buSzPts val="1100"/>
              <a:buAutoNum type="alphaLcPeriod"/>
            </a:pPr>
            <a:r>
              <a:rPr lang="en"/>
              <a:t>Here, you finalise whether you are moving ahead with a Data Science based solution or not</a:t>
            </a:r>
            <a:endParaRPr/>
          </a:p>
          <a:p>
            <a:pPr indent="-298450" lvl="0" marL="457200" rtl="0" algn="l">
              <a:lnSpc>
                <a:spcPct val="100000"/>
              </a:lnSpc>
              <a:spcBef>
                <a:spcPts val="0"/>
              </a:spcBef>
              <a:spcAft>
                <a:spcPts val="0"/>
              </a:spcAft>
              <a:buSzPts val="1100"/>
              <a:buAutoNum type="arabicPeriod"/>
            </a:pPr>
            <a:r>
              <a:rPr lang="en"/>
              <a:t>Data Understanding:</a:t>
            </a:r>
            <a:endParaRPr/>
          </a:p>
          <a:p>
            <a:pPr indent="-298450" lvl="1" marL="914400" rtl="0" algn="l">
              <a:lnSpc>
                <a:spcPct val="100000"/>
              </a:lnSpc>
              <a:spcBef>
                <a:spcPts val="0"/>
              </a:spcBef>
              <a:spcAft>
                <a:spcPts val="0"/>
              </a:spcAft>
              <a:buSzPts val="1100"/>
              <a:buAutoNum type="alphaLcPeriod"/>
            </a:pPr>
            <a:r>
              <a:rPr lang="en"/>
              <a:t>Once, you have decided to proceed with a data </a:t>
            </a:r>
            <a:r>
              <a:rPr lang="en"/>
              <a:t>science</a:t>
            </a:r>
            <a:r>
              <a:rPr lang="en"/>
              <a:t> solution, you start by getting or collecting data from multiple places to one and understanding what it insights it </a:t>
            </a:r>
            <a:r>
              <a:rPr lang="en"/>
              <a:t>provides</a:t>
            </a:r>
            <a:r>
              <a:rPr lang="en"/>
              <a:t>.</a:t>
            </a:r>
            <a:endParaRPr/>
          </a:p>
          <a:p>
            <a:pPr indent="-298450" lvl="1" marL="914400" rtl="0" algn="l">
              <a:lnSpc>
                <a:spcPct val="100000"/>
              </a:lnSpc>
              <a:spcBef>
                <a:spcPts val="0"/>
              </a:spcBef>
              <a:spcAft>
                <a:spcPts val="0"/>
              </a:spcAft>
              <a:buSzPts val="1100"/>
              <a:buAutoNum type="alphaLcPeriod"/>
            </a:pPr>
            <a:r>
              <a:rPr lang="en"/>
              <a:t>You check the feasibility of the different solutions and work </a:t>
            </a:r>
            <a:r>
              <a:rPr lang="en"/>
              <a:t>with</a:t>
            </a:r>
            <a:r>
              <a:rPr lang="en"/>
              <a:t> the business and the data science team to narrow down the data science approach.</a:t>
            </a:r>
            <a:endParaRPr/>
          </a:p>
          <a:p>
            <a:pPr indent="-298450" lvl="0" marL="457200" rtl="0" algn="l">
              <a:lnSpc>
                <a:spcPct val="100000"/>
              </a:lnSpc>
              <a:spcBef>
                <a:spcPts val="0"/>
              </a:spcBef>
              <a:spcAft>
                <a:spcPts val="0"/>
              </a:spcAft>
              <a:buSzPts val="1100"/>
              <a:buAutoNum type="arabicPeriod"/>
            </a:pPr>
            <a:r>
              <a:rPr lang="en"/>
              <a:t>Data Preparation:</a:t>
            </a:r>
            <a:endParaRPr/>
          </a:p>
          <a:p>
            <a:pPr indent="-298450" lvl="1" marL="914400" rtl="0" algn="l">
              <a:lnSpc>
                <a:spcPct val="100000"/>
              </a:lnSpc>
              <a:spcBef>
                <a:spcPts val="0"/>
              </a:spcBef>
              <a:spcAft>
                <a:spcPts val="0"/>
              </a:spcAft>
              <a:buSzPts val="1100"/>
              <a:buAutoNum type="alphaLcPeriod"/>
            </a:pPr>
            <a:r>
              <a:rPr lang="en"/>
              <a:t>This approach involves removing the </a:t>
            </a:r>
            <a:r>
              <a:rPr lang="en"/>
              <a:t>impurities</a:t>
            </a:r>
            <a:r>
              <a:rPr lang="en"/>
              <a:t> in the data by performing various data cleaning techniques basis domain as well as statistical understanding. (please share some examples to cite importance of business knowledge: </a:t>
            </a:r>
            <a:br>
              <a:rPr lang="en"/>
            </a:br>
            <a:r>
              <a:rPr lang="en"/>
              <a:t>How will you replace the missing ages in the data? - By profile matching</a:t>
            </a:r>
            <a:br>
              <a:rPr lang="en"/>
            </a:br>
            <a:r>
              <a:rPr lang="en"/>
              <a:t>There are many data points where the age is 60. Why would that be? - System defaults for people who have not entered the age)</a:t>
            </a:r>
            <a:endParaRPr/>
          </a:p>
          <a:p>
            <a:pPr indent="-298450" lvl="1" marL="914400" rtl="0" algn="l">
              <a:lnSpc>
                <a:spcPct val="100000"/>
              </a:lnSpc>
              <a:spcBef>
                <a:spcPts val="0"/>
              </a:spcBef>
              <a:spcAft>
                <a:spcPts val="0"/>
              </a:spcAft>
              <a:buSzPts val="1100"/>
              <a:buAutoNum type="alphaLcPeriod"/>
            </a:pPr>
            <a:r>
              <a:rPr lang="en"/>
              <a:t>Here, you preparte data for whatever is the analysis you want to perform - can be just visualisaiton </a:t>
            </a:r>
            <a:r>
              <a:rPr lang="en"/>
              <a:t>analysis</a:t>
            </a:r>
            <a:r>
              <a:rPr lang="en"/>
              <a:t> with basic model </a:t>
            </a:r>
            <a:r>
              <a:rPr lang="en"/>
              <a:t>building</a:t>
            </a:r>
            <a:r>
              <a:rPr lang="en"/>
              <a:t> or hard core data science model building.</a:t>
            </a:r>
            <a:endParaRPr/>
          </a:p>
          <a:p>
            <a:pPr indent="-298450" lvl="0" marL="457200" rtl="0" algn="l">
              <a:lnSpc>
                <a:spcPct val="100000"/>
              </a:lnSpc>
              <a:spcBef>
                <a:spcPts val="0"/>
              </a:spcBef>
              <a:spcAft>
                <a:spcPts val="0"/>
              </a:spcAft>
              <a:buSzPts val="1100"/>
              <a:buAutoNum type="arabicPeriod"/>
            </a:pPr>
            <a:r>
              <a:rPr lang="en"/>
              <a:t>Model building: (Self explanatory)</a:t>
            </a:r>
            <a:endParaRPr/>
          </a:p>
          <a:p>
            <a:pPr indent="-298450" lvl="0" marL="457200" rtl="0" algn="l">
              <a:lnSpc>
                <a:spcPct val="100000"/>
              </a:lnSpc>
              <a:spcBef>
                <a:spcPts val="0"/>
              </a:spcBef>
              <a:spcAft>
                <a:spcPts val="0"/>
              </a:spcAft>
              <a:buSzPts val="1100"/>
              <a:buAutoNum type="arabicPeriod"/>
            </a:pPr>
            <a:r>
              <a:rPr lang="en"/>
              <a:t>Evaluation (Self explanatory, do mention that is not just </a:t>
            </a:r>
            <a:r>
              <a:rPr lang="en"/>
              <a:t>evaluation</a:t>
            </a:r>
            <a:r>
              <a:rPr lang="en"/>
              <a:t> from data science standpoint, but from business </a:t>
            </a:r>
            <a:r>
              <a:rPr lang="en"/>
              <a:t>standpoint</a:t>
            </a:r>
            <a:r>
              <a:rPr lang="en"/>
              <a:t> also. Give some example)</a:t>
            </a:r>
            <a:endParaRPr/>
          </a:p>
          <a:p>
            <a:pPr indent="-298450" lvl="0" marL="457200" rtl="0" algn="l">
              <a:lnSpc>
                <a:spcPct val="100000"/>
              </a:lnSpc>
              <a:spcBef>
                <a:spcPts val="0"/>
              </a:spcBef>
              <a:spcAft>
                <a:spcPts val="0"/>
              </a:spcAft>
              <a:buSzPts val="1100"/>
              <a:buAutoNum type="arabicPeriod"/>
            </a:pPr>
            <a:r>
              <a:rPr lang="en"/>
              <a:t>Deployment:</a:t>
            </a:r>
            <a:endParaRPr/>
          </a:p>
          <a:p>
            <a:pPr indent="-298450" lvl="1" marL="914400" rtl="0" algn="l">
              <a:lnSpc>
                <a:spcPct val="100000"/>
              </a:lnSpc>
              <a:spcBef>
                <a:spcPts val="0"/>
              </a:spcBef>
              <a:spcAft>
                <a:spcPts val="0"/>
              </a:spcAft>
              <a:buSzPts val="1100"/>
              <a:buAutoNum type="alphaLcPeriod"/>
            </a:pPr>
            <a:r>
              <a:rPr lang="en"/>
              <a:t>Model built is never deployment ready as experiment and deployment systems are very different.</a:t>
            </a:r>
            <a:endParaRPr/>
          </a:p>
        </p:txBody>
      </p:sp>
      <p:sp>
        <p:nvSpPr>
          <p:cNvPr id="182" name="Google Shape;182;g26a23cfff4f_0_6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23cfff4f_0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Start this by using the credit card example: (</a:t>
            </a:r>
            <a:r>
              <a:rPr b="1" lang="en"/>
              <a:t>Through out the process, keep pointing out the different roles: DA, BA, DE, DS, MLE and the skillsets</a:t>
            </a:r>
            <a:r>
              <a:rPr lang="en"/>
              <a:t>)</a:t>
            </a:r>
            <a:endParaRPr/>
          </a:p>
          <a:p>
            <a:pPr indent="0" lvl="0" marL="0" rtl="0" algn="l">
              <a:lnSpc>
                <a:spcPct val="100000"/>
              </a:lnSpc>
              <a:spcBef>
                <a:spcPts val="0"/>
              </a:spcBef>
              <a:spcAft>
                <a:spcPts val="0"/>
              </a:spcAft>
              <a:buSzPts val="1100"/>
              <a:buNone/>
            </a:pPr>
            <a:r>
              <a:rPr lang="en"/>
              <a:t>Explain the following: (The session has to very interactive where every question is addressed to the audience and the instructor shares the model answer)</a:t>
            </a:r>
            <a:endParaRPr/>
          </a:p>
          <a:p>
            <a:pPr indent="-298450" lvl="0" marL="457200" rtl="0" algn="l">
              <a:lnSpc>
                <a:spcPct val="100000"/>
              </a:lnSpc>
              <a:spcBef>
                <a:spcPts val="0"/>
              </a:spcBef>
              <a:spcAft>
                <a:spcPts val="0"/>
              </a:spcAft>
              <a:buSzPts val="1100"/>
              <a:buAutoNum type="arabicPeriod"/>
            </a:pPr>
            <a:r>
              <a:rPr lang="en"/>
              <a:t>How does a credit card work?</a:t>
            </a:r>
            <a:endParaRPr/>
          </a:p>
          <a:p>
            <a:pPr indent="-298450" lvl="0" marL="457200" rtl="0" algn="l">
              <a:lnSpc>
                <a:spcPct val="100000"/>
              </a:lnSpc>
              <a:spcBef>
                <a:spcPts val="0"/>
              </a:spcBef>
              <a:spcAft>
                <a:spcPts val="0"/>
              </a:spcAft>
              <a:buSzPts val="1100"/>
              <a:buAutoNum type="arabicPeriod"/>
            </a:pPr>
            <a:r>
              <a:rPr lang="en"/>
              <a:t>What are the revenue generation avenues for a credit card?</a:t>
            </a:r>
            <a:endParaRPr/>
          </a:p>
          <a:p>
            <a:pPr indent="-298450" lvl="0" marL="457200" rtl="0" algn="l">
              <a:lnSpc>
                <a:spcPct val="100000"/>
              </a:lnSpc>
              <a:spcBef>
                <a:spcPts val="0"/>
              </a:spcBef>
              <a:spcAft>
                <a:spcPts val="0"/>
              </a:spcAft>
              <a:buSzPts val="1100"/>
              <a:buAutoNum type="arabicPeriod"/>
            </a:pPr>
            <a:r>
              <a:rPr lang="en"/>
              <a:t>Then pose a problem that the business is facing losses</a:t>
            </a:r>
            <a:endParaRPr/>
          </a:p>
          <a:p>
            <a:pPr indent="-298450" lvl="1" marL="914400" rtl="0" algn="l">
              <a:lnSpc>
                <a:spcPct val="100000"/>
              </a:lnSpc>
              <a:spcBef>
                <a:spcPts val="0"/>
              </a:spcBef>
              <a:spcAft>
                <a:spcPts val="0"/>
              </a:spcAft>
              <a:buSzPts val="1100"/>
              <a:buAutoNum type="alphaLcPeriod"/>
            </a:pPr>
            <a:r>
              <a:rPr lang="en"/>
              <a:t>Evaluate the different reasons for the losses</a:t>
            </a:r>
            <a:endParaRPr/>
          </a:p>
          <a:p>
            <a:pPr indent="-298450" lvl="2" marL="1371600" rtl="0" algn="l">
              <a:lnSpc>
                <a:spcPct val="100000"/>
              </a:lnSpc>
              <a:spcBef>
                <a:spcPts val="0"/>
              </a:spcBef>
              <a:spcAft>
                <a:spcPts val="0"/>
              </a:spcAft>
              <a:buSzPts val="1100"/>
              <a:buAutoNum type="romanLcPeriod"/>
            </a:pPr>
            <a:r>
              <a:rPr lang="en"/>
              <a:t>Not good </a:t>
            </a:r>
            <a:r>
              <a:rPr lang="en"/>
              <a:t>offerings, so less transactions, account maintenance fees becomes a problem</a:t>
            </a:r>
            <a:endParaRPr/>
          </a:p>
          <a:p>
            <a:pPr indent="-298450" lvl="2" marL="1371600" rtl="0" algn="l">
              <a:lnSpc>
                <a:spcPct val="100000"/>
              </a:lnSpc>
              <a:spcBef>
                <a:spcPts val="0"/>
              </a:spcBef>
              <a:spcAft>
                <a:spcPts val="0"/>
              </a:spcAft>
              <a:buSzPts val="1100"/>
              <a:buAutoNum type="romanLcPeriod"/>
            </a:pPr>
            <a:r>
              <a:rPr lang="en"/>
              <a:t>People default</a:t>
            </a:r>
            <a:endParaRPr/>
          </a:p>
          <a:p>
            <a:pPr indent="-298450" lvl="2" marL="1371600" rtl="0" algn="l">
              <a:lnSpc>
                <a:spcPct val="100000"/>
              </a:lnSpc>
              <a:spcBef>
                <a:spcPts val="0"/>
              </a:spcBef>
              <a:spcAft>
                <a:spcPts val="0"/>
              </a:spcAft>
              <a:buSzPts val="1100"/>
              <a:buAutoNum type="romanLcPeriod"/>
            </a:pPr>
            <a:r>
              <a:rPr lang="en"/>
              <a:t>Fraud transactions</a:t>
            </a:r>
            <a:endParaRPr/>
          </a:p>
          <a:p>
            <a:pPr indent="-298450" lvl="2" marL="1371600" rtl="0" algn="l">
              <a:lnSpc>
                <a:spcPct val="100000"/>
              </a:lnSpc>
              <a:spcBef>
                <a:spcPts val="0"/>
              </a:spcBef>
              <a:spcAft>
                <a:spcPts val="0"/>
              </a:spcAft>
              <a:buSzPts val="1100"/>
              <a:buAutoNum type="romanLcPeriod"/>
            </a:pPr>
            <a:r>
              <a:rPr lang="en"/>
              <a:t>Marketing is not good</a:t>
            </a:r>
            <a:endParaRPr/>
          </a:p>
          <a:p>
            <a:pPr indent="-298450" lvl="1" marL="914400" rtl="0" algn="l">
              <a:lnSpc>
                <a:spcPct val="100000"/>
              </a:lnSpc>
              <a:spcBef>
                <a:spcPts val="0"/>
              </a:spcBef>
              <a:spcAft>
                <a:spcPts val="0"/>
              </a:spcAft>
              <a:buSzPts val="1100"/>
              <a:buAutoNum type="alphaLcPeriod"/>
            </a:pPr>
            <a:r>
              <a:rPr lang="en"/>
              <a:t>Then give to the learners that Fraud is having the highest losses</a:t>
            </a:r>
            <a:endParaRPr/>
          </a:p>
          <a:p>
            <a:pPr indent="-298450" lvl="1" marL="914400" rtl="0" algn="l">
              <a:lnSpc>
                <a:spcPct val="100000"/>
              </a:lnSpc>
              <a:spcBef>
                <a:spcPts val="0"/>
              </a:spcBef>
              <a:spcAft>
                <a:spcPts val="0"/>
              </a:spcAft>
              <a:buSzPts val="1100"/>
              <a:buAutoNum type="alphaLcPeriod"/>
            </a:pPr>
            <a:r>
              <a:rPr lang="en"/>
              <a:t>What can be reasons for fraud?</a:t>
            </a:r>
            <a:endParaRPr/>
          </a:p>
          <a:p>
            <a:pPr indent="-298450" lvl="2" marL="1371600" rtl="0" algn="l">
              <a:lnSpc>
                <a:spcPct val="100000"/>
              </a:lnSpc>
              <a:spcBef>
                <a:spcPts val="0"/>
              </a:spcBef>
              <a:spcAft>
                <a:spcPts val="0"/>
              </a:spcAft>
              <a:buSzPts val="1100"/>
              <a:buAutoNum type="romanLcPeriod"/>
            </a:pPr>
            <a:r>
              <a:rPr lang="en"/>
              <a:t>Someone stole the card and user reported late</a:t>
            </a:r>
            <a:endParaRPr/>
          </a:p>
          <a:p>
            <a:pPr indent="-298450" lvl="2" marL="1371600" rtl="0" algn="l">
              <a:lnSpc>
                <a:spcPct val="100000"/>
              </a:lnSpc>
              <a:spcBef>
                <a:spcPts val="0"/>
              </a:spcBef>
              <a:spcAft>
                <a:spcPts val="0"/>
              </a:spcAft>
              <a:buSzPts val="1100"/>
              <a:buAutoNum type="romanLcPeriod"/>
            </a:pPr>
            <a:r>
              <a:rPr lang="en"/>
              <a:t>Someone copied the card details</a:t>
            </a:r>
            <a:endParaRPr/>
          </a:p>
          <a:p>
            <a:pPr indent="-298450" lvl="2" marL="1371600" rtl="0" algn="l">
              <a:lnSpc>
                <a:spcPct val="100000"/>
              </a:lnSpc>
              <a:spcBef>
                <a:spcPts val="0"/>
              </a:spcBef>
              <a:spcAft>
                <a:spcPts val="0"/>
              </a:spcAft>
              <a:buSzPts val="1100"/>
              <a:buAutoNum type="romanLcPeriod"/>
            </a:pPr>
            <a:r>
              <a:rPr lang="en"/>
              <a:t>Fraud Websites</a:t>
            </a:r>
            <a:endParaRPr/>
          </a:p>
          <a:p>
            <a:pPr indent="-298450" lvl="1" marL="914400" rtl="0" algn="l">
              <a:lnSpc>
                <a:spcPct val="100000"/>
              </a:lnSpc>
              <a:spcBef>
                <a:spcPts val="0"/>
              </a:spcBef>
              <a:spcAft>
                <a:spcPts val="0"/>
              </a:spcAft>
              <a:buSzPts val="1100"/>
              <a:buAutoNum type="alphaLcPeriod"/>
            </a:pPr>
            <a:r>
              <a:rPr lang="en"/>
              <a:t>How can this be solved?</a:t>
            </a:r>
            <a:endParaRPr/>
          </a:p>
          <a:p>
            <a:pPr indent="-298450" lvl="2" marL="1371600" rtl="0" algn="l">
              <a:lnSpc>
                <a:spcPct val="100000"/>
              </a:lnSpc>
              <a:spcBef>
                <a:spcPts val="0"/>
              </a:spcBef>
              <a:spcAft>
                <a:spcPts val="0"/>
              </a:spcAft>
              <a:buSzPts val="1100"/>
              <a:buAutoNum type="romanLcPeriod"/>
            </a:pPr>
            <a:r>
              <a:rPr lang="en"/>
              <a:t>Post facto by analysing the fraud transaction data points</a:t>
            </a:r>
            <a:endParaRPr/>
          </a:p>
          <a:p>
            <a:pPr indent="-298450" lvl="2" marL="1371600" rtl="0" algn="l">
              <a:lnSpc>
                <a:spcPct val="100000"/>
              </a:lnSpc>
              <a:spcBef>
                <a:spcPts val="0"/>
              </a:spcBef>
              <a:spcAft>
                <a:spcPts val="0"/>
              </a:spcAft>
              <a:buSzPts val="1100"/>
              <a:buAutoNum type="romanLcPeriod"/>
            </a:pPr>
            <a:r>
              <a:rPr lang="en"/>
              <a:t>Building a real time fraud detection system</a:t>
            </a:r>
            <a:endParaRPr/>
          </a:p>
          <a:p>
            <a:pPr indent="-298450" lvl="1" marL="914400" rtl="0" algn="l">
              <a:lnSpc>
                <a:spcPct val="100000"/>
              </a:lnSpc>
              <a:spcBef>
                <a:spcPts val="0"/>
              </a:spcBef>
              <a:spcAft>
                <a:spcPts val="0"/>
              </a:spcAft>
              <a:buSzPts val="1100"/>
              <a:buAutoNum type="alphaLcPeriod"/>
            </a:pPr>
            <a:r>
              <a:rPr lang="en"/>
              <a:t>You mention that building real time fraud detection makes sense as you will not incur losses at all times</a:t>
            </a:r>
            <a:endParaRPr/>
          </a:p>
          <a:p>
            <a:pPr indent="-298450" lvl="1" marL="914400" rtl="0" algn="l">
              <a:lnSpc>
                <a:spcPct val="100000"/>
              </a:lnSpc>
              <a:spcBef>
                <a:spcPts val="0"/>
              </a:spcBef>
              <a:spcAft>
                <a:spcPts val="0"/>
              </a:spcAft>
              <a:buSzPts val="1100"/>
              <a:buAutoNum type="alphaLcPeriod"/>
            </a:pPr>
            <a:r>
              <a:rPr lang="en"/>
              <a:t>Once you decide a method to solve and exactly which problem to tackle, you move to the next step: Project Planning and then data understanding</a:t>
            </a:r>
            <a:endParaRPr/>
          </a:p>
          <a:p>
            <a:pPr indent="-298450" lvl="1" marL="914400" rtl="0" algn="l">
              <a:lnSpc>
                <a:spcPct val="100000"/>
              </a:lnSpc>
              <a:spcBef>
                <a:spcPts val="0"/>
              </a:spcBef>
              <a:spcAft>
                <a:spcPts val="0"/>
              </a:spcAft>
              <a:buSzPts val="1100"/>
              <a:buAutoNum type="alphaLcPeriod"/>
            </a:pPr>
            <a:r>
              <a:rPr lang="en"/>
              <a:t>Summarize the two levels of problem solving done: (Converted the business problem to a data problem, formally define the business problem: Losses of Credit card department and the data problem: tackling fraud by building a fraud detection model)</a:t>
            </a:r>
            <a:endParaRPr/>
          </a:p>
          <a:p>
            <a:pPr indent="-298450" lvl="2" marL="1371600" rtl="0" algn="l">
              <a:lnSpc>
                <a:spcPct val="100000"/>
              </a:lnSpc>
              <a:spcBef>
                <a:spcPts val="0"/>
              </a:spcBef>
              <a:spcAft>
                <a:spcPts val="0"/>
              </a:spcAft>
              <a:buSzPts val="1100"/>
              <a:buAutoNum type="romanLcPeriod"/>
            </a:pPr>
            <a:r>
              <a:rPr lang="en"/>
              <a:t>Finding reasons for losses and evaluating which problem to tackle</a:t>
            </a:r>
            <a:endParaRPr/>
          </a:p>
          <a:p>
            <a:pPr indent="-298450" lvl="2" marL="1371600" rtl="0" algn="l">
              <a:lnSpc>
                <a:spcPct val="100000"/>
              </a:lnSpc>
              <a:spcBef>
                <a:spcPts val="0"/>
              </a:spcBef>
              <a:spcAft>
                <a:spcPts val="0"/>
              </a:spcAft>
              <a:buSzPts val="1100"/>
              <a:buAutoNum type="romanLcPeriod"/>
            </a:pPr>
            <a:r>
              <a:rPr lang="en"/>
              <a:t>Finding possible solutions for the problem</a:t>
            </a:r>
            <a:endParaRPr/>
          </a:p>
        </p:txBody>
      </p:sp>
      <p:sp>
        <p:nvSpPr>
          <p:cNvPr id="205" name="Google Shape;205;g26a23cfff4f_0_6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a23cfff4f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 Understanding is the following: (here, majorly DE and DA folks play a role)</a:t>
            </a:r>
            <a:endParaRPr/>
          </a:p>
          <a:p>
            <a:pPr indent="-298450" lvl="0" marL="457200" rtl="0" algn="l">
              <a:lnSpc>
                <a:spcPct val="100000"/>
              </a:lnSpc>
              <a:spcBef>
                <a:spcPts val="0"/>
              </a:spcBef>
              <a:spcAft>
                <a:spcPts val="0"/>
              </a:spcAft>
              <a:buSzPts val="1100"/>
              <a:buAutoNum type="alphaLcPeriod"/>
            </a:pPr>
            <a:r>
              <a:rPr lang="en"/>
              <a:t>What all data points are required to solve the problem? (What all data points are </a:t>
            </a:r>
            <a:r>
              <a:rPr lang="en"/>
              <a:t>available</a:t>
            </a:r>
            <a:r>
              <a:rPr lang="en"/>
              <a:t> for a credit card transaction: consumer side, client side and transaction level)</a:t>
            </a:r>
            <a:endParaRPr/>
          </a:p>
          <a:p>
            <a:pPr indent="-298450" lvl="0" marL="457200" rtl="0" algn="l">
              <a:lnSpc>
                <a:spcPct val="100000"/>
              </a:lnSpc>
              <a:spcBef>
                <a:spcPts val="0"/>
              </a:spcBef>
              <a:spcAft>
                <a:spcPts val="0"/>
              </a:spcAft>
              <a:buSzPts val="1100"/>
              <a:buAutoNum type="alphaLcPeriod"/>
            </a:pPr>
            <a:r>
              <a:rPr lang="en"/>
              <a:t>Where all are the data </a:t>
            </a:r>
            <a:r>
              <a:rPr lang="en"/>
              <a:t>points</a:t>
            </a:r>
            <a:r>
              <a:rPr lang="en"/>
              <a:t> present? (Talk about all the different types of data sources)</a:t>
            </a:r>
            <a:endParaRPr/>
          </a:p>
          <a:p>
            <a:pPr indent="-298450" lvl="0" marL="457200" rtl="0" algn="l">
              <a:lnSpc>
                <a:spcPct val="100000"/>
              </a:lnSpc>
              <a:spcBef>
                <a:spcPts val="0"/>
              </a:spcBef>
              <a:spcAft>
                <a:spcPts val="0"/>
              </a:spcAft>
              <a:buSzPts val="1100"/>
              <a:buAutoNum type="alphaLcPeriod"/>
            </a:pPr>
            <a:r>
              <a:rPr lang="en"/>
              <a:t>How and where will all the data points be collected and stored? </a:t>
            </a:r>
            <a:endParaRPr/>
          </a:p>
          <a:p>
            <a:pPr indent="-298450" lvl="0" marL="457200" rtl="0" algn="l">
              <a:lnSpc>
                <a:spcPct val="100000"/>
              </a:lnSpc>
              <a:spcBef>
                <a:spcPts val="0"/>
              </a:spcBef>
              <a:spcAft>
                <a:spcPts val="0"/>
              </a:spcAft>
              <a:buSzPts val="1100"/>
              <a:buAutoNum type="alphaLcPeriod"/>
            </a:pPr>
            <a:r>
              <a:rPr lang="en"/>
              <a:t>Various</a:t>
            </a:r>
            <a:r>
              <a:rPr lang="en"/>
              <a:t> types of analysis is done to verify the truth and completeness of the data (basic data munging to get all dates in the same format, age, etc)</a:t>
            </a:r>
            <a:endParaRPr/>
          </a:p>
          <a:p>
            <a:pPr indent="-298450" lvl="0" marL="457200" rtl="0" algn="l">
              <a:lnSpc>
                <a:spcPct val="100000"/>
              </a:lnSpc>
              <a:spcBef>
                <a:spcPts val="0"/>
              </a:spcBef>
              <a:spcAft>
                <a:spcPts val="0"/>
              </a:spcAft>
              <a:buSzPts val="1100"/>
              <a:buAutoNum type="alphaLcPeriod"/>
            </a:pPr>
            <a:r>
              <a:rPr lang="en"/>
              <a:t>The </a:t>
            </a:r>
            <a:r>
              <a:rPr lang="en"/>
              <a:t>database</a:t>
            </a:r>
            <a:r>
              <a:rPr lang="en"/>
              <a:t> structure is also decided here (different normal forms, out of portion)</a:t>
            </a:r>
            <a:endParaRPr/>
          </a:p>
        </p:txBody>
      </p:sp>
      <p:sp>
        <p:nvSpPr>
          <p:cNvPr id="218" name="Google Shape;218;g26a23cfff4f_0_6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7691" l="0" r="0" t="7699"/>
          <a:stretch/>
        </p:blipFill>
        <p:spPr>
          <a:xfrm>
            <a:off x="0" y="0"/>
            <a:ext cx="9144000" cy="5143504"/>
          </a:xfrm>
          <a:prstGeom prst="rect">
            <a:avLst/>
          </a:prstGeom>
          <a:noFill/>
          <a:ln>
            <a:noFill/>
          </a:ln>
        </p:spPr>
      </p:pic>
      <p:sp>
        <p:nvSpPr>
          <p:cNvPr id="61" name="Google Shape;61;p14"/>
          <p:cNvSpPr txBox="1"/>
          <p:nvPr>
            <p:ph idx="12" type="sldNum"/>
          </p:nvPr>
        </p:nvSpPr>
        <p:spPr>
          <a:xfrm>
            <a:off x="4850606" y="3575447"/>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62" name="Google Shape;62;p14"/>
          <p:cNvPicPr preferRelativeResize="0"/>
          <p:nvPr/>
        </p:nvPicPr>
        <p:blipFill rotWithShape="1">
          <a:blip r:embed="rId4">
            <a:alphaModFix/>
          </a:blip>
          <a:srcRect b="0" l="0" r="0" t="0"/>
          <a:stretch/>
        </p:blipFill>
        <p:spPr>
          <a:xfrm>
            <a:off x="476378" y="0"/>
            <a:ext cx="3259768" cy="4041774"/>
          </a:xfrm>
          <a:prstGeom prst="rect">
            <a:avLst/>
          </a:prstGeom>
          <a:noFill/>
          <a:ln>
            <a:noFill/>
          </a:ln>
        </p:spPr>
      </p:pic>
      <p:sp>
        <p:nvSpPr>
          <p:cNvPr id="63" name="Google Shape;63;p14"/>
          <p:cNvSpPr txBox="1"/>
          <p:nvPr/>
        </p:nvSpPr>
        <p:spPr>
          <a:xfrm>
            <a:off x="453083" y="593704"/>
            <a:ext cx="3259800" cy="21072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900"/>
              </a:spcBef>
              <a:spcAft>
                <a:spcPts val="0"/>
              </a:spcAft>
              <a:buClr>
                <a:schemeClr val="dk1"/>
              </a:buClr>
              <a:buSzPts val="1400"/>
              <a:buFont typeface="Arial"/>
              <a:buNone/>
            </a:pPr>
            <a:r>
              <a:t/>
            </a:r>
            <a:endParaRPr b="1" sz="1800">
              <a:solidFill>
                <a:schemeClr val="lt1"/>
              </a:solidFill>
              <a:latin typeface="Proxima Nova"/>
              <a:ea typeface="Proxima Nova"/>
              <a:cs typeface="Proxima Nova"/>
              <a:sym typeface="Proxima Nova"/>
            </a:endParaRPr>
          </a:p>
          <a:p>
            <a:pPr indent="0" lvl="0" marL="0" marR="0" rtl="0" algn="ctr">
              <a:lnSpc>
                <a:spcPct val="90000"/>
              </a:lnSpc>
              <a:spcBef>
                <a:spcPts val="900"/>
              </a:spcBef>
              <a:spcAft>
                <a:spcPts val="0"/>
              </a:spcAft>
              <a:buClr>
                <a:schemeClr val="dk1"/>
              </a:buClr>
              <a:buSzPts val="1400"/>
              <a:buFont typeface="Arial"/>
              <a:buNone/>
            </a:pPr>
            <a:r>
              <a:rPr b="1" i="0" lang="en" sz="1800" u="none" cap="none" strike="noStrike">
                <a:solidFill>
                  <a:schemeClr val="lt1"/>
                </a:solidFill>
                <a:latin typeface="Proxima Nova"/>
                <a:ea typeface="Proxima Nova"/>
                <a:cs typeface="Proxima Nova"/>
                <a:sym typeface="Proxima Nova"/>
              </a:rPr>
              <a:t>Lecture </a:t>
            </a:r>
            <a:r>
              <a:rPr b="1" lang="en" sz="1800">
                <a:solidFill>
                  <a:schemeClr val="lt1"/>
                </a:solidFill>
                <a:latin typeface="Proxima Nova"/>
                <a:ea typeface="Proxima Nova"/>
                <a:cs typeface="Proxima Nova"/>
                <a:sym typeface="Proxima Nova"/>
              </a:rPr>
              <a:t>o</a:t>
            </a:r>
            <a:r>
              <a:rPr b="1" i="0" lang="en" sz="1800" u="none" cap="none" strike="noStrike">
                <a:solidFill>
                  <a:schemeClr val="lt1"/>
                </a:solidFill>
                <a:latin typeface="Proxima Nova"/>
                <a:ea typeface="Proxima Nova"/>
                <a:cs typeface="Proxima Nova"/>
                <a:sym typeface="Proxima Nova"/>
              </a:rPr>
              <a:t>n:</a:t>
            </a:r>
            <a:r>
              <a:rPr b="1" lang="en" sz="1800">
                <a:solidFill>
                  <a:schemeClr val="lt1"/>
                </a:solidFill>
                <a:latin typeface="Proxima Nova"/>
                <a:ea typeface="Proxima Nova"/>
                <a:cs typeface="Proxima Nova"/>
                <a:sym typeface="Proxima Nova"/>
              </a:rPr>
              <a:t> CRISP - DM  and Business Problem Solving</a:t>
            </a:r>
            <a:endParaRPr b="0" i="0" sz="1400" u="none" cap="none" strike="noStrike">
              <a:solidFill>
                <a:schemeClr val="dk1"/>
              </a:solidFill>
              <a:latin typeface="Calibri"/>
              <a:ea typeface="Calibri"/>
              <a:cs typeface="Calibri"/>
              <a:sym typeface="Calibri"/>
            </a:endParaRPr>
          </a:p>
        </p:txBody>
      </p:sp>
      <p:pic>
        <p:nvPicPr>
          <p:cNvPr id="64" name="Google Shape;64;p14"/>
          <p:cNvPicPr preferRelativeResize="0"/>
          <p:nvPr/>
        </p:nvPicPr>
        <p:blipFill rotWithShape="1">
          <a:blip r:embed="rId5">
            <a:alphaModFix/>
          </a:blip>
          <a:srcRect b="0" l="0" r="0" t="0"/>
          <a:stretch/>
        </p:blipFill>
        <p:spPr>
          <a:xfrm>
            <a:off x="7991783" y="151256"/>
            <a:ext cx="813630" cy="2172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nvSpPr>
        <p:spPr>
          <a:xfrm>
            <a:off x="29837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236" name="Google Shape;236;p23"/>
          <p:cNvGrpSpPr/>
          <p:nvPr/>
        </p:nvGrpSpPr>
        <p:grpSpPr>
          <a:xfrm>
            <a:off x="1378293" y="673982"/>
            <a:ext cx="4807572" cy="606872"/>
            <a:chOff x="444182" y="438789"/>
            <a:chExt cx="7567404" cy="731700"/>
          </a:xfrm>
        </p:grpSpPr>
        <p:sp>
          <p:nvSpPr>
            <p:cNvPr id="237" name="Google Shape;237;p23"/>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4200">
                <a:solidFill>
                  <a:srgbClr val="085631"/>
                </a:solidFill>
                <a:latin typeface="Roboto Medium"/>
                <a:ea typeface="Roboto Medium"/>
                <a:cs typeface="Roboto Medium"/>
                <a:sym typeface="Roboto Medium"/>
              </a:endParaRPr>
            </a:p>
          </p:txBody>
        </p:sp>
        <p:sp>
          <p:nvSpPr>
            <p:cNvPr id="238" name="Google Shape;238;p23"/>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3"/>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Business Understanding</a:t>
              </a:r>
              <a:endParaRPr sz="1200">
                <a:solidFill>
                  <a:srgbClr val="FFFFFF"/>
                </a:solidFill>
                <a:latin typeface="Roboto"/>
                <a:ea typeface="Roboto"/>
                <a:cs typeface="Roboto"/>
                <a:sym typeface="Roboto"/>
              </a:endParaRPr>
            </a:p>
          </p:txBody>
        </p:sp>
      </p:grpSp>
      <p:grpSp>
        <p:nvGrpSpPr>
          <p:cNvPr id="240" name="Google Shape;240;p23"/>
          <p:cNvGrpSpPr/>
          <p:nvPr/>
        </p:nvGrpSpPr>
        <p:grpSpPr>
          <a:xfrm>
            <a:off x="2868456" y="2138255"/>
            <a:ext cx="2857325" cy="606872"/>
            <a:chOff x="2789787" y="2204250"/>
            <a:chExt cx="4497600" cy="731700"/>
          </a:xfrm>
        </p:grpSpPr>
        <p:sp>
          <p:nvSpPr>
            <p:cNvPr id="241" name="Google Shape;241;p23"/>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Preparation</a:t>
              </a:r>
              <a:endParaRPr sz="1200">
                <a:solidFill>
                  <a:srgbClr val="FFFFFF"/>
                </a:solidFill>
                <a:latin typeface="Roboto"/>
                <a:ea typeface="Roboto"/>
                <a:cs typeface="Roboto"/>
                <a:sym typeface="Roboto"/>
              </a:endParaRPr>
            </a:p>
          </p:txBody>
        </p:sp>
      </p:grpSp>
      <p:grpSp>
        <p:nvGrpSpPr>
          <p:cNvPr id="243" name="Google Shape;243;p23"/>
          <p:cNvGrpSpPr/>
          <p:nvPr/>
        </p:nvGrpSpPr>
        <p:grpSpPr>
          <a:xfrm>
            <a:off x="2868456" y="1407470"/>
            <a:ext cx="3087749" cy="606872"/>
            <a:chOff x="2789787" y="1323150"/>
            <a:chExt cx="4860300" cy="731700"/>
          </a:xfrm>
        </p:grpSpPr>
        <p:sp>
          <p:nvSpPr>
            <p:cNvPr id="244" name="Google Shape;244;p23"/>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Understanding</a:t>
              </a:r>
              <a:endParaRPr sz="1200">
                <a:solidFill>
                  <a:srgbClr val="FFFFFF"/>
                </a:solidFill>
                <a:latin typeface="Roboto"/>
                <a:ea typeface="Roboto"/>
                <a:cs typeface="Roboto"/>
                <a:sym typeface="Roboto"/>
              </a:endParaRPr>
            </a:p>
          </p:txBody>
        </p:sp>
      </p:grpSp>
      <p:sp>
        <p:nvSpPr>
          <p:cNvPr id="246" name="Google Shape;246;p23"/>
          <p:cNvSpPr/>
          <p:nvPr/>
        </p:nvSpPr>
        <p:spPr>
          <a:xfrm>
            <a:off x="2861381" y="2989219"/>
            <a:ext cx="28572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Data selection and cleaning</a:t>
            </a:r>
            <a:endParaRPr b="0" i="0" sz="1100" u="none" cap="none" strike="noStrike">
              <a:solidFill>
                <a:srgbClr val="000000"/>
              </a:solidFill>
              <a:latin typeface="Arial"/>
              <a:ea typeface="Arial"/>
              <a:cs typeface="Arial"/>
              <a:sym typeface="Arial"/>
            </a:endParaRPr>
          </a:p>
        </p:txBody>
      </p:sp>
      <p:sp>
        <p:nvSpPr>
          <p:cNvPr id="247" name="Google Shape;247;p23"/>
          <p:cNvSpPr/>
          <p:nvPr/>
        </p:nvSpPr>
        <p:spPr>
          <a:xfrm>
            <a:off x="2861381" y="3497293"/>
            <a:ext cx="28572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 </a:t>
            </a:r>
            <a:r>
              <a:rPr lang="en" sz="1100">
                <a:solidFill>
                  <a:schemeClr val="dk1"/>
                </a:solidFill>
              </a:rPr>
              <a:t>Feature engineering</a:t>
            </a:r>
            <a:endParaRPr b="0" i="0" sz="1100" u="none" cap="none" strike="noStrike">
              <a:solidFill>
                <a:srgbClr val="000000"/>
              </a:solidFill>
              <a:latin typeface="Arial"/>
              <a:ea typeface="Arial"/>
              <a:cs typeface="Arial"/>
              <a:sym typeface="Arial"/>
            </a:endParaRPr>
          </a:p>
        </p:txBody>
      </p:sp>
      <p:sp>
        <p:nvSpPr>
          <p:cNvPr id="248" name="Google Shape;248;p23"/>
          <p:cNvSpPr/>
          <p:nvPr/>
        </p:nvSpPr>
        <p:spPr>
          <a:xfrm>
            <a:off x="2861381" y="4011640"/>
            <a:ext cx="28572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Data Integration and formatting</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nvSpPr>
        <p:spPr>
          <a:xfrm>
            <a:off x="29837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254" name="Google Shape;254;p24"/>
          <p:cNvGrpSpPr/>
          <p:nvPr/>
        </p:nvGrpSpPr>
        <p:grpSpPr>
          <a:xfrm>
            <a:off x="1378293" y="673982"/>
            <a:ext cx="4807572" cy="606872"/>
            <a:chOff x="444182" y="438789"/>
            <a:chExt cx="7567404" cy="731700"/>
          </a:xfrm>
        </p:grpSpPr>
        <p:sp>
          <p:nvSpPr>
            <p:cNvPr id="255" name="Google Shape;255;p24"/>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4200">
                <a:solidFill>
                  <a:srgbClr val="085631"/>
                </a:solidFill>
                <a:latin typeface="Roboto Medium"/>
                <a:ea typeface="Roboto Medium"/>
                <a:cs typeface="Roboto Medium"/>
                <a:sym typeface="Roboto Medium"/>
              </a:endParaRPr>
            </a:p>
          </p:txBody>
        </p:sp>
        <p:sp>
          <p:nvSpPr>
            <p:cNvPr id="256" name="Google Shape;256;p24"/>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4"/>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Business Understanding</a:t>
              </a:r>
              <a:endParaRPr sz="1200">
                <a:solidFill>
                  <a:srgbClr val="FFFFFF"/>
                </a:solidFill>
                <a:latin typeface="Roboto"/>
                <a:ea typeface="Roboto"/>
                <a:cs typeface="Roboto"/>
                <a:sym typeface="Roboto"/>
              </a:endParaRPr>
            </a:p>
          </p:txBody>
        </p:sp>
      </p:grpSp>
      <p:grpSp>
        <p:nvGrpSpPr>
          <p:cNvPr id="258" name="Google Shape;258;p24"/>
          <p:cNvGrpSpPr/>
          <p:nvPr/>
        </p:nvGrpSpPr>
        <p:grpSpPr>
          <a:xfrm>
            <a:off x="2868456" y="2138255"/>
            <a:ext cx="2857325" cy="606872"/>
            <a:chOff x="2789787" y="2204250"/>
            <a:chExt cx="4497600" cy="731700"/>
          </a:xfrm>
        </p:grpSpPr>
        <p:sp>
          <p:nvSpPr>
            <p:cNvPr id="259" name="Google Shape;259;p24"/>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Preparation</a:t>
              </a:r>
              <a:endParaRPr sz="1200">
                <a:solidFill>
                  <a:srgbClr val="FFFFFF"/>
                </a:solidFill>
                <a:latin typeface="Roboto"/>
                <a:ea typeface="Roboto"/>
                <a:cs typeface="Roboto"/>
                <a:sym typeface="Roboto"/>
              </a:endParaRPr>
            </a:p>
          </p:txBody>
        </p:sp>
      </p:grpSp>
      <p:grpSp>
        <p:nvGrpSpPr>
          <p:cNvPr id="261" name="Google Shape;261;p24"/>
          <p:cNvGrpSpPr/>
          <p:nvPr/>
        </p:nvGrpSpPr>
        <p:grpSpPr>
          <a:xfrm>
            <a:off x="2868456" y="2871755"/>
            <a:ext cx="2627664" cy="606872"/>
            <a:chOff x="2789787" y="3088625"/>
            <a:chExt cx="4136100" cy="731700"/>
          </a:xfrm>
        </p:grpSpPr>
        <p:sp>
          <p:nvSpPr>
            <p:cNvPr id="262" name="Google Shape;262;p24"/>
            <p:cNvSpPr/>
            <p:nvPr/>
          </p:nvSpPr>
          <p:spPr>
            <a:xfrm>
              <a:off x="2789787" y="3088625"/>
              <a:ext cx="4136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grpSp>
        <p:nvGrpSpPr>
          <p:cNvPr id="264" name="Google Shape;264;p24"/>
          <p:cNvGrpSpPr/>
          <p:nvPr/>
        </p:nvGrpSpPr>
        <p:grpSpPr>
          <a:xfrm>
            <a:off x="2868456" y="1407470"/>
            <a:ext cx="3087749" cy="606872"/>
            <a:chOff x="2789787" y="1323150"/>
            <a:chExt cx="4860300" cy="731700"/>
          </a:xfrm>
        </p:grpSpPr>
        <p:sp>
          <p:nvSpPr>
            <p:cNvPr id="265" name="Google Shape;265;p24"/>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4"/>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Understanding</a:t>
              </a:r>
              <a:endParaRPr sz="1200">
                <a:solidFill>
                  <a:srgbClr val="FFFFFF"/>
                </a:solidFill>
                <a:latin typeface="Roboto"/>
                <a:ea typeface="Roboto"/>
                <a:cs typeface="Roboto"/>
                <a:sym typeface="Roboto"/>
              </a:endParaRPr>
            </a:p>
          </p:txBody>
        </p:sp>
      </p:grpSp>
      <p:sp>
        <p:nvSpPr>
          <p:cNvPr id="267" name="Google Shape;267;p24"/>
          <p:cNvSpPr/>
          <p:nvPr/>
        </p:nvSpPr>
        <p:spPr>
          <a:xfrm>
            <a:off x="2861381" y="3617869"/>
            <a:ext cx="26277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Model Selection</a:t>
            </a:r>
            <a:endParaRPr b="0" i="0" sz="1100" u="none" cap="none" strike="noStrike">
              <a:solidFill>
                <a:srgbClr val="000000"/>
              </a:solidFill>
              <a:latin typeface="Arial"/>
              <a:ea typeface="Arial"/>
              <a:cs typeface="Arial"/>
              <a:sym typeface="Arial"/>
            </a:endParaRPr>
          </a:p>
        </p:txBody>
      </p:sp>
      <p:sp>
        <p:nvSpPr>
          <p:cNvPr id="268" name="Google Shape;268;p24"/>
          <p:cNvSpPr/>
          <p:nvPr/>
        </p:nvSpPr>
        <p:spPr>
          <a:xfrm>
            <a:off x="2861381" y="4125942"/>
            <a:ext cx="26277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Model Building</a:t>
            </a:r>
            <a:endParaRPr b="0" i="0" sz="1100" u="none" cap="none" strike="noStrike">
              <a:solidFill>
                <a:srgbClr val="000000"/>
              </a:solidFill>
              <a:latin typeface="Arial"/>
              <a:ea typeface="Arial"/>
              <a:cs typeface="Arial"/>
              <a:sym typeface="Arial"/>
            </a:endParaRPr>
          </a:p>
        </p:txBody>
      </p:sp>
      <p:sp>
        <p:nvSpPr>
          <p:cNvPr id="269" name="Google Shape;269;p24"/>
          <p:cNvSpPr/>
          <p:nvPr/>
        </p:nvSpPr>
        <p:spPr>
          <a:xfrm>
            <a:off x="2861381" y="4640288"/>
            <a:ext cx="26277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Model Assessment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nvSpPr>
        <p:spPr>
          <a:xfrm>
            <a:off x="30599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sp>
        <p:nvSpPr>
          <p:cNvPr id="275" name="Google Shape;275;p25"/>
          <p:cNvSpPr txBox="1"/>
          <p:nvPr/>
        </p:nvSpPr>
        <p:spPr>
          <a:xfrm>
            <a:off x="2574125" y="916204"/>
            <a:ext cx="2569200" cy="289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Evaluation</a:t>
            </a:r>
            <a:endParaRPr sz="1200">
              <a:solidFill>
                <a:srgbClr val="FFFFFF"/>
              </a:solidFill>
              <a:latin typeface="Roboto"/>
              <a:ea typeface="Roboto"/>
              <a:cs typeface="Roboto"/>
              <a:sym typeface="Roboto"/>
            </a:endParaRPr>
          </a:p>
        </p:txBody>
      </p:sp>
      <p:grpSp>
        <p:nvGrpSpPr>
          <p:cNvPr id="276" name="Google Shape;276;p25"/>
          <p:cNvGrpSpPr/>
          <p:nvPr/>
        </p:nvGrpSpPr>
        <p:grpSpPr>
          <a:xfrm>
            <a:off x="2944656" y="690606"/>
            <a:ext cx="2398956" cy="606872"/>
            <a:chOff x="2789787" y="3973000"/>
            <a:chExt cx="3776100" cy="731700"/>
          </a:xfrm>
        </p:grpSpPr>
        <p:sp>
          <p:nvSpPr>
            <p:cNvPr id="277" name="Google Shape;277;p25"/>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5"/>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Evaluation</a:t>
              </a:r>
              <a:endParaRPr sz="1200">
                <a:solidFill>
                  <a:srgbClr val="FFFFFF"/>
                </a:solidFill>
                <a:latin typeface="Roboto"/>
                <a:ea typeface="Roboto"/>
                <a:cs typeface="Roboto"/>
                <a:sym typeface="Roboto"/>
              </a:endParaRPr>
            </a:p>
          </p:txBody>
        </p:sp>
      </p:grpSp>
      <p:sp>
        <p:nvSpPr>
          <p:cNvPr id="279" name="Google Shape;279;p25"/>
          <p:cNvSpPr/>
          <p:nvPr/>
        </p:nvSpPr>
        <p:spPr>
          <a:xfrm>
            <a:off x="2939625" y="1560469"/>
            <a:ext cx="23988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Evaluate Results</a:t>
            </a:r>
            <a:endParaRPr b="0" i="0" sz="1100" u="none" cap="none" strike="noStrike">
              <a:solidFill>
                <a:srgbClr val="000000"/>
              </a:solidFill>
              <a:latin typeface="Arial"/>
              <a:ea typeface="Arial"/>
              <a:cs typeface="Arial"/>
              <a:sym typeface="Arial"/>
            </a:endParaRPr>
          </a:p>
        </p:txBody>
      </p:sp>
      <p:sp>
        <p:nvSpPr>
          <p:cNvPr id="280" name="Google Shape;280;p25"/>
          <p:cNvSpPr/>
          <p:nvPr/>
        </p:nvSpPr>
        <p:spPr>
          <a:xfrm>
            <a:off x="2939625" y="2068539"/>
            <a:ext cx="23988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Determine Next Steps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nvSpPr>
        <p:spPr>
          <a:xfrm>
            <a:off x="31361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286" name="Google Shape;286;p26"/>
          <p:cNvGrpSpPr/>
          <p:nvPr/>
        </p:nvGrpSpPr>
        <p:grpSpPr>
          <a:xfrm>
            <a:off x="3020856" y="690606"/>
            <a:ext cx="2398956" cy="606872"/>
            <a:chOff x="2789787" y="3973000"/>
            <a:chExt cx="3776100" cy="731700"/>
          </a:xfrm>
        </p:grpSpPr>
        <p:sp>
          <p:nvSpPr>
            <p:cNvPr id="287" name="Google Shape;287;p26"/>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Evaluation</a:t>
              </a:r>
              <a:endParaRPr sz="1200">
                <a:solidFill>
                  <a:srgbClr val="FFFFFF"/>
                </a:solidFill>
                <a:latin typeface="Roboto"/>
                <a:ea typeface="Roboto"/>
                <a:cs typeface="Roboto"/>
                <a:sym typeface="Roboto"/>
              </a:endParaRPr>
            </a:p>
          </p:txBody>
        </p:sp>
      </p:grpSp>
      <p:sp>
        <p:nvSpPr>
          <p:cNvPr id="289" name="Google Shape;289;p26"/>
          <p:cNvSpPr/>
          <p:nvPr/>
        </p:nvSpPr>
        <p:spPr>
          <a:xfrm>
            <a:off x="3020707" y="1447635"/>
            <a:ext cx="2097900" cy="6066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6"/>
          <p:cNvSpPr txBox="1"/>
          <p:nvPr/>
        </p:nvSpPr>
        <p:spPr>
          <a:xfrm>
            <a:off x="3072347" y="1613960"/>
            <a:ext cx="2221800" cy="27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Deployment</a:t>
            </a:r>
            <a:endParaRPr sz="1200">
              <a:solidFill>
                <a:srgbClr val="FFFFFF"/>
              </a:solidFill>
              <a:latin typeface="Roboto"/>
              <a:ea typeface="Roboto"/>
              <a:cs typeface="Roboto"/>
              <a:sym typeface="Roboto"/>
            </a:endParaRPr>
          </a:p>
        </p:txBody>
      </p:sp>
      <p:sp>
        <p:nvSpPr>
          <p:cNvPr id="291" name="Google Shape;291;p26"/>
          <p:cNvSpPr/>
          <p:nvPr/>
        </p:nvSpPr>
        <p:spPr>
          <a:xfrm>
            <a:off x="3015825" y="2189119"/>
            <a:ext cx="2097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Deployment</a:t>
            </a:r>
            <a:endParaRPr b="0" i="0" sz="1100" u="none" cap="none" strike="noStrike">
              <a:solidFill>
                <a:srgbClr val="000000"/>
              </a:solidFill>
              <a:latin typeface="Arial"/>
              <a:ea typeface="Arial"/>
              <a:cs typeface="Arial"/>
              <a:sym typeface="Arial"/>
            </a:endParaRPr>
          </a:p>
        </p:txBody>
      </p:sp>
      <p:sp>
        <p:nvSpPr>
          <p:cNvPr id="292" name="Google Shape;292;p26"/>
          <p:cNvSpPr/>
          <p:nvPr/>
        </p:nvSpPr>
        <p:spPr>
          <a:xfrm>
            <a:off x="3015825" y="2697188"/>
            <a:ext cx="2097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Monitoring and maintenance</a:t>
            </a:r>
            <a:endParaRPr b="0" i="0" sz="1100" u="none" cap="none" strike="noStrike">
              <a:solidFill>
                <a:srgbClr val="000000"/>
              </a:solidFill>
              <a:latin typeface="Arial"/>
              <a:ea typeface="Arial"/>
              <a:cs typeface="Arial"/>
              <a:sym typeface="Arial"/>
            </a:endParaRPr>
          </a:p>
        </p:txBody>
      </p:sp>
      <p:sp>
        <p:nvSpPr>
          <p:cNvPr id="293" name="Google Shape;293;p26"/>
          <p:cNvSpPr/>
          <p:nvPr/>
        </p:nvSpPr>
        <p:spPr>
          <a:xfrm>
            <a:off x="3015825" y="3211538"/>
            <a:ext cx="2097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Final report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7"/>
          <p:cNvPicPr preferRelativeResize="0"/>
          <p:nvPr/>
        </p:nvPicPr>
        <p:blipFill rotWithShape="1">
          <a:blip r:embed="rId3">
            <a:alphaModFix/>
          </a:blip>
          <a:srcRect b="0" l="9418" r="8961" t="0"/>
          <a:stretch/>
        </p:blipFill>
        <p:spPr>
          <a:xfrm>
            <a:off x="874475" y="392200"/>
            <a:ext cx="7260899" cy="44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8"/>
          <p:cNvPicPr preferRelativeResize="0"/>
          <p:nvPr/>
        </p:nvPicPr>
        <p:blipFill>
          <a:blip r:embed="rId3">
            <a:alphaModFix/>
          </a:blip>
          <a:stretch>
            <a:fillRect/>
          </a:stretch>
        </p:blipFill>
        <p:spPr>
          <a:xfrm>
            <a:off x="2962613" y="305747"/>
            <a:ext cx="5847676" cy="4760606"/>
          </a:xfrm>
          <a:prstGeom prst="rect">
            <a:avLst/>
          </a:prstGeom>
          <a:noFill/>
          <a:ln>
            <a:noFill/>
          </a:ln>
        </p:spPr>
      </p:pic>
      <p:sp>
        <p:nvSpPr>
          <p:cNvPr id="304" name="Google Shape;304;p28"/>
          <p:cNvSpPr txBox="1"/>
          <p:nvPr/>
        </p:nvSpPr>
        <p:spPr>
          <a:xfrm>
            <a:off x="2854369" y="997669"/>
            <a:ext cx="21486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05" name="Google Shape;305;p28"/>
          <p:cNvSpPr txBox="1"/>
          <p:nvPr/>
        </p:nvSpPr>
        <p:spPr>
          <a:xfrm>
            <a:off x="1058400" y="1556175"/>
            <a:ext cx="9789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latin typeface="Calibri"/>
              <a:ea typeface="Calibri"/>
              <a:cs typeface="Calibri"/>
              <a:sym typeface="Calibri"/>
            </a:endParaRPr>
          </a:p>
        </p:txBody>
      </p:sp>
      <p:grpSp>
        <p:nvGrpSpPr>
          <p:cNvPr id="306" name="Google Shape;306;p28"/>
          <p:cNvGrpSpPr/>
          <p:nvPr/>
        </p:nvGrpSpPr>
        <p:grpSpPr>
          <a:xfrm>
            <a:off x="2848313" y="2731161"/>
            <a:ext cx="5961975" cy="1701725"/>
            <a:chOff x="9167525" y="3621300"/>
            <a:chExt cx="7949300" cy="2268966"/>
          </a:xfrm>
        </p:grpSpPr>
        <p:pic>
          <p:nvPicPr>
            <p:cNvPr id="307" name="Google Shape;307;p28"/>
            <p:cNvPicPr preferRelativeResize="0"/>
            <p:nvPr/>
          </p:nvPicPr>
          <p:blipFill rotWithShape="1">
            <a:blip r:embed="rId3">
              <a:alphaModFix/>
            </a:blip>
            <a:srcRect b="22285" l="0" r="0" t="68538"/>
            <a:stretch/>
          </p:blipFill>
          <p:spPr>
            <a:xfrm>
              <a:off x="9319925" y="5307816"/>
              <a:ext cx="7796900" cy="582450"/>
            </a:xfrm>
            <a:prstGeom prst="rect">
              <a:avLst/>
            </a:prstGeom>
            <a:noFill/>
            <a:ln>
              <a:noFill/>
            </a:ln>
          </p:spPr>
        </p:pic>
        <p:pic>
          <p:nvPicPr>
            <p:cNvPr id="308" name="Google Shape;308;p28"/>
            <p:cNvPicPr preferRelativeResize="0"/>
            <p:nvPr/>
          </p:nvPicPr>
          <p:blipFill rotWithShape="1">
            <a:blip r:embed="rId3">
              <a:alphaModFix/>
            </a:blip>
            <a:srcRect b="50003" l="0" r="0" t="40298"/>
            <a:stretch/>
          </p:blipFill>
          <p:spPr>
            <a:xfrm>
              <a:off x="9318725" y="4671796"/>
              <a:ext cx="7796900" cy="615599"/>
            </a:xfrm>
            <a:prstGeom prst="rect">
              <a:avLst/>
            </a:prstGeom>
            <a:noFill/>
            <a:ln>
              <a:noFill/>
            </a:ln>
          </p:spPr>
        </p:pic>
        <p:pic>
          <p:nvPicPr>
            <p:cNvPr id="309" name="Google Shape;309;p28"/>
            <p:cNvPicPr preferRelativeResize="0"/>
            <p:nvPr/>
          </p:nvPicPr>
          <p:blipFill rotWithShape="1">
            <a:blip r:embed="rId3">
              <a:alphaModFix/>
            </a:blip>
            <a:srcRect b="31304" l="-1936" r="0" t="57963"/>
            <a:stretch/>
          </p:blipFill>
          <p:spPr>
            <a:xfrm>
              <a:off x="9167525" y="4094000"/>
              <a:ext cx="7948100" cy="681175"/>
            </a:xfrm>
            <a:prstGeom prst="rect">
              <a:avLst/>
            </a:prstGeom>
            <a:noFill/>
            <a:ln>
              <a:noFill/>
            </a:ln>
          </p:spPr>
        </p:pic>
        <p:pic>
          <p:nvPicPr>
            <p:cNvPr id="310" name="Google Shape;310;p28"/>
            <p:cNvPicPr preferRelativeResize="0"/>
            <p:nvPr/>
          </p:nvPicPr>
          <p:blipFill rotWithShape="1">
            <a:blip r:embed="rId3">
              <a:alphaModFix/>
            </a:blip>
            <a:srcRect b="12861" l="0" r="0" t="77962"/>
            <a:stretch/>
          </p:blipFill>
          <p:spPr>
            <a:xfrm>
              <a:off x="9319925" y="3621300"/>
              <a:ext cx="7796900" cy="582450"/>
            </a:xfrm>
            <a:prstGeom prst="rect">
              <a:avLst/>
            </a:prstGeom>
            <a:noFill/>
            <a:ln>
              <a:noFill/>
            </a:ln>
          </p:spPr>
        </p:pic>
      </p:grpSp>
      <p:pic>
        <p:nvPicPr>
          <p:cNvPr id="311" name="Google Shape;311;p28"/>
          <p:cNvPicPr preferRelativeResize="0"/>
          <p:nvPr/>
        </p:nvPicPr>
        <p:blipFill rotWithShape="1">
          <a:blip r:embed="rId3">
            <a:alphaModFix/>
          </a:blip>
          <a:srcRect b="58464" l="0" r="0" t="31837"/>
          <a:stretch/>
        </p:blipFill>
        <p:spPr>
          <a:xfrm>
            <a:off x="2952461" y="997668"/>
            <a:ext cx="5847676" cy="461700"/>
          </a:xfrm>
          <a:prstGeom prst="rect">
            <a:avLst/>
          </a:prstGeom>
          <a:noFill/>
          <a:ln>
            <a:noFill/>
          </a:ln>
        </p:spPr>
      </p:pic>
      <p:pic>
        <p:nvPicPr>
          <p:cNvPr id="312" name="Google Shape;312;p28"/>
          <p:cNvPicPr preferRelativeResize="0"/>
          <p:nvPr/>
        </p:nvPicPr>
        <p:blipFill rotWithShape="1">
          <a:blip r:embed="rId3">
            <a:alphaModFix/>
          </a:blip>
          <a:srcRect b="68512" l="0" r="0" t="21789"/>
          <a:stretch/>
        </p:blipFill>
        <p:spPr>
          <a:xfrm>
            <a:off x="2964399" y="1387744"/>
            <a:ext cx="5847676" cy="461700"/>
          </a:xfrm>
          <a:prstGeom prst="rect">
            <a:avLst/>
          </a:prstGeom>
          <a:noFill/>
          <a:ln>
            <a:noFill/>
          </a:ln>
        </p:spPr>
      </p:pic>
      <p:pic>
        <p:nvPicPr>
          <p:cNvPr id="313" name="Google Shape;313;p28"/>
          <p:cNvPicPr preferRelativeResize="0"/>
          <p:nvPr/>
        </p:nvPicPr>
        <p:blipFill rotWithShape="1">
          <a:blip r:embed="rId3">
            <a:alphaModFix/>
          </a:blip>
          <a:srcRect b="40303" l="0" r="0" t="49998"/>
          <a:stretch/>
        </p:blipFill>
        <p:spPr>
          <a:xfrm>
            <a:off x="2964394" y="2253994"/>
            <a:ext cx="5847676" cy="461700"/>
          </a:xfrm>
          <a:prstGeom prst="rect">
            <a:avLst/>
          </a:prstGeom>
          <a:noFill/>
          <a:ln>
            <a:noFill/>
          </a:ln>
        </p:spPr>
      </p:pic>
      <p:pic>
        <p:nvPicPr>
          <p:cNvPr id="314" name="Google Shape;314;p28"/>
          <p:cNvPicPr preferRelativeResize="0"/>
          <p:nvPr/>
        </p:nvPicPr>
        <p:blipFill rotWithShape="1">
          <a:blip r:embed="rId3">
            <a:alphaModFix/>
          </a:blip>
          <a:srcRect b="76509" l="0" r="0" t="13792"/>
          <a:stretch/>
        </p:blipFill>
        <p:spPr>
          <a:xfrm>
            <a:off x="2964394" y="1849443"/>
            <a:ext cx="5847676" cy="461700"/>
          </a:xfrm>
          <a:prstGeom prst="rect">
            <a:avLst/>
          </a:prstGeom>
          <a:noFill/>
          <a:ln>
            <a:noFill/>
          </a:ln>
        </p:spPr>
      </p:pic>
      <p:sp>
        <p:nvSpPr>
          <p:cNvPr id="315" name="Google Shape;315;p28"/>
          <p:cNvSpPr txBox="1"/>
          <p:nvPr/>
        </p:nvSpPr>
        <p:spPr>
          <a:xfrm>
            <a:off x="724144" y="1293563"/>
            <a:ext cx="6090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6" name="Google Shape;316;p28"/>
          <p:cNvSpPr/>
          <p:nvPr/>
        </p:nvSpPr>
        <p:spPr>
          <a:xfrm>
            <a:off x="1486732" y="1054819"/>
            <a:ext cx="275740" cy="91393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17" name="Google Shape;317;p28"/>
          <p:cNvSpPr/>
          <p:nvPr/>
        </p:nvSpPr>
        <p:spPr>
          <a:xfrm>
            <a:off x="2343975" y="3991559"/>
            <a:ext cx="275738" cy="4617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18" name="Google Shape;318;p28"/>
          <p:cNvSpPr/>
          <p:nvPr/>
        </p:nvSpPr>
        <p:spPr>
          <a:xfrm>
            <a:off x="1941375" y="2749318"/>
            <a:ext cx="275738" cy="86008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19" name="Google Shape;319;p28"/>
          <p:cNvSpPr/>
          <p:nvPr/>
        </p:nvSpPr>
        <p:spPr>
          <a:xfrm>
            <a:off x="2169975" y="3600003"/>
            <a:ext cx="275738" cy="40078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20" name="Google Shape;320;p28"/>
          <p:cNvSpPr/>
          <p:nvPr/>
        </p:nvSpPr>
        <p:spPr>
          <a:xfrm>
            <a:off x="1712794" y="1968750"/>
            <a:ext cx="275738" cy="80150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21" name="Google Shape;321;p28"/>
          <p:cNvSpPr txBox="1"/>
          <p:nvPr/>
        </p:nvSpPr>
        <p:spPr>
          <a:xfrm>
            <a:off x="164569" y="1212788"/>
            <a:ext cx="1168500" cy="646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latin typeface="Calibri"/>
                <a:ea typeface="Calibri"/>
                <a:cs typeface="Calibri"/>
                <a:sym typeface="Calibri"/>
              </a:rPr>
              <a:t>Business and Data Understanding</a:t>
            </a:r>
            <a:endParaRPr b="1" sz="1100">
              <a:latin typeface="Calibri"/>
              <a:ea typeface="Calibri"/>
              <a:cs typeface="Calibri"/>
              <a:sym typeface="Calibri"/>
            </a:endParaRPr>
          </a:p>
        </p:txBody>
      </p:sp>
      <p:sp>
        <p:nvSpPr>
          <p:cNvPr id="322" name="Google Shape;322;p28"/>
          <p:cNvSpPr txBox="1"/>
          <p:nvPr/>
        </p:nvSpPr>
        <p:spPr>
          <a:xfrm>
            <a:off x="164569" y="2241384"/>
            <a:ext cx="11685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latin typeface="Calibri"/>
                <a:ea typeface="Calibri"/>
                <a:cs typeface="Calibri"/>
                <a:sym typeface="Calibri"/>
              </a:rPr>
              <a:t>Data Preparation</a:t>
            </a:r>
            <a:endParaRPr b="1" sz="1100">
              <a:latin typeface="Calibri"/>
              <a:ea typeface="Calibri"/>
              <a:cs typeface="Calibri"/>
              <a:sym typeface="Calibri"/>
            </a:endParaRPr>
          </a:p>
        </p:txBody>
      </p:sp>
      <p:sp>
        <p:nvSpPr>
          <p:cNvPr id="323" name="Google Shape;323;p28"/>
          <p:cNvSpPr txBox="1"/>
          <p:nvPr/>
        </p:nvSpPr>
        <p:spPr>
          <a:xfrm>
            <a:off x="227438" y="2955469"/>
            <a:ext cx="11685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latin typeface="Calibri"/>
                <a:ea typeface="Calibri"/>
                <a:cs typeface="Calibri"/>
                <a:sym typeface="Calibri"/>
              </a:rPr>
              <a:t>Model Building</a:t>
            </a:r>
            <a:endParaRPr b="1" sz="1100">
              <a:latin typeface="Calibri"/>
              <a:ea typeface="Calibri"/>
              <a:cs typeface="Calibri"/>
              <a:sym typeface="Calibri"/>
            </a:endParaRPr>
          </a:p>
        </p:txBody>
      </p:sp>
      <p:sp>
        <p:nvSpPr>
          <p:cNvPr id="324" name="Google Shape;324;p28"/>
          <p:cNvSpPr txBox="1"/>
          <p:nvPr/>
        </p:nvSpPr>
        <p:spPr>
          <a:xfrm>
            <a:off x="227438" y="3669544"/>
            <a:ext cx="11685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latin typeface="Calibri"/>
                <a:ea typeface="Calibri"/>
                <a:cs typeface="Calibri"/>
                <a:sym typeface="Calibri"/>
              </a:rPr>
              <a:t>Evaluation</a:t>
            </a:r>
            <a:endParaRPr b="1" sz="1100">
              <a:latin typeface="Calibri"/>
              <a:ea typeface="Calibri"/>
              <a:cs typeface="Calibri"/>
              <a:sym typeface="Calibri"/>
            </a:endParaRPr>
          </a:p>
        </p:txBody>
      </p:sp>
      <p:sp>
        <p:nvSpPr>
          <p:cNvPr id="325" name="Google Shape;325;p28"/>
          <p:cNvSpPr txBox="1"/>
          <p:nvPr/>
        </p:nvSpPr>
        <p:spPr>
          <a:xfrm>
            <a:off x="227438" y="4095956"/>
            <a:ext cx="11685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latin typeface="Calibri"/>
                <a:ea typeface="Calibri"/>
                <a:cs typeface="Calibri"/>
                <a:sym typeface="Calibri"/>
              </a:rPr>
              <a:t>Deployment</a:t>
            </a:r>
            <a:endParaRPr b="1" sz="1100">
              <a:latin typeface="Calibri"/>
              <a:ea typeface="Calibri"/>
              <a:cs typeface="Calibri"/>
              <a:sym typeface="Calibri"/>
            </a:endParaRPr>
          </a:p>
        </p:txBody>
      </p:sp>
      <p:sp>
        <p:nvSpPr>
          <p:cNvPr id="326" name="Google Shape;326;p28"/>
          <p:cNvSpPr txBox="1"/>
          <p:nvPr/>
        </p:nvSpPr>
        <p:spPr>
          <a:xfrm>
            <a:off x="4257150" y="4713750"/>
            <a:ext cx="993900" cy="307800"/>
          </a:xfrm>
          <a:prstGeom prst="rect">
            <a:avLst/>
          </a:prstGeom>
          <a:solidFill>
            <a:schemeClr val="lt1"/>
          </a:solid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latin typeface="Calibri"/>
              <a:ea typeface="Calibri"/>
              <a:cs typeface="Calibri"/>
              <a:sym typeface="Calibri"/>
            </a:endParaRPr>
          </a:p>
        </p:txBody>
      </p:sp>
      <p:pic>
        <p:nvPicPr>
          <p:cNvPr id="327" name="Google Shape;327;p28"/>
          <p:cNvPicPr preferRelativeResize="0"/>
          <p:nvPr/>
        </p:nvPicPr>
        <p:blipFill>
          <a:blip r:embed="rId4">
            <a:alphaModFix/>
          </a:blip>
          <a:stretch>
            <a:fillRect/>
          </a:stretch>
        </p:blipFill>
        <p:spPr>
          <a:xfrm>
            <a:off x="5170988" y="977813"/>
            <a:ext cx="508688" cy="400781"/>
          </a:xfrm>
          <a:prstGeom prst="rect">
            <a:avLst/>
          </a:prstGeom>
          <a:noFill/>
          <a:ln>
            <a:noFill/>
          </a:ln>
        </p:spPr>
      </p:pic>
      <p:pic>
        <p:nvPicPr>
          <p:cNvPr id="328" name="Google Shape;328;p28"/>
          <p:cNvPicPr preferRelativeResize="0"/>
          <p:nvPr/>
        </p:nvPicPr>
        <p:blipFill>
          <a:blip r:embed="rId4">
            <a:alphaModFix/>
          </a:blip>
          <a:stretch>
            <a:fillRect/>
          </a:stretch>
        </p:blipFill>
        <p:spPr>
          <a:xfrm>
            <a:off x="7056938" y="977813"/>
            <a:ext cx="508688" cy="400781"/>
          </a:xfrm>
          <a:prstGeom prst="rect">
            <a:avLst/>
          </a:prstGeom>
          <a:noFill/>
          <a:ln>
            <a:noFill/>
          </a:ln>
        </p:spPr>
      </p:pic>
      <p:pic>
        <p:nvPicPr>
          <p:cNvPr id="329" name="Google Shape;329;p28"/>
          <p:cNvPicPr preferRelativeResize="0"/>
          <p:nvPr/>
        </p:nvPicPr>
        <p:blipFill>
          <a:blip r:embed="rId4">
            <a:alphaModFix/>
          </a:blip>
          <a:stretch>
            <a:fillRect/>
          </a:stretch>
        </p:blipFill>
        <p:spPr>
          <a:xfrm>
            <a:off x="6142538" y="1435013"/>
            <a:ext cx="508688" cy="400781"/>
          </a:xfrm>
          <a:prstGeom prst="rect">
            <a:avLst/>
          </a:prstGeom>
          <a:noFill/>
          <a:ln>
            <a:noFill/>
          </a:ln>
        </p:spPr>
      </p:pic>
      <p:pic>
        <p:nvPicPr>
          <p:cNvPr id="330" name="Google Shape;330;p28"/>
          <p:cNvPicPr preferRelativeResize="0"/>
          <p:nvPr/>
        </p:nvPicPr>
        <p:blipFill>
          <a:blip r:embed="rId4">
            <a:alphaModFix/>
          </a:blip>
          <a:stretch>
            <a:fillRect/>
          </a:stretch>
        </p:blipFill>
        <p:spPr>
          <a:xfrm>
            <a:off x="7056938" y="1435013"/>
            <a:ext cx="508688" cy="400781"/>
          </a:xfrm>
          <a:prstGeom prst="rect">
            <a:avLst/>
          </a:prstGeom>
          <a:noFill/>
          <a:ln>
            <a:noFill/>
          </a:ln>
        </p:spPr>
      </p:pic>
      <p:pic>
        <p:nvPicPr>
          <p:cNvPr id="331" name="Google Shape;331;p28"/>
          <p:cNvPicPr preferRelativeResize="0"/>
          <p:nvPr/>
        </p:nvPicPr>
        <p:blipFill>
          <a:blip r:embed="rId4">
            <a:alphaModFix/>
          </a:blip>
          <a:stretch>
            <a:fillRect/>
          </a:stretch>
        </p:blipFill>
        <p:spPr>
          <a:xfrm>
            <a:off x="5228138" y="2292263"/>
            <a:ext cx="508688" cy="400781"/>
          </a:xfrm>
          <a:prstGeom prst="rect">
            <a:avLst/>
          </a:prstGeom>
          <a:noFill/>
          <a:ln>
            <a:noFill/>
          </a:ln>
        </p:spPr>
      </p:pic>
      <p:pic>
        <p:nvPicPr>
          <p:cNvPr id="332" name="Google Shape;332;p28"/>
          <p:cNvPicPr preferRelativeResize="0"/>
          <p:nvPr/>
        </p:nvPicPr>
        <p:blipFill>
          <a:blip r:embed="rId4">
            <a:alphaModFix/>
          </a:blip>
          <a:stretch>
            <a:fillRect/>
          </a:stretch>
        </p:blipFill>
        <p:spPr>
          <a:xfrm>
            <a:off x="6142538" y="2292263"/>
            <a:ext cx="508688" cy="400781"/>
          </a:xfrm>
          <a:prstGeom prst="rect">
            <a:avLst/>
          </a:prstGeom>
          <a:noFill/>
          <a:ln>
            <a:noFill/>
          </a:ln>
        </p:spPr>
      </p:pic>
      <p:pic>
        <p:nvPicPr>
          <p:cNvPr id="333" name="Google Shape;333;p28"/>
          <p:cNvPicPr preferRelativeResize="0"/>
          <p:nvPr/>
        </p:nvPicPr>
        <p:blipFill>
          <a:blip r:embed="rId4">
            <a:alphaModFix/>
          </a:blip>
          <a:stretch>
            <a:fillRect/>
          </a:stretch>
        </p:blipFill>
        <p:spPr>
          <a:xfrm>
            <a:off x="5228138" y="2749463"/>
            <a:ext cx="508688" cy="400781"/>
          </a:xfrm>
          <a:prstGeom prst="rect">
            <a:avLst/>
          </a:prstGeom>
          <a:noFill/>
          <a:ln>
            <a:noFill/>
          </a:ln>
        </p:spPr>
      </p:pic>
      <p:pic>
        <p:nvPicPr>
          <p:cNvPr id="334" name="Google Shape;334;p28"/>
          <p:cNvPicPr preferRelativeResize="0"/>
          <p:nvPr/>
        </p:nvPicPr>
        <p:blipFill>
          <a:blip r:embed="rId4">
            <a:alphaModFix/>
          </a:blip>
          <a:stretch>
            <a:fillRect/>
          </a:stretch>
        </p:blipFill>
        <p:spPr>
          <a:xfrm>
            <a:off x="7114088" y="2749463"/>
            <a:ext cx="508688" cy="400781"/>
          </a:xfrm>
          <a:prstGeom prst="rect">
            <a:avLst/>
          </a:prstGeom>
          <a:noFill/>
          <a:ln>
            <a:noFill/>
          </a:ln>
        </p:spPr>
      </p:pic>
      <p:pic>
        <p:nvPicPr>
          <p:cNvPr id="335" name="Google Shape;335;p28"/>
          <p:cNvPicPr preferRelativeResize="0"/>
          <p:nvPr/>
        </p:nvPicPr>
        <p:blipFill>
          <a:blip r:embed="rId4">
            <a:alphaModFix/>
          </a:blip>
          <a:stretch>
            <a:fillRect/>
          </a:stretch>
        </p:blipFill>
        <p:spPr>
          <a:xfrm>
            <a:off x="5228138" y="3206663"/>
            <a:ext cx="508688" cy="400781"/>
          </a:xfrm>
          <a:prstGeom prst="rect">
            <a:avLst/>
          </a:prstGeom>
          <a:noFill/>
          <a:ln>
            <a:noFill/>
          </a:ln>
        </p:spPr>
      </p:pic>
      <p:pic>
        <p:nvPicPr>
          <p:cNvPr id="336" name="Google Shape;336;p28"/>
          <p:cNvPicPr preferRelativeResize="0"/>
          <p:nvPr/>
        </p:nvPicPr>
        <p:blipFill>
          <a:blip r:embed="rId4">
            <a:alphaModFix/>
          </a:blip>
          <a:stretch>
            <a:fillRect/>
          </a:stretch>
        </p:blipFill>
        <p:spPr>
          <a:xfrm>
            <a:off x="7114088" y="3206663"/>
            <a:ext cx="508688" cy="400781"/>
          </a:xfrm>
          <a:prstGeom prst="rect">
            <a:avLst/>
          </a:prstGeom>
          <a:noFill/>
          <a:ln>
            <a:noFill/>
          </a:ln>
        </p:spPr>
      </p:pic>
      <p:pic>
        <p:nvPicPr>
          <p:cNvPr id="337" name="Google Shape;337;p28"/>
          <p:cNvPicPr preferRelativeResize="0"/>
          <p:nvPr/>
        </p:nvPicPr>
        <p:blipFill>
          <a:blip r:embed="rId4">
            <a:alphaModFix/>
          </a:blip>
          <a:stretch>
            <a:fillRect/>
          </a:stretch>
        </p:blipFill>
        <p:spPr>
          <a:xfrm>
            <a:off x="7114088" y="3606713"/>
            <a:ext cx="508688" cy="400781"/>
          </a:xfrm>
          <a:prstGeom prst="rect">
            <a:avLst/>
          </a:prstGeom>
          <a:noFill/>
          <a:ln>
            <a:noFill/>
          </a:ln>
        </p:spPr>
      </p:pic>
      <p:pic>
        <p:nvPicPr>
          <p:cNvPr id="338" name="Google Shape;338;p28"/>
          <p:cNvPicPr preferRelativeResize="0"/>
          <p:nvPr/>
        </p:nvPicPr>
        <p:blipFill>
          <a:blip r:embed="rId4">
            <a:alphaModFix/>
          </a:blip>
          <a:stretch>
            <a:fillRect/>
          </a:stretch>
        </p:blipFill>
        <p:spPr>
          <a:xfrm>
            <a:off x="5228138" y="3606713"/>
            <a:ext cx="508688" cy="400781"/>
          </a:xfrm>
          <a:prstGeom prst="rect">
            <a:avLst/>
          </a:prstGeom>
          <a:noFill/>
          <a:ln>
            <a:noFill/>
          </a:ln>
        </p:spPr>
      </p:pic>
      <p:pic>
        <p:nvPicPr>
          <p:cNvPr id="339" name="Google Shape;339;p28"/>
          <p:cNvPicPr preferRelativeResize="0"/>
          <p:nvPr/>
        </p:nvPicPr>
        <p:blipFill>
          <a:blip r:embed="rId4">
            <a:alphaModFix/>
          </a:blip>
          <a:stretch>
            <a:fillRect/>
          </a:stretch>
        </p:blipFill>
        <p:spPr>
          <a:xfrm>
            <a:off x="5176313" y="4613119"/>
            <a:ext cx="508688" cy="400781"/>
          </a:xfrm>
          <a:prstGeom prst="rect">
            <a:avLst/>
          </a:prstGeom>
          <a:noFill/>
          <a:ln>
            <a:noFill/>
          </a:ln>
        </p:spPr>
      </p:pic>
      <p:pic>
        <p:nvPicPr>
          <p:cNvPr id="340" name="Google Shape;340;p28"/>
          <p:cNvPicPr preferRelativeResize="0"/>
          <p:nvPr/>
        </p:nvPicPr>
        <p:blipFill>
          <a:blip r:embed="rId4">
            <a:alphaModFix/>
          </a:blip>
          <a:stretch>
            <a:fillRect/>
          </a:stretch>
        </p:blipFill>
        <p:spPr>
          <a:xfrm>
            <a:off x="6142538" y="4022016"/>
            <a:ext cx="508688" cy="400781"/>
          </a:xfrm>
          <a:prstGeom prst="rect">
            <a:avLst/>
          </a:prstGeom>
          <a:noFill/>
          <a:ln>
            <a:noFill/>
          </a:ln>
        </p:spPr>
      </p:pic>
      <p:pic>
        <p:nvPicPr>
          <p:cNvPr id="341" name="Google Shape;341;p28"/>
          <p:cNvPicPr preferRelativeResize="0"/>
          <p:nvPr/>
        </p:nvPicPr>
        <p:blipFill>
          <a:blip r:embed="rId4">
            <a:alphaModFix/>
          </a:blip>
          <a:stretch>
            <a:fillRect/>
          </a:stretch>
        </p:blipFill>
        <p:spPr>
          <a:xfrm>
            <a:off x="8022675" y="4045641"/>
            <a:ext cx="508688" cy="400781"/>
          </a:xfrm>
          <a:prstGeom prst="rect">
            <a:avLst/>
          </a:prstGeom>
          <a:noFill/>
          <a:ln>
            <a:noFill/>
          </a:ln>
        </p:spPr>
      </p:pic>
      <p:pic>
        <p:nvPicPr>
          <p:cNvPr id="342" name="Google Shape;342;p28"/>
          <p:cNvPicPr preferRelativeResize="0"/>
          <p:nvPr/>
        </p:nvPicPr>
        <p:blipFill>
          <a:blip r:embed="rId4">
            <a:alphaModFix/>
          </a:blip>
          <a:stretch>
            <a:fillRect/>
          </a:stretch>
        </p:blipFill>
        <p:spPr>
          <a:xfrm>
            <a:off x="8022675" y="2747156"/>
            <a:ext cx="508688" cy="400781"/>
          </a:xfrm>
          <a:prstGeom prst="rect">
            <a:avLst/>
          </a:prstGeom>
          <a:noFill/>
          <a:ln>
            <a:noFill/>
          </a:ln>
        </p:spPr>
      </p:pic>
      <p:pic>
        <p:nvPicPr>
          <p:cNvPr id="343" name="Google Shape;343;p28"/>
          <p:cNvPicPr preferRelativeResize="0"/>
          <p:nvPr/>
        </p:nvPicPr>
        <p:blipFill>
          <a:blip r:embed="rId4">
            <a:alphaModFix/>
          </a:blip>
          <a:stretch>
            <a:fillRect/>
          </a:stretch>
        </p:blipFill>
        <p:spPr>
          <a:xfrm>
            <a:off x="5228138" y="4050263"/>
            <a:ext cx="508688" cy="4007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take another case study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Ecommerce Company like Amazon.in is not having revenue growth in electronic commerce.</a:t>
            </a:r>
            <a:endParaRPr/>
          </a:p>
        </p:txBody>
      </p:sp>
      <p:sp>
        <p:nvSpPr>
          <p:cNvPr id="354" name="Google Shape;354;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How all does Amazon.in generate revenue?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Ecommerce Company like Amazon.in is not having revenue growth in electronic commerce.</a:t>
            </a:r>
            <a:endParaRPr/>
          </a:p>
        </p:txBody>
      </p:sp>
      <p:sp>
        <p:nvSpPr>
          <p:cNvPr id="360" name="Google Shape;360;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How all does Amazon.in generate revenue?</a:t>
            </a:r>
            <a:endParaRPr/>
          </a:p>
          <a:p>
            <a:pPr indent="-317500" lvl="0" marL="457200" rtl="0" algn="l">
              <a:spcBef>
                <a:spcPts val="1200"/>
              </a:spcBef>
              <a:spcAft>
                <a:spcPts val="0"/>
              </a:spcAft>
              <a:buSzPts val="1400"/>
              <a:buChar char="-"/>
            </a:pPr>
            <a:r>
              <a:rPr lang="en"/>
              <a:t>Commission on Product Sales</a:t>
            </a:r>
            <a:endParaRPr/>
          </a:p>
          <a:p>
            <a:pPr indent="-317500" lvl="0" marL="457200" rtl="0" algn="l">
              <a:spcBef>
                <a:spcPts val="0"/>
              </a:spcBef>
              <a:spcAft>
                <a:spcPts val="0"/>
              </a:spcAft>
              <a:buSzPts val="1400"/>
              <a:buChar char="-"/>
            </a:pPr>
            <a:r>
              <a:rPr lang="en"/>
              <a:t>Subscription Services</a:t>
            </a:r>
            <a:endParaRPr/>
          </a:p>
          <a:p>
            <a:pPr indent="-317500" lvl="0" marL="457200" rtl="0" algn="l">
              <a:spcBef>
                <a:spcPts val="0"/>
              </a:spcBef>
              <a:spcAft>
                <a:spcPts val="0"/>
              </a:spcAft>
              <a:buSzPts val="1400"/>
              <a:buChar char="-"/>
            </a:pPr>
            <a:r>
              <a:rPr lang="en"/>
              <a:t>Advertisement</a:t>
            </a:r>
            <a:endParaRPr/>
          </a:p>
          <a:p>
            <a:pPr indent="-317500" lvl="0" marL="457200" rtl="0" algn="l">
              <a:spcBef>
                <a:spcPts val="0"/>
              </a:spcBef>
              <a:spcAft>
                <a:spcPts val="0"/>
              </a:spcAft>
              <a:buSzPts val="1400"/>
              <a:buChar char="-"/>
            </a:pPr>
            <a:r>
              <a:rPr lang="en"/>
              <a:t>Financial Services</a:t>
            </a:r>
            <a:endParaRPr/>
          </a:p>
          <a:p>
            <a:pPr indent="-317500" lvl="0" marL="457200" rtl="0" algn="l">
              <a:spcBef>
                <a:spcPts val="0"/>
              </a:spcBef>
              <a:spcAft>
                <a:spcPts val="0"/>
              </a:spcAft>
              <a:buSzPts val="1400"/>
              <a:buChar char="-"/>
            </a:pPr>
            <a:r>
              <a:rPr lang="en"/>
              <a:t>Value Added Services</a:t>
            </a:r>
            <a:endParaRPr/>
          </a:p>
          <a:p>
            <a:pPr indent="-317500" lvl="0" marL="457200" rtl="0" algn="l">
              <a:spcBef>
                <a:spcPts val="0"/>
              </a:spcBef>
              <a:spcAft>
                <a:spcPts val="0"/>
              </a:spcAft>
              <a:buSzPts val="1400"/>
              <a:buChar char="-"/>
            </a:pPr>
            <a:r>
              <a:rPr lang="en"/>
              <a:t>Membership programs</a:t>
            </a:r>
            <a:endParaRPr/>
          </a:p>
          <a:p>
            <a:pPr indent="-317500" lvl="0" marL="457200" rtl="0" algn="l">
              <a:spcBef>
                <a:spcPts val="0"/>
              </a:spcBef>
              <a:spcAft>
                <a:spcPts val="0"/>
              </a:spcAft>
              <a:buSzPts val="1400"/>
              <a:buChar char="-"/>
            </a:pPr>
            <a:r>
              <a:rPr lang="en"/>
              <a:t>Data Monetisation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Ecommerce Company like Amazon.in is not having revenue growth in fashion segment.</a:t>
            </a:r>
            <a:endParaRPr/>
          </a:p>
        </p:txBody>
      </p:sp>
      <p:sp>
        <p:nvSpPr>
          <p:cNvPr id="366" name="Google Shape;366;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What could be reasons for the fashion segment revenue to not grow?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138288" y="230377"/>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Understanding Data Science</a:t>
            </a:r>
            <a:endParaRPr b="0" i="0" sz="1400" u="none" cap="none" strike="noStrike">
              <a:solidFill>
                <a:srgbClr val="000000"/>
              </a:solidFill>
              <a:latin typeface="Arial"/>
              <a:ea typeface="Arial"/>
              <a:cs typeface="Arial"/>
              <a:sym typeface="Arial"/>
            </a:endParaRPr>
          </a:p>
        </p:txBody>
      </p:sp>
      <p:pic>
        <p:nvPicPr>
          <p:cNvPr id="70" name="Google Shape;70;p15"/>
          <p:cNvPicPr preferRelativeResize="0"/>
          <p:nvPr/>
        </p:nvPicPr>
        <p:blipFill>
          <a:blip r:embed="rId3">
            <a:alphaModFix/>
          </a:blip>
          <a:stretch>
            <a:fillRect/>
          </a:stretch>
        </p:blipFill>
        <p:spPr>
          <a:xfrm>
            <a:off x="149438" y="1008019"/>
            <a:ext cx="9006787" cy="40272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Ecommerce Company like Amazon.in is not having revenue growth in fashion segment.</a:t>
            </a:r>
            <a:endParaRPr/>
          </a:p>
        </p:txBody>
      </p:sp>
      <p:sp>
        <p:nvSpPr>
          <p:cNvPr id="372" name="Google Shape;372;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What could be reasons for the fashion segment revenue to not grow?</a:t>
            </a:r>
            <a:endParaRPr/>
          </a:p>
          <a:p>
            <a:pPr indent="-317500" lvl="0" marL="457200" rtl="0" algn="l">
              <a:spcBef>
                <a:spcPts val="1200"/>
              </a:spcBef>
              <a:spcAft>
                <a:spcPts val="0"/>
              </a:spcAft>
              <a:buSzPts val="1400"/>
              <a:buChar char="-"/>
            </a:pPr>
            <a:r>
              <a:rPr lang="en"/>
              <a:t>Number of orders or customers is not growing</a:t>
            </a:r>
            <a:endParaRPr/>
          </a:p>
          <a:p>
            <a:pPr indent="-317500" lvl="0" marL="457200" rtl="0" algn="l">
              <a:spcBef>
                <a:spcPts val="0"/>
              </a:spcBef>
              <a:spcAft>
                <a:spcPts val="0"/>
              </a:spcAft>
              <a:buSzPts val="1400"/>
              <a:buChar char="-"/>
            </a:pPr>
            <a:r>
              <a:rPr lang="en"/>
              <a:t>Changing customer preferences: Latest fashion trends are not available</a:t>
            </a:r>
            <a:endParaRPr/>
          </a:p>
          <a:p>
            <a:pPr indent="-317500" lvl="0" marL="457200" rtl="0" algn="l">
              <a:spcBef>
                <a:spcPts val="0"/>
              </a:spcBef>
              <a:spcAft>
                <a:spcPts val="0"/>
              </a:spcAft>
              <a:buSzPts val="1400"/>
              <a:buChar char="-"/>
            </a:pPr>
            <a:r>
              <a:rPr lang="en"/>
              <a:t>Strong competition: Pricing differences with respect to competitors</a:t>
            </a:r>
            <a:endParaRPr/>
          </a:p>
          <a:p>
            <a:pPr indent="-317500" lvl="0" marL="457200" rtl="0" algn="l">
              <a:spcBef>
                <a:spcPts val="0"/>
              </a:spcBef>
              <a:spcAft>
                <a:spcPts val="0"/>
              </a:spcAft>
              <a:buSzPts val="1400"/>
              <a:buChar char="-"/>
            </a:pPr>
            <a:r>
              <a:rPr lang="en"/>
              <a:t>Quality of products delivered is not good</a:t>
            </a:r>
            <a:endParaRPr/>
          </a:p>
          <a:p>
            <a:pPr indent="-317500" lvl="0" marL="457200" rtl="0" algn="l">
              <a:spcBef>
                <a:spcPts val="0"/>
              </a:spcBef>
              <a:spcAft>
                <a:spcPts val="0"/>
              </a:spcAft>
              <a:buSzPts val="1400"/>
              <a:buChar char="-"/>
            </a:pPr>
            <a:r>
              <a:rPr lang="en"/>
              <a:t>Losses in return: High return rates and fraud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Business wants to tackle the problem of “</a:t>
            </a:r>
            <a:r>
              <a:rPr lang="en"/>
              <a:t>Changing customer preferences: Latest fashion trends are not available”.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competitor do you see is doing this better? And how?</a:t>
            </a:r>
            <a:endParaRPr/>
          </a:p>
        </p:txBody>
      </p:sp>
      <p:sp>
        <p:nvSpPr>
          <p:cNvPr id="378" name="Google Shape;37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Ecommerce Company like Amazon.in is not having revenue growth in fashion segment.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384" name="Google Shape;384;p35"/>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800"/>
              </a:spcBef>
              <a:spcAft>
                <a:spcPts val="1200"/>
              </a:spcAft>
              <a:buClr>
                <a:schemeClr val="dk1"/>
              </a:buClr>
              <a:buSzPct val="39285"/>
              <a:buFont typeface="Arial"/>
              <a:buNone/>
            </a:pPr>
            <a:r>
              <a:rPr lang="en"/>
              <a:t>How can you address “</a:t>
            </a:r>
            <a:r>
              <a:rPr lang="en"/>
              <a:t>Changing customer preferences: Latest fashion trends are not available”?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Regularly conduct market research and trend analysis</a:t>
            </a:r>
            <a:endParaRPr/>
          </a:p>
          <a:p>
            <a:pPr indent="-317500" lvl="0" marL="457200" rtl="0" algn="l">
              <a:spcBef>
                <a:spcPts val="1200"/>
              </a:spcBef>
              <a:spcAft>
                <a:spcPts val="0"/>
              </a:spcAft>
              <a:buSzPts val="1400"/>
              <a:buChar char="-"/>
            </a:pPr>
            <a:r>
              <a:rPr lang="en"/>
              <a:t>Understand your customers</a:t>
            </a:r>
            <a:endParaRPr/>
          </a:p>
          <a:p>
            <a:pPr indent="-317500" lvl="0" marL="457200" rtl="0" algn="l">
              <a:spcBef>
                <a:spcPts val="1200"/>
              </a:spcBef>
              <a:spcAft>
                <a:spcPts val="0"/>
              </a:spcAft>
              <a:buSzPts val="1400"/>
              <a:buChar char="-"/>
            </a:pPr>
            <a:r>
              <a:rPr lang="en"/>
              <a:t>Collaborate with designers, influencers, and other brands to co-create exclusive collections or limited-edition products </a:t>
            </a:r>
            <a:endParaRPr/>
          </a:p>
          <a:p>
            <a:pPr indent="-317500" lvl="0" marL="457200" rtl="0" algn="l">
              <a:spcBef>
                <a:spcPts val="1200"/>
              </a:spcBef>
              <a:spcAft>
                <a:spcPts val="0"/>
              </a:spcAft>
              <a:buSzPts val="1400"/>
              <a:buChar char="-"/>
            </a:pPr>
            <a:r>
              <a:rPr lang="en"/>
              <a:t>Fast Fashion Strategies</a:t>
            </a:r>
            <a:endParaRPr/>
          </a:p>
          <a:p>
            <a:pPr indent="-317500" lvl="0" marL="457200" rtl="0" algn="l">
              <a:spcBef>
                <a:spcPts val="1200"/>
              </a:spcBef>
              <a:spcAft>
                <a:spcPts val="0"/>
              </a:spcAft>
              <a:buSzPts val="1400"/>
              <a:buChar char="-"/>
            </a:pPr>
            <a:r>
              <a:rPr lang="en"/>
              <a:t>Responsive Marketing Campaigns</a:t>
            </a:r>
            <a:endParaRPr/>
          </a:p>
          <a:p>
            <a:pPr indent="0" lvl="0" marL="0" rtl="0" algn="l">
              <a:spcBef>
                <a:spcPts val="1200"/>
              </a:spcBef>
              <a:spcAft>
                <a:spcPts val="1200"/>
              </a:spcAft>
              <a:buNone/>
            </a:pPr>
            <a:r>
              <a:t/>
            </a:r>
            <a:endParaRPr/>
          </a:p>
        </p:txBody>
      </p:sp>
      <p:sp>
        <p:nvSpPr>
          <p:cNvPr id="390" name="Google Shape;390;p36"/>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800"/>
              </a:spcBef>
              <a:spcAft>
                <a:spcPts val="1200"/>
              </a:spcAft>
              <a:buNone/>
            </a:pPr>
            <a:r>
              <a:rPr lang="en"/>
              <a:t>How can you address “Changing customer preferences: Latest fashion trends are not available”?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Char char="-"/>
            </a:pPr>
            <a:r>
              <a:rPr lang="en" sz="1900"/>
              <a:t>Business feels that there are some types of customers that are not coming to the site to shop, hence, they wish to leverage data science to understand the customers and their preferences. </a:t>
            </a:r>
            <a:endParaRPr sz="1900"/>
          </a:p>
          <a:p>
            <a:pPr indent="0" lvl="0" marL="0" rtl="0" algn="l">
              <a:spcBef>
                <a:spcPts val="1200"/>
              </a:spcBef>
              <a:spcAft>
                <a:spcPts val="0"/>
              </a:spcAft>
              <a:buNone/>
            </a:pPr>
            <a:r>
              <a:t/>
            </a:r>
            <a:endParaRPr sz="1900"/>
          </a:p>
          <a:p>
            <a:pPr indent="-323850" lvl="0" marL="457200" rtl="0" algn="l">
              <a:spcBef>
                <a:spcPts val="1200"/>
              </a:spcBef>
              <a:spcAft>
                <a:spcPts val="0"/>
              </a:spcAft>
              <a:buSzPts val="1500"/>
              <a:buChar char="-"/>
            </a:pPr>
            <a:r>
              <a:rPr lang="en" sz="1900"/>
              <a:t>The rest of the solutions are the outcomes of the insights from the above understanding.</a:t>
            </a:r>
            <a:endParaRPr sz="1900"/>
          </a:p>
        </p:txBody>
      </p:sp>
      <p:sp>
        <p:nvSpPr>
          <p:cNvPr id="396" name="Google Shape;396;p37"/>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800"/>
              </a:spcBef>
              <a:spcAft>
                <a:spcPts val="1200"/>
              </a:spcAft>
              <a:buNone/>
            </a:pPr>
            <a:r>
              <a:rPr lang="en"/>
              <a:t>How can you address “Changing customer preferences: Latest fashion trends are not available”?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What all questions will you find answers to?</a:t>
            </a:r>
            <a:endParaRPr/>
          </a:p>
          <a:p>
            <a:pPr indent="-317500" lvl="0" marL="457200" rtl="0" algn="l">
              <a:spcBef>
                <a:spcPts val="1200"/>
              </a:spcBef>
              <a:spcAft>
                <a:spcPts val="0"/>
              </a:spcAft>
              <a:buSzPts val="1400"/>
              <a:buChar char="-"/>
            </a:pPr>
            <a:r>
              <a:rPr lang="en"/>
              <a:t>What are the personas of the customers?</a:t>
            </a:r>
            <a:endParaRPr/>
          </a:p>
          <a:p>
            <a:pPr indent="-317500" lvl="0" marL="457200" rtl="0" algn="l">
              <a:spcBef>
                <a:spcPts val="0"/>
              </a:spcBef>
              <a:spcAft>
                <a:spcPts val="0"/>
              </a:spcAft>
              <a:buSzPts val="1400"/>
              <a:buChar char="-"/>
            </a:pPr>
            <a:r>
              <a:rPr lang="en"/>
              <a:t>Which personas are not coming?</a:t>
            </a:r>
            <a:endParaRPr/>
          </a:p>
          <a:p>
            <a:pPr indent="-317500" lvl="0" marL="457200" rtl="0" algn="l">
              <a:spcBef>
                <a:spcPts val="0"/>
              </a:spcBef>
              <a:spcAft>
                <a:spcPts val="0"/>
              </a:spcAft>
              <a:buSzPts val="1400"/>
              <a:buChar char="-"/>
            </a:pPr>
            <a:r>
              <a:rPr lang="en"/>
              <a:t>Which personas of customers have </a:t>
            </a:r>
            <a:r>
              <a:rPr lang="en"/>
              <a:t>gradually</a:t>
            </a:r>
            <a:r>
              <a:rPr lang="en"/>
              <a:t> or completely dropped off?</a:t>
            </a:r>
            <a:endParaRPr/>
          </a:p>
          <a:p>
            <a:pPr indent="-317500" lvl="0" marL="457200" rtl="0" algn="l">
              <a:spcBef>
                <a:spcPts val="0"/>
              </a:spcBef>
              <a:spcAft>
                <a:spcPts val="0"/>
              </a:spcAft>
              <a:buSzPts val="1400"/>
              <a:buChar char="-"/>
            </a:pPr>
            <a:r>
              <a:rPr lang="en"/>
              <a:t>Which types of personas buy what types of products?</a:t>
            </a:r>
            <a:endParaRPr/>
          </a:p>
          <a:p>
            <a:pPr indent="-317500" lvl="0" marL="457200" rtl="0" algn="l">
              <a:spcBef>
                <a:spcPts val="0"/>
              </a:spcBef>
              <a:spcAft>
                <a:spcPts val="0"/>
              </a:spcAft>
              <a:buSzPts val="1400"/>
              <a:buChar char="-"/>
            </a:pPr>
            <a:r>
              <a:rPr lang="en"/>
              <a:t>How do you track fashion trends?</a:t>
            </a:r>
            <a:endParaRPr/>
          </a:p>
          <a:p>
            <a:pPr indent="-317500" lvl="0" marL="457200" rtl="0" algn="l">
              <a:spcBef>
                <a:spcPts val="0"/>
              </a:spcBef>
              <a:spcAft>
                <a:spcPts val="0"/>
              </a:spcAft>
              <a:buSzPts val="1400"/>
              <a:buChar char="-"/>
            </a:pPr>
            <a:r>
              <a:rPr lang="en"/>
              <a:t>What is the correlation between fashion trends and the </a:t>
            </a:r>
            <a:r>
              <a:rPr lang="en"/>
              <a:t>corresponding</a:t>
            </a:r>
            <a:r>
              <a:rPr lang="en"/>
              <a:t> products sold?</a:t>
            </a:r>
            <a:endParaRPr/>
          </a:p>
          <a:p>
            <a:pPr indent="0" lvl="0" marL="0" rtl="0" algn="l">
              <a:spcBef>
                <a:spcPts val="1200"/>
              </a:spcBef>
              <a:spcAft>
                <a:spcPts val="1200"/>
              </a:spcAft>
              <a:buNone/>
            </a:pPr>
            <a:r>
              <a:t/>
            </a:r>
            <a:endParaRPr/>
          </a:p>
        </p:txBody>
      </p:sp>
      <p:sp>
        <p:nvSpPr>
          <p:cNvPr id="402" name="Google Shape;402;p38"/>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800"/>
              </a:spcBef>
              <a:spcAft>
                <a:spcPts val="1200"/>
              </a:spcAft>
              <a:buNone/>
            </a:pPr>
            <a:r>
              <a:rPr lang="en"/>
              <a:t>How can you address “Changing customer preferences: Latest fashion trends are not available”?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idx="1" type="body"/>
          </p:nvPr>
        </p:nvSpPr>
        <p:spPr>
          <a:xfrm>
            <a:off x="857825" y="137394"/>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What data points are available?</a:t>
            </a:r>
            <a:endParaRPr/>
          </a:p>
          <a:p>
            <a:pPr indent="0" lvl="0" marL="0" rtl="0" algn="l">
              <a:spcBef>
                <a:spcPts val="1200"/>
              </a:spcBef>
              <a:spcAft>
                <a:spcPts val="1200"/>
              </a:spcAft>
              <a:buNone/>
            </a:pPr>
            <a:r>
              <a:t/>
            </a:r>
            <a:endParaRPr/>
          </a:p>
        </p:txBody>
      </p:sp>
      <p:sp>
        <p:nvSpPr>
          <p:cNvPr id="408" name="Google Shape;408;p39"/>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800"/>
              </a:spcBef>
              <a:spcAft>
                <a:spcPts val="1200"/>
              </a:spcAft>
              <a:buNone/>
            </a:pPr>
            <a:r>
              <a:rPr lang="en"/>
              <a:t>How can you address “Changing customer preferences: Latest fashion trends are not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484431" y="3796931"/>
            <a:ext cx="4180200" cy="1293000"/>
          </a:xfrm>
          <a:prstGeom prst="rect">
            <a:avLst/>
          </a:prstGeom>
          <a:noFill/>
          <a:ln>
            <a:noFill/>
          </a:ln>
        </p:spPr>
        <p:txBody>
          <a:bodyPr anchorCtr="0" anchor="t" bIns="68575" lIns="68575" spcFirstLastPara="1" rIns="68575" wrap="square" tIns="68575">
            <a:spAutoFit/>
          </a:bodyPr>
          <a:lstStyle/>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Father of Computer Science and Artificial Intelligence</a:t>
            </a:r>
            <a:endParaRPr sz="1500">
              <a:latin typeface="Calibri"/>
              <a:ea typeface="Calibri"/>
              <a:cs typeface="Calibri"/>
              <a:sym typeface="Calibri"/>
            </a:endParaRPr>
          </a:p>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1936-Turing Machine</a:t>
            </a:r>
            <a:endParaRPr sz="1500">
              <a:latin typeface="Calibri"/>
              <a:ea typeface="Calibri"/>
              <a:cs typeface="Calibri"/>
              <a:sym typeface="Calibri"/>
            </a:endParaRPr>
          </a:p>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1950- Turing Test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
        <p:nvSpPr>
          <p:cNvPr id="76" name="Google Shape;76;p16"/>
          <p:cNvSpPr txBox="1"/>
          <p:nvPr/>
        </p:nvSpPr>
        <p:spPr>
          <a:xfrm>
            <a:off x="2484426"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Alan Turing</a:t>
            </a:r>
            <a:endParaRPr b="1" sz="1100">
              <a:solidFill>
                <a:srgbClr val="840D35"/>
              </a:solidFill>
              <a:latin typeface="Roboto"/>
              <a:ea typeface="Roboto"/>
              <a:cs typeface="Roboto"/>
              <a:sym typeface="Roboto"/>
            </a:endParaRPr>
          </a:p>
        </p:txBody>
      </p:sp>
      <p:sp>
        <p:nvSpPr>
          <p:cNvPr id="77" name="Google Shape;77;p16"/>
          <p:cNvSpPr txBox="1"/>
          <p:nvPr/>
        </p:nvSpPr>
        <p:spPr>
          <a:xfrm>
            <a:off x="2444606" y="153056"/>
            <a:ext cx="42801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Major Breakthroughs in Data Science</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3470147" y="1810106"/>
            <a:ext cx="1986825" cy="1986825"/>
          </a:xfrm>
          <a:prstGeom prst="rect">
            <a:avLst/>
          </a:prstGeom>
          <a:noFill/>
          <a:ln>
            <a:noFill/>
          </a:ln>
        </p:spPr>
      </p:pic>
      <p:cxnSp>
        <p:nvCxnSpPr>
          <p:cNvPr id="79" name="Google Shape;79;p16"/>
          <p:cNvCxnSpPr/>
          <p:nvPr/>
        </p:nvCxnSpPr>
        <p:spPr>
          <a:xfrm>
            <a:off x="3268853" y="746994"/>
            <a:ext cx="0" cy="0"/>
          </a:xfrm>
          <a:prstGeom prst="straightConnector1">
            <a:avLst/>
          </a:prstGeom>
          <a:noFill/>
          <a:ln cap="flat" cmpd="sng" w="9525">
            <a:solidFill>
              <a:schemeClr val="dk2"/>
            </a:solidFill>
            <a:prstDash val="solid"/>
            <a:round/>
            <a:headEnd len="med" w="med" type="none"/>
            <a:tailEnd len="med" w="med" type="none"/>
          </a:ln>
        </p:spPr>
      </p:cxnSp>
      <p:grpSp>
        <p:nvGrpSpPr>
          <p:cNvPr id="80" name="Google Shape;80;p16"/>
          <p:cNvGrpSpPr/>
          <p:nvPr/>
        </p:nvGrpSpPr>
        <p:grpSpPr>
          <a:xfrm>
            <a:off x="2484442" y="770949"/>
            <a:ext cx="1203018" cy="786600"/>
            <a:chOff x="495982" y="2800065"/>
            <a:chExt cx="2395018" cy="786600"/>
          </a:xfrm>
        </p:grpSpPr>
        <p:sp>
          <p:nvSpPr>
            <p:cNvPr id="81" name="Google Shape;81;p16"/>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6"/>
            <p:cNvGrpSpPr/>
            <p:nvPr/>
          </p:nvGrpSpPr>
          <p:grpSpPr>
            <a:xfrm>
              <a:off x="495982" y="2800065"/>
              <a:ext cx="1232100" cy="786600"/>
              <a:chOff x="495982" y="2800065"/>
              <a:chExt cx="1232100" cy="786600"/>
            </a:xfrm>
          </p:grpSpPr>
          <p:sp>
            <p:nvSpPr>
              <p:cNvPr id="83" name="Google Shape;83;p16"/>
              <p:cNvSpPr txBox="1"/>
              <p:nvPr/>
            </p:nvSpPr>
            <p:spPr>
              <a:xfrm>
                <a:off x="495982" y="3215265"/>
                <a:ext cx="123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1950</a:t>
                </a:r>
                <a:endParaRPr b="1" sz="1200">
                  <a:latin typeface="Roboto"/>
                  <a:ea typeface="Roboto"/>
                  <a:cs typeface="Roboto"/>
                  <a:sym typeface="Roboto"/>
                </a:endParaRPr>
              </a:p>
            </p:txBody>
          </p:sp>
          <p:grpSp>
            <p:nvGrpSpPr>
              <p:cNvPr id="84" name="Google Shape;84;p16"/>
              <p:cNvGrpSpPr/>
              <p:nvPr/>
            </p:nvGrpSpPr>
            <p:grpSpPr>
              <a:xfrm>
                <a:off x="881025" y="2800065"/>
                <a:ext cx="92400" cy="411825"/>
                <a:chOff x="845575" y="2563700"/>
                <a:chExt cx="92400" cy="411825"/>
              </a:xfrm>
            </p:grpSpPr>
            <p:cxnSp>
              <p:nvCxnSpPr>
                <p:cNvPr id="85" name="Google Shape;85;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6" name="Google Shape;86;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265844" y="4133456"/>
            <a:ext cx="4180200" cy="831300"/>
          </a:xfrm>
          <a:prstGeom prst="rect">
            <a:avLst/>
          </a:prstGeom>
          <a:noFill/>
          <a:ln>
            <a:noFill/>
          </a:ln>
        </p:spPr>
        <p:txBody>
          <a:bodyPr anchorCtr="0" anchor="t" bIns="68575" lIns="68575" spcFirstLastPara="1" rIns="68575" wrap="square" tIns="68575">
            <a:spAutoFit/>
          </a:bodyPr>
          <a:lstStyle/>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1962 paper on “The Future of Data Analysis</a:t>
            </a:r>
            <a:endParaRPr sz="1500">
              <a:latin typeface="Calibri"/>
              <a:ea typeface="Calibri"/>
              <a:cs typeface="Calibri"/>
              <a:sym typeface="Calibri"/>
            </a:endParaRPr>
          </a:p>
          <a:p>
            <a:pPr indent="0" lvl="0" marL="342900" rtl="0" algn="l">
              <a:spcBef>
                <a:spcPts val="0"/>
              </a:spcBef>
              <a:spcAft>
                <a:spcPts val="0"/>
              </a:spcAft>
              <a:buNone/>
            </a:pPr>
            <a:r>
              <a:rPr lang="en" sz="1500">
                <a:latin typeface="Calibri"/>
                <a:ea typeface="Calibri"/>
                <a:cs typeface="Calibri"/>
                <a:sym typeface="Calibri"/>
              </a:rPr>
              <a:t>Evolvement of statistics and need for data analysis”</a:t>
            </a:r>
            <a:endParaRPr sz="1500">
              <a:latin typeface="Calibri"/>
              <a:ea typeface="Calibri"/>
              <a:cs typeface="Calibri"/>
              <a:sym typeface="Calibri"/>
            </a:endParaRPr>
          </a:p>
        </p:txBody>
      </p:sp>
      <p:pic>
        <p:nvPicPr>
          <p:cNvPr id="92" name="Google Shape;92;p17"/>
          <p:cNvPicPr preferRelativeResize="0"/>
          <p:nvPr/>
        </p:nvPicPr>
        <p:blipFill>
          <a:blip r:embed="rId3">
            <a:alphaModFix/>
          </a:blip>
          <a:stretch>
            <a:fillRect/>
          </a:stretch>
        </p:blipFill>
        <p:spPr>
          <a:xfrm>
            <a:off x="3570169" y="2088722"/>
            <a:ext cx="1571625" cy="1914525"/>
          </a:xfrm>
          <a:prstGeom prst="rect">
            <a:avLst/>
          </a:prstGeom>
          <a:noFill/>
          <a:ln>
            <a:noFill/>
          </a:ln>
        </p:spPr>
      </p:pic>
      <p:sp>
        <p:nvSpPr>
          <p:cNvPr id="93" name="Google Shape;93;p17"/>
          <p:cNvSpPr txBox="1"/>
          <p:nvPr/>
        </p:nvSpPr>
        <p:spPr>
          <a:xfrm>
            <a:off x="2216006" y="153056"/>
            <a:ext cx="42801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Major Breakthroughs in Data Science</a:t>
            </a:r>
            <a:endParaRPr b="0" i="0" sz="1400" u="none" cap="none" strike="noStrike">
              <a:solidFill>
                <a:srgbClr val="000000"/>
              </a:solidFill>
              <a:latin typeface="Arial"/>
              <a:ea typeface="Arial"/>
              <a:cs typeface="Arial"/>
              <a:sym typeface="Arial"/>
            </a:endParaRPr>
          </a:p>
        </p:txBody>
      </p:sp>
      <p:sp>
        <p:nvSpPr>
          <p:cNvPr id="94" name="Google Shape;94;p17"/>
          <p:cNvSpPr txBox="1"/>
          <p:nvPr/>
        </p:nvSpPr>
        <p:spPr>
          <a:xfrm>
            <a:off x="2255826"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Alan Turing</a:t>
            </a:r>
            <a:endParaRPr b="1" sz="1100">
              <a:solidFill>
                <a:srgbClr val="840D35"/>
              </a:solidFill>
              <a:latin typeface="Roboto"/>
              <a:ea typeface="Roboto"/>
              <a:cs typeface="Roboto"/>
              <a:sym typeface="Roboto"/>
            </a:endParaRPr>
          </a:p>
        </p:txBody>
      </p:sp>
      <p:grpSp>
        <p:nvGrpSpPr>
          <p:cNvPr id="95" name="Google Shape;95;p17"/>
          <p:cNvGrpSpPr/>
          <p:nvPr/>
        </p:nvGrpSpPr>
        <p:grpSpPr>
          <a:xfrm>
            <a:off x="2255842" y="770949"/>
            <a:ext cx="1203018" cy="786600"/>
            <a:chOff x="495982" y="2800065"/>
            <a:chExt cx="2395018" cy="786600"/>
          </a:xfrm>
        </p:grpSpPr>
        <p:sp>
          <p:nvSpPr>
            <p:cNvPr id="96" name="Google Shape;96;p17"/>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7"/>
            <p:cNvGrpSpPr/>
            <p:nvPr/>
          </p:nvGrpSpPr>
          <p:grpSpPr>
            <a:xfrm>
              <a:off x="495982" y="2800065"/>
              <a:ext cx="1232100" cy="786600"/>
              <a:chOff x="495982" y="2800065"/>
              <a:chExt cx="1232100" cy="786600"/>
            </a:xfrm>
          </p:grpSpPr>
          <p:sp>
            <p:nvSpPr>
              <p:cNvPr id="98" name="Google Shape;98;p17"/>
              <p:cNvSpPr txBox="1"/>
              <p:nvPr/>
            </p:nvSpPr>
            <p:spPr>
              <a:xfrm>
                <a:off x="495982" y="3215265"/>
                <a:ext cx="123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1950</a:t>
                </a:r>
                <a:endParaRPr b="1" sz="1200">
                  <a:latin typeface="Roboto"/>
                  <a:ea typeface="Roboto"/>
                  <a:cs typeface="Roboto"/>
                  <a:sym typeface="Roboto"/>
                </a:endParaRPr>
              </a:p>
            </p:txBody>
          </p:sp>
          <p:grpSp>
            <p:nvGrpSpPr>
              <p:cNvPr id="99" name="Google Shape;99;p17"/>
              <p:cNvGrpSpPr/>
              <p:nvPr/>
            </p:nvGrpSpPr>
            <p:grpSpPr>
              <a:xfrm>
                <a:off x="881025" y="2800065"/>
                <a:ext cx="92400" cy="411825"/>
                <a:chOff x="845575" y="2563700"/>
                <a:chExt cx="92400" cy="411825"/>
              </a:xfrm>
            </p:grpSpPr>
            <p:cxnSp>
              <p:nvCxnSpPr>
                <p:cNvPr id="100" name="Google Shape;100;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1" name="Google Shape;101;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2" name="Google Shape;102;p17"/>
          <p:cNvGrpSpPr/>
          <p:nvPr/>
        </p:nvGrpSpPr>
        <p:grpSpPr>
          <a:xfrm>
            <a:off x="3185851" y="669611"/>
            <a:ext cx="1256689" cy="792565"/>
            <a:chOff x="2347483" y="2698727"/>
            <a:chExt cx="2501869" cy="792565"/>
          </a:xfrm>
        </p:grpSpPr>
        <p:sp>
          <p:nvSpPr>
            <p:cNvPr id="103" name="Google Shape;103;p17"/>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7"/>
            <p:cNvGrpSpPr/>
            <p:nvPr/>
          </p:nvGrpSpPr>
          <p:grpSpPr>
            <a:xfrm>
              <a:off x="2347483" y="2698727"/>
              <a:ext cx="1192200" cy="792565"/>
              <a:chOff x="2347483" y="2698727"/>
              <a:chExt cx="1192200" cy="792565"/>
            </a:xfrm>
          </p:grpSpPr>
          <p:sp>
            <p:nvSpPr>
              <p:cNvPr id="105" name="Google Shape;105;p17"/>
              <p:cNvSpPr txBox="1"/>
              <p:nvPr/>
            </p:nvSpPr>
            <p:spPr>
              <a:xfrm>
                <a:off x="2347483" y="2698727"/>
                <a:ext cx="11922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latin typeface="Roboto"/>
                    <a:ea typeface="Roboto"/>
                    <a:cs typeface="Roboto"/>
                    <a:sym typeface="Roboto"/>
                  </a:rPr>
                  <a:t>1962</a:t>
                </a:r>
                <a:endParaRPr b="1" sz="1200">
                  <a:latin typeface="Roboto"/>
                  <a:ea typeface="Roboto"/>
                  <a:cs typeface="Roboto"/>
                  <a:sym typeface="Roboto"/>
                </a:endParaRPr>
              </a:p>
            </p:txBody>
          </p:sp>
          <p:grpSp>
            <p:nvGrpSpPr>
              <p:cNvPr id="106" name="Google Shape;106;p17"/>
              <p:cNvGrpSpPr/>
              <p:nvPr/>
            </p:nvGrpSpPr>
            <p:grpSpPr>
              <a:xfrm rot="10800000">
                <a:off x="2849073" y="3079467"/>
                <a:ext cx="92400" cy="411825"/>
                <a:chOff x="2070100" y="2563700"/>
                <a:chExt cx="92400" cy="411825"/>
              </a:xfrm>
            </p:grpSpPr>
            <p:cxnSp>
              <p:nvCxnSpPr>
                <p:cNvPr id="107" name="Google Shape;107;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8" name="Google Shape;108;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9" name="Google Shape;109;p17"/>
          <p:cNvSpPr txBox="1"/>
          <p:nvPr/>
        </p:nvSpPr>
        <p:spPr>
          <a:xfrm>
            <a:off x="2998776" y="146705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John W. Tukey</a:t>
            </a:r>
            <a:endParaRPr b="1" sz="1100">
              <a:solidFill>
                <a:srgbClr val="840D3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2346413" y="4312350"/>
            <a:ext cx="4180200" cy="831300"/>
          </a:xfrm>
          <a:prstGeom prst="rect">
            <a:avLst/>
          </a:prstGeom>
          <a:noFill/>
          <a:ln>
            <a:noFill/>
          </a:ln>
        </p:spPr>
        <p:txBody>
          <a:bodyPr anchorCtr="0" anchor="t" bIns="68575" lIns="68575" spcFirstLastPara="1" rIns="68575" wrap="square" tIns="68575">
            <a:spAutoFit/>
          </a:bodyPr>
          <a:lstStyle/>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It is</a:t>
            </a:r>
            <a:r>
              <a:rPr lang="en" sz="1500">
                <a:latin typeface="Calibri"/>
                <a:ea typeface="Calibri"/>
                <a:cs typeface="Calibri"/>
                <a:sym typeface="Calibri"/>
              </a:rPr>
              <a:t> Google’s database of information</a:t>
            </a:r>
            <a:endParaRPr sz="1500">
              <a:latin typeface="Calibri"/>
              <a:ea typeface="Calibri"/>
              <a:cs typeface="Calibri"/>
              <a:sym typeface="Calibri"/>
            </a:endParaRPr>
          </a:p>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Google indexes and organizes information (known as graphing)</a:t>
            </a:r>
            <a:endParaRPr sz="1500">
              <a:latin typeface="Calibri"/>
              <a:ea typeface="Calibri"/>
              <a:cs typeface="Calibri"/>
              <a:sym typeface="Calibri"/>
            </a:endParaRPr>
          </a:p>
        </p:txBody>
      </p:sp>
      <p:pic>
        <p:nvPicPr>
          <p:cNvPr id="115" name="Google Shape;115;p18"/>
          <p:cNvPicPr preferRelativeResize="0"/>
          <p:nvPr/>
        </p:nvPicPr>
        <p:blipFill>
          <a:blip r:embed="rId3">
            <a:alphaModFix/>
          </a:blip>
          <a:stretch>
            <a:fillRect/>
          </a:stretch>
        </p:blipFill>
        <p:spPr>
          <a:xfrm>
            <a:off x="2034834" y="1739456"/>
            <a:ext cx="4642292" cy="2611298"/>
          </a:xfrm>
          <a:prstGeom prst="rect">
            <a:avLst/>
          </a:prstGeom>
          <a:noFill/>
          <a:ln>
            <a:noFill/>
          </a:ln>
        </p:spPr>
      </p:pic>
      <p:sp>
        <p:nvSpPr>
          <p:cNvPr id="116" name="Google Shape;116;p18"/>
          <p:cNvSpPr txBox="1"/>
          <p:nvPr/>
        </p:nvSpPr>
        <p:spPr>
          <a:xfrm>
            <a:off x="2216006" y="153056"/>
            <a:ext cx="42801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Major Breakthroughs in Data Science</a:t>
            </a:r>
            <a:endParaRPr b="0" i="0" sz="1400" u="none" cap="none" strike="noStrike">
              <a:solidFill>
                <a:srgbClr val="000000"/>
              </a:solidFill>
              <a:latin typeface="Arial"/>
              <a:ea typeface="Arial"/>
              <a:cs typeface="Arial"/>
              <a:sym typeface="Arial"/>
            </a:endParaRPr>
          </a:p>
        </p:txBody>
      </p:sp>
      <p:sp>
        <p:nvSpPr>
          <p:cNvPr id="117" name="Google Shape;117;p18"/>
          <p:cNvSpPr txBox="1"/>
          <p:nvPr/>
        </p:nvSpPr>
        <p:spPr>
          <a:xfrm>
            <a:off x="2255826"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Alan Turing</a:t>
            </a:r>
            <a:endParaRPr b="1" sz="1100">
              <a:solidFill>
                <a:srgbClr val="840D35"/>
              </a:solidFill>
              <a:latin typeface="Roboto"/>
              <a:ea typeface="Roboto"/>
              <a:cs typeface="Roboto"/>
              <a:sym typeface="Roboto"/>
            </a:endParaRPr>
          </a:p>
        </p:txBody>
      </p:sp>
      <p:grpSp>
        <p:nvGrpSpPr>
          <p:cNvPr id="118" name="Google Shape;118;p18"/>
          <p:cNvGrpSpPr/>
          <p:nvPr/>
        </p:nvGrpSpPr>
        <p:grpSpPr>
          <a:xfrm>
            <a:off x="4108994" y="770949"/>
            <a:ext cx="1317225" cy="786581"/>
            <a:chOff x="4185315" y="2800065"/>
            <a:chExt cx="2622387" cy="786581"/>
          </a:xfrm>
        </p:grpSpPr>
        <p:sp>
          <p:nvSpPr>
            <p:cNvPr id="119" name="Google Shape;119;p18"/>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8"/>
            <p:cNvGrpSpPr/>
            <p:nvPr/>
          </p:nvGrpSpPr>
          <p:grpSpPr>
            <a:xfrm>
              <a:off x="4185315" y="2800065"/>
              <a:ext cx="1401000" cy="786581"/>
              <a:chOff x="4185315" y="2800065"/>
              <a:chExt cx="1401000" cy="786581"/>
            </a:xfrm>
          </p:grpSpPr>
          <p:grpSp>
            <p:nvGrpSpPr>
              <p:cNvPr id="121" name="Google Shape;121;p18"/>
              <p:cNvGrpSpPr/>
              <p:nvPr/>
            </p:nvGrpSpPr>
            <p:grpSpPr>
              <a:xfrm>
                <a:off x="4808316" y="2800065"/>
                <a:ext cx="92400" cy="411825"/>
                <a:chOff x="845575" y="2563700"/>
                <a:chExt cx="92400" cy="411825"/>
              </a:xfrm>
            </p:grpSpPr>
            <p:cxnSp>
              <p:nvCxnSpPr>
                <p:cNvPr id="122" name="Google Shape;122;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3" name="Google Shape;123;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8"/>
              <p:cNvSpPr txBox="1"/>
              <p:nvPr/>
            </p:nvSpPr>
            <p:spPr>
              <a:xfrm>
                <a:off x="4185315" y="3215246"/>
                <a:ext cx="1401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2012</a:t>
                </a:r>
                <a:endParaRPr b="1" sz="1200">
                  <a:latin typeface="Roboto"/>
                  <a:ea typeface="Roboto"/>
                  <a:cs typeface="Roboto"/>
                  <a:sym typeface="Roboto"/>
                </a:endParaRPr>
              </a:p>
            </p:txBody>
          </p:sp>
        </p:grpSp>
      </p:grpSp>
      <p:grpSp>
        <p:nvGrpSpPr>
          <p:cNvPr id="125" name="Google Shape;125;p18"/>
          <p:cNvGrpSpPr/>
          <p:nvPr/>
        </p:nvGrpSpPr>
        <p:grpSpPr>
          <a:xfrm>
            <a:off x="2255842" y="770949"/>
            <a:ext cx="1203018" cy="786600"/>
            <a:chOff x="495982" y="2800065"/>
            <a:chExt cx="2395018" cy="786600"/>
          </a:xfrm>
        </p:grpSpPr>
        <p:sp>
          <p:nvSpPr>
            <p:cNvPr id="126" name="Google Shape;126;p18"/>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8"/>
            <p:cNvGrpSpPr/>
            <p:nvPr/>
          </p:nvGrpSpPr>
          <p:grpSpPr>
            <a:xfrm>
              <a:off x="495982" y="2800065"/>
              <a:ext cx="1232100" cy="786600"/>
              <a:chOff x="495982" y="2800065"/>
              <a:chExt cx="1232100" cy="786600"/>
            </a:xfrm>
          </p:grpSpPr>
          <p:sp>
            <p:nvSpPr>
              <p:cNvPr id="128" name="Google Shape;128;p18"/>
              <p:cNvSpPr txBox="1"/>
              <p:nvPr/>
            </p:nvSpPr>
            <p:spPr>
              <a:xfrm>
                <a:off x="495982" y="3215265"/>
                <a:ext cx="123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1950</a:t>
                </a:r>
                <a:endParaRPr b="1" sz="1200">
                  <a:latin typeface="Roboto"/>
                  <a:ea typeface="Roboto"/>
                  <a:cs typeface="Roboto"/>
                  <a:sym typeface="Roboto"/>
                </a:endParaRPr>
              </a:p>
            </p:txBody>
          </p:sp>
          <p:grpSp>
            <p:nvGrpSpPr>
              <p:cNvPr id="129" name="Google Shape;129;p18"/>
              <p:cNvGrpSpPr/>
              <p:nvPr/>
            </p:nvGrpSpPr>
            <p:grpSpPr>
              <a:xfrm>
                <a:off x="881025" y="2800065"/>
                <a:ext cx="92400" cy="411825"/>
                <a:chOff x="845575" y="2563700"/>
                <a:chExt cx="92400" cy="411825"/>
              </a:xfrm>
            </p:grpSpPr>
            <p:cxnSp>
              <p:nvCxnSpPr>
                <p:cNvPr id="130" name="Google Shape;130;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1" name="Google Shape;131;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2" name="Google Shape;132;p18"/>
          <p:cNvGrpSpPr/>
          <p:nvPr/>
        </p:nvGrpSpPr>
        <p:grpSpPr>
          <a:xfrm>
            <a:off x="3185851" y="669611"/>
            <a:ext cx="1256689" cy="792565"/>
            <a:chOff x="2347483" y="2698727"/>
            <a:chExt cx="2501869" cy="792565"/>
          </a:xfrm>
        </p:grpSpPr>
        <p:sp>
          <p:nvSpPr>
            <p:cNvPr id="133" name="Google Shape;133;p18"/>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8"/>
            <p:cNvGrpSpPr/>
            <p:nvPr/>
          </p:nvGrpSpPr>
          <p:grpSpPr>
            <a:xfrm>
              <a:off x="2347483" y="2698727"/>
              <a:ext cx="1192200" cy="792565"/>
              <a:chOff x="2347483" y="2698727"/>
              <a:chExt cx="1192200" cy="792565"/>
            </a:xfrm>
          </p:grpSpPr>
          <p:sp>
            <p:nvSpPr>
              <p:cNvPr id="135" name="Google Shape;135;p18"/>
              <p:cNvSpPr txBox="1"/>
              <p:nvPr/>
            </p:nvSpPr>
            <p:spPr>
              <a:xfrm>
                <a:off x="2347483" y="2698727"/>
                <a:ext cx="11922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latin typeface="Roboto"/>
                    <a:ea typeface="Roboto"/>
                    <a:cs typeface="Roboto"/>
                    <a:sym typeface="Roboto"/>
                  </a:rPr>
                  <a:t>1962</a:t>
                </a:r>
                <a:endParaRPr b="1" sz="1200">
                  <a:latin typeface="Roboto"/>
                  <a:ea typeface="Roboto"/>
                  <a:cs typeface="Roboto"/>
                  <a:sym typeface="Roboto"/>
                </a:endParaRPr>
              </a:p>
            </p:txBody>
          </p:sp>
          <p:grpSp>
            <p:nvGrpSpPr>
              <p:cNvPr id="136" name="Google Shape;136;p18"/>
              <p:cNvGrpSpPr/>
              <p:nvPr/>
            </p:nvGrpSpPr>
            <p:grpSpPr>
              <a:xfrm rot="10800000">
                <a:off x="2849073" y="3079467"/>
                <a:ext cx="92400" cy="411825"/>
                <a:chOff x="2070100" y="2563700"/>
                <a:chExt cx="92400" cy="411825"/>
              </a:xfrm>
            </p:grpSpPr>
            <p:cxnSp>
              <p:nvCxnSpPr>
                <p:cNvPr id="137" name="Google Shape;137;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8" name="Google Shape;138;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9" name="Google Shape;139;p18"/>
          <p:cNvSpPr txBox="1"/>
          <p:nvPr/>
        </p:nvSpPr>
        <p:spPr>
          <a:xfrm>
            <a:off x="2998776" y="146705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John W. Tukey</a:t>
            </a:r>
            <a:endParaRPr b="1" sz="1100">
              <a:solidFill>
                <a:srgbClr val="840D35"/>
              </a:solidFill>
              <a:latin typeface="Roboto"/>
              <a:ea typeface="Roboto"/>
              <a:cs typeface="Roboto"/>
              <a:sym typeface="Roboto"/>
            </a:endParaRPr>
          </a:p>
        </p:txBody>
      </p:sp>
      <p:sp>
        <p:nvSpPr>
          <p:cNvPr id="140" name="Google Shape;140;p18"/>
          <p:cNvSpPr txBox="1"/>
          <p:nvPr/>
        </p:nvSpPr>
        <p:spPr>
          <a:xfrm>
            <a:off x="3816201"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Knowledge Graph</a:t>
            </a:r>
            <a:endParaRPr b="1" sz="1100">
              <a:solidFill>
                <a:srgbClr val="840D3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1806602" y="4134900"/>
            <a:ext cx="5530800" cy="831300"/>
          </a:xfrm>
          <a:prstGeom prst="rect">
            <a:avLst/>
          </a:prstGeom>
          <a:noFill/>
          <a:ln>
            <a:noFill/>
          </a:ln>
        </p:spPr>
        <p:txBody>
          <a:bodyPr anchorCtr="0" anchor="t" bIns="68575" lIns="68575" spcFirstLastPara="1" rIns="68575" wrap="square" tIns="68575">
            <a:spAutoFit/>
          </a:bodyPr>
          <a:lstStyle/>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Designed to master the complex strategic game of Go</a:t>
            </a:r>
            <a:endParaRPr sz="1500">
              <a:latin typeface="Calibri"/>
              <a:ea typeface="Calibri"/>
              <a:cs typeface="Calibri"/>
              <a:sym typeface="Calibri"/>
            </a:endParaRPr>
          </a:p>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Uses self learning techniques in AI.</a:t>
            </a:r>
            <a:endParaRPr sz="1500">
              <a:latin typeface="Calibri"/>
              <a:ea typeface="Calibri"/>
              <a:cs typeface="Calibri"/>
              <a:sym typeface="Calibri"/>
            </a:endParaRPr>
          </a:p>
          <a:p>
            <a:pPr indent="-260350" lvl="0" marL="342900" rtl="0" algn="l">
              <a:spcBef>
                <a:spcPts val="0"/>
              </a:spcBef>
              <a:spcAft>
                <a:spcPts val="0"/>
              </a:spcAft>
              <a:buSzPts val="1500"/>
              <a:buFont typeface="Calibri"/>
              <a:buAutoNum type="arabicPeriod"/>
            </a:pPr>
            <a:r>
              <a:rPr lang="en" sz="1500">
                <a:latin typeface="Calibri"/>
                <a:ea typeface="Calibri"/>
                <a:cs typeface="Calibri"/>
                <a:sym typeface="Calibri"/>
              </a:rPr>
              <a:t>In March 2016, Alpha Go it beat Lee Sedol in a five-game match</a:t>
            </a:r>
            <a:endParaRPr sz="1500">
              <a:latin typeface="Calibri"/>
              <a:ea typeface="Calibri"/>
              <a:cs typeface="Calibri"/>
              <a:sym typeface="Calibri"/>
            </a:endParaRPr>
          </a:p>
        </p:txBody>
      </p:sp>
      <p:pic>
        <p:nvPicPr>
          <p:cNvPr id="146" name="Google Shape;146;p19"/>
          <p:cNvPicPr preferRelativeResize="0"/>
          <p:nvPr/>
        </p:nvPicPr>
        <p:blipFill rotWithShape="1">
          <a:blip r:embed="rId3">
            <a:alphaModFix/>
          </a:blip>
          <a:srcRect b="-4945" l="-1303" r="-1303" t="-4956"/>
          <a:stretch/>
        </p:blipFill>
        <p:spPr>
          <a:xfrm>
            <a:off x="2031497" y="1620994"/>
            <a:ext cx="4496572" cy="2355075"/>
          </a:xfrm>
          <a:prstGeom prst="rect">
            <a:avLst/>
          </a:prstGeom>
          <a:noFill/>
          <a:ln>
            <a:noFill/>
          </a:ln>
        </p:spPr>
      </p:pic>
      <p:sp>
        <p:nvSpPr>
          <p:cNvPr id="147" name="Google Shape;147;p19"/>
          <p:cNvSpPr txBox="1"/>
          <p:nvPr/>
        </p:nvSpPr>
        <p:spPr>
          <a:xfrm>
            <a:off x="2139806" y="153056"/>
            <a:ext cx="42801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Major Breakthroughs in Data Science</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2179626"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Alan Turing</a:t>
            </a:r>
            <a:endParaRPr b="1" sz="1100">
              <a:solidFill>
                <a:srgbClr val="840D35"/>
              </a:solidFill>
              <a:latin typeface="Roboto"/>
              <a:ea typeface="Roboto"/>
              <a:cs typeface="Roboto"/>
              <a:sym typeface="Roboto"/>
            </a:endParaRPr>
          </a:p>
        </p:txBody>
      </p:sp>
      <p:grpSp>
        <p:nvGrpSpPr>
          <p:cNvPr id="149" name="Google Shape;149;p19"/>
          <p:cNvGrpSpPr/>
          <p:nvPr/>
        </p:nvGrpSpPr>
        <p:grpSpPr>
          <a:xfrm>
            <a:off x="4032794" y="770949"/>
            <a:ext cx="1317225" cy="786581"/>
            <a:chOff x="4185315" y="2800065"/>
            <a:chExt cx="2622387" cy="786581"/>
          </a:xfrm>
        </p:grpSpPr>
        <p:sp>
          <p:nvSpPr>
            <p:cNvPr id="150" name="Google Shape;150;p19"/>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9"/>
            <p:cNvGrpSpPr/>
            <p:nvPr/>
          </p:nvGrpSpPr>
          <p:grpSpPr>
            <a:xfrm>
              <a:off x="4185315" y="2800065"/>
              <a:ext cx="1401000" cy="786581"/>
              <a:chOff x="4185315" y="2800065"/>
              <a:chExt cx="1401000" cy="786581"/>
            </a:xfrm>
          </p:grpSpPr>
          <p:grpSp>
            <p:nvGrpSpPr>
              <p:cNvPr id="152" name="Google Shape;152;p19"/>
              <p:cNvGrpSpPr/>
              <p:nvPr/>
            </p:nvGrpSpPr>
            <p:grpSpPr>
              <a:xfrm>
                <a:off x="4808316" y="2800065"/>
                <a:ext cx="92400" cy="411825"/>
                <a:chOff x="845575" y="2563700"/>
                <a:chExt cx="92400" cy="411825"/>
              </a:xfrm>
            </p:grpSpPr>
            <p:cxnSp>
              <p:nvCxnSpPr>
                <p:cNvPr id="153" name="Google Shape;153;p1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4" name="Google Shape;154;p1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nvSpPr>
            <p:spPr>
              <a:xfrm>
                <a:off x="4185315" y="3215246"/>
                <a:ext cx="1401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2012</a:t>
                </a:r>
                <a:endParaRPr b="1" sz="1200">
                  <a:latin typeface="Roboto"/>
                  <a:ea typeface="Roboto"/>
                  <a:cs typeface="Roboto"/>
                  <a:sym typeface="Roboto"/>
                </a:endParaRPr>
              </a:p>
            </p:txBody>
          </p:sp>
        </p:grpSp>
      </p:grpSp>
      <p:grpSp>
        <p:nvGrpSpPr>
          <p:cNvPr id="156" name="Google Shape;156;p19"/>
          <p:cNvGrpSpPr/>
          <p:nvPr/>
        </p:nvGrpSpPr>
        <p:grpSpPr>
          <a:xfrm>
            <a:off x="5106064" y="673474"/>
            <a:ext cx="1423983" cy="788703"/>
            <a:chOff x="6322025" y="2702590"/>
            <a:chExt cx="2834924" cy="788703"/>
          </a:xfrm>
        </p:grpSpPr>
        <p:sp>
          <p:nvSpPr>
            <p:cNvPr id="157" name="Google Shape;157;p19"/>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9"/>
            <p:cNvGrpSpPr/>
            <p:nvPr/>
          </p:nvGrpSpPr>
          <p:grpSpPr>
            <a:xfrm>
              <a:off x="6322025" y="2702590"/>
              <a:ext cx="1145400" cy="788703"/>
              <a:chOff x="6322025" y="2702590"/>
              <a:chExt cx="1145400" cy="788703"/>
            </a:xfrm>
          </p:grpSpPr>
          <p:grpSp>
            <p:nvGrpSpPr>
              <p:cNvPr id="159" name="Google Shape;159;p19"/>
              <p:cNvGrpSpPr/>
              <p:nvPr/>
            </p:nvGrpSpPr>
            <p:grpSpPr>
              <a:xfrm rot="10800000">
                <a:off x="6760035" y="3079467"/>
                <a:ext cx="92400" cy="411825"/>
                <a:chOff x="2070100" y="2563700"/>
                <a:chExt cx="92400" cy="411825"/>
              </a:xfrm>
            </p:grpSpPr>
            <p:cxnSp>
              <p:nvCxnSpPr>
                <p:cNvPr id="160" name="Google Shape;160;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1" name="Google Shape;161;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9"/>
              <p:cNvSpPr txBox="1"/>
              <p:nvPr/>
            </p:nvSpPr>
            <p:spPr>
              <a:xfrm>
                <a:off x="6322025" y="2702590"/>
                <a:ext cx="11454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2016</a:t>
                </a:r>
                <a:endParaRPr b="1" sz="1200">
                  <a:latin typeface="Roboto"/>
                  <a:ea typeface="Roboto"/>
                  <a:cs typeface="Roboto"/>
                  <a:sym typeface="Roboto"/>
                </a:endParaRPr>
              </a:p>
            </p:txBody>
          </p:sp>
        </p:grpSp>
      </p:grpSp>
      <p:grpSp>
        <p:nvGrpSpPr>
          <p:cNvPr id="163" name="Google Shape;163;p19"/>
          <p:cNvGrpSpPr/>
          <p:nvPr/>
        </p:nvGrpSpPr>
        <p:grpSpPr>
          <a:xfrm>
            <a:off x="2179642" y="770949"/>
            <a:ext cx="1203018" cy="786600"/>
            <a:chOff x="495982" y="2800065"/>
            <a:chExt cx="2395018" cy="786600"/>
          </a:xfrm>
        </p:grpSpPr>
        <p:sp>
          <p:nvSpPr>
            <p:cNvPr id="164" name="Google Shape;164;p19"/>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9"/>
            <p:cNvGrpSpPr/>
            <p:nvPr/>
          </p:nvGrpSpPr>
          <p:grpSpPr>
            <a:xfrm>
              <a:off x="495982" y="2800065"/>
              <a:ext cx="1232100" cy="786600"/>
              <a:chOff x="495982" y="2800065"/>
              <a:chExt cx="1232100" cy="786600"/>
            </a:xfrm>
          </p:grpSpPr>
          <p:sp>
            <p:nvSpPr>
              <p:cNvPr id="166" name="Google Shape;166;p19"/>
              <p:cNvSpPr txBox="1"/>
              <p:nvPr/>
            </p:nvSpPr>
            <p:spPr>
              <a:xfrm>
                <a:off x="495982" y="3215265"/>
                <a:ext cx="123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1950</a:t>
                </a:r>
                <a:endParaRPr b="1" sz="1200">
                  <a:latin typeface="Roboto"/>
                  <a:ea typeface="Roboto"/>
                  <a:cs typeface="Roboto"/>
                  <a:sym typeface="Roboto"/>
                </a:endParaRPr>
              </a:p>
            </p:txBody>
          </p:sp>
          <p:grpSp>
            <p:nvGrpSpPr>
              <p:cNvPr id="167" name="Google Shape;167;p19"/>
              <p:cNvGrpSpPr/>
              <p:nvPr/>
            </p:nvGrpSpPr>
            <p:grpSpPr>
              <a:xfrm>
                <a:off x="881025" y="2800065"/>
                <a:ext cx="92400" cy="411825"/>
                <a:chOff x="845575" y="2563700"/>
                <a:chExt cx="92400" cy="411825"/>
              </a:xfrm>
            </p:grpSpPr>
            <p:cxnSp>
              <p:nvCxnSpPr>
                <p:cNvPr id="168" name="Google Shape;168;p1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9" name="Google Shape;169;p1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0" name="Google Shape;170;p19"/>
          <p:cNvGrpSpPr/>
          <p:nvPr/>
        </p:nvGrpSpPr>
        <p:grpSpPr>
          <a:xfrm>
            <a:off x="3109651" y="669611"/>
            <a:ext cx="1256689" cy="792565"/>
            <a:chOff x="2347483" y="2698727"/>
            <a:chExt cx="2501869" cy="792565"/>
          </a:xfrm>
        </p:grpSpPr>
        <p:sp>
          <p:nvSpPr>
            <p:cNvPr id="171" name="Google Shape;171;p19"/>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9"/>
            <p:cNvGrpSpPr/>
            <p:nvPr/>
          </p:nvGrpSpPr>
          <p:grpSpPr>
            <a:xfrm>
              <a:off x="2347483" y="2698727"/>
              <a:ext cx="1192200" cy="792565"/>
              <a:chOff x="2347483" y="2698727"/>
              <a:chExt cx="1192200" cy="792565"/>
            </a:xfrm>
          </p:grpSpPr>
          <p:sp>
            <p:nvSpPr>
              <p:cNvPr id="173" name="Google Shape;173;p19"/>
              <p:cNvSpPr txBox="1"/>
              <p:nvPr/>
            </p:nvSpPr>
            <p:spPr>
              <a:xfrm>
                <a:off x="2347483" y="2698727"/>
                <a:ext cx="11922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latin typeface="Roboto"/>
                    <a:ea typeface="Roboto"/>
                    <a:cs typeface="Roboto"/>
                    <a:sym typeface="Roboto"/>
                  </a:rPr>
                  <a:t>1962</a:t>
                </a:r>
                <a:endParaRPr b="1" sz="1200">
                  <a:latin typeface="Roboto"/>
                  <a:ea typeface="Roboto"/>
                  <a:cs typeface="Roboto"/>
                  <a:sym typeface="Roboto"/>
                </a:endParaRPr>
              </a:p>
            </p:txBody>
          </p:sp>
          <p:grpSp>
            <p:nvGrpSpPr>
              <p:cNvPr id="174" name="Google Shape;174;p19"/>
              <p:cNvGrpSpPr/>
              <p:nvPr/>
            </p:nvGrpSpPr>
            <p:grpSpPr>
              <a:xfrm rot="10800000">
                <a:off x="2849073" y="3079467"/>
                <a:ext cx="92400" cy="411825"/>
                <a:chOff x="2070100" y="2563700"/>
                <a:chExt cx="92400" cy="411825"/>
              </a:xfrm>
            </p:grpSpPr>
            <p:cxnSp>
              <p:nvCxnSpPr>
                <p:cNvPr id="175" name="Google Shape;175;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6" name="Google Shape;176;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7" name="Google Shape;177;p19"/>
          <p:cNvSpPr txBox="1"/>
          <p:nvPr/>
        </p:nvSpPr>
        <p:spPr>
          <a:xfrm>
            <a:off x="2922576" y="146705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John W. Tukey</a:t>
            </a:r>
            <a:endParaRPr b="1" sz="1100">
              <a:solidFill>
                <a:srgbClr val="840D35"/>
              </a:solidFill>
              <a:latin typeface="Roboto"/>
              <a:ea typeface="Roboto"/>
              <a:cs typeface="Roboto"/>
              <a:sym typeface="Roboto"/>
            </a:endParaRPr>
          </a:p>
        </p:txBody>
      </p:sp>
      <p:sp>
        <p:nvSpPr>
          <p:cNvPr id="178" name="Google Shape;178;p19"/>
          <p:cNvSpPr txBox="1"/>
          <p:nvPr/>
        </p:nvSpPr>
        <p:spPr>
          <a:xfrm>
            <a:off x="3740001" y="495500"/>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Knowledge Graph</a:t>
            </a:r>
            <a:endParaRPr b="1" sz="1100">
              <a:solidFill>
                <a:srgbClr val="840D35"/>
              </a:solidFill>
              <a:latin typeface="Roboto"/>
              <a:ea typeface="Roboto"/>
              <a:cs typeface="Roboto"/>
              <a:sym typeface="Roboto"/>
            </a:endParaRPr>
          </a:p>
        </p:txBody>
      </p:sp>
      <p:sp>
        <p:nvSpPr>
          <p:cNvPr id="179" name="Google Shape;179;p19"/>
          <p:cNvSpPr txBox="1"/>
          <p:nvPr/>
        </p:nvSpPr>
        <p:spPr>
          <a:xfrm>
            <a:off x="4907751" y="1469694"/>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AlphaGo</a:t>
            </a:r>
            <a:endParaRPr b="1" sz="1100">
              <a:solidFill>
                <a:srgbClr val="840D35"/>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nvSpPr>
        <p:spPr>
          <a:xfrm>
            <a:off x="2734995" y="154495"/>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185" name="Google Shape;185;p20"/>
          <p:cNvGrpSpPr/>
          <p:nvPr/>
        </p:nvGrpSpPr>
        <p:grpSpPr>
          <a:xfrm>
            <a:off x="1302093" y="673982"/>
            <a:ext cx="4807572" cy="606872"/>
            <a:chOff x="444182" y="438789"/>
            <a:chExt cx="7567404" cy="731700"/>
          </a:xfrm>
        </p:grpSpPr>
        <p:sp>
          <p:nvSpPr>
            <p:cNvPr id="186" name="Google Shape;186;p20"/>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4200">
                <a:solidFill>
                  <a:srgbClr val="085631"/>
                </a:solidFill>
                <a:latin typeface="Roboto Medium"/>
                <a:ea typeface="Roboto Medium"/>
                <a:cs typeface="Roboto Medium"/>
                <a:sym typeface="Roboto Medium"/>
              </a:endParaRPr>
            </a:p>
          </p:txBody>
        </p:sp>
        <p:sp>
          <p:nvSpPr>
            <p:cNvPr id="187" name="Google Shape;187;p20"/>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0"/>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Business Understanding</a:t>
              </a:r>
              <a:endParaRPr sz="1200">
                <a:solidFill>
                  <a:srgbClr val="FFFFFF"/>
                </a:solidFill>
                <a:latin typeface="Roboto"/>
                <a:ea typeface="Roboto"/>
                <a:cs typeface="Roboto"/>
                <a:sym typeface="Roboto"/>
              </a:endParaRPr>
            </a:p>
          </p:txBody>
        </p:sp>
      </p:grpSp>
      <p:sp>
        <p:nvSpPr>
          <p:cNvPr id="189" name="Google Shape;189;p20"/>
          <p:cNvSpPr/>
          <p:nvPr/>
        </p:nvSpPr>
        <p:spPr>
          <a:xfrm>
            <a:off x="2792107" y="4362285"/>
            <a:ext cx="2097900" cy="6066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0"/>
          <p:cNvSpPr txBox="1"/>
          <p:nvPr/>
        </p:nvSpPr>
        <p:spPr>
          <a:xfrm>
            <a:off x="2843747" y="4528610"/>
            <a:ext cx="2221800" cy="27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Deployment</a:t>
            </a:r>
            <a:endParaRPr sz="1200">
              <a:solidFill>
                <a:srgbClr val="FFFFFF"/>
              </a:solidFill>
              <a:latin typeface="Roboto"/>
              <a:ea typeface="Roboto"/>
              <a:cs typeface="Roboto"/>
              <a:sym typeface="Roboto"/>
            </a:endParaRPr>
          </a:p>
        </p:txBody>
      </p:sp>
      <p:grpSp>
        <p:nvGrpSpPr>
          <p:cNvPr id="191" name="Google Shape;191;p20"/>
          <p:cNvGrpSpPr/>
          <p:nvPr/>
        </p:nvGrpSpPr>
        <p:grpSpPr>
          <a:xfrm>
            <a:off x="2792256" y="2138255"/>
            <a:ext cx="2857325" cy="606872"/>
            <a:chOff x="2789787" y="2204250"/>
            <a:chExt cx="4497600" cy="731700"/>
          </a:xfrm>
        </p:grpSpPr>
        <p:sp>
          <p:nvSpPr>
            <p:cNvPr id="192" name="Google Shape;192;p20"/>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Preparation</a:t>
              </a:r>
              <a:endParaRPr sz="1200">
                <a:solidFill>
                  <a:srgbClr val="FFFFFF"/>
                </a:solidFill>
                <a:latin typeface="Roboto"/>
                <a:ea typeface="Roboto"/>
                <a:cs typeface="Roboto"/>
                <a:sym typeface="Roboto"/>
              </a:endParaRPr>
            </a:p>
          </p:txBody>
        </p:sp>
      </p:grpSp>
      <p:grpSp>
        <p:nvGrpSpPr>
          <p:cNvPr id="194" name="Google Shape;194;p20"/>
          <p:cNvGrpSpPr/>
          <p:nvPr/>
        </p:nvGrpSpPr>
        <p:grpSpPr>
          <a:xfrm>
            <a:off x="2792256" y="2871755"/>
            <a:ext cx="2627664" cy="606872"/>
            <a:chOff x="2789787" y="3088625"/>
            <a:chExt cx="4136100" cy="731700"/>
          </a:xfrm>
        </p:grpSpPr>
        <p:sp>
          <p:nvSpPr>
            <p:cNvPr id="195" name="Google Shape;195;p20"/>
            <p:cNvSpPr/>
            <p:nvPr/>
          </p:nvSpPr>
          <p:spPr>
            <a:xfrm>
              <a:off x="2789787" y="3088625"/>
              <a:ext cx="4136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Model Building</a:t>
              </a:r>
              <a:endParaRPr sz="1200">
                <a:solidFill>
                  <a:srgbClr val="FFFFFF"/>
                </a:solidFill>
                <a:latin typeface="Roboto"/>
                <a:ea typeface="Roboto"/>
                <a:cs typeface="Roboto"/>
                <a:sym typeface="Roboto"/>
              </a:endParaRPr>
            </a:p>
          </p:txBody>
        </p:sp>
      </p:grpSp>
      <p:grpSp>
        <p:nvGrpSpPr>
          <p:cNvPr id="197" name="Google Shape;197;p20"/>
          <p:cNvGrpSpPr/>
          <p:nvPr/>
        </p:nvGrpSpPr>
        <p:grpSpPr>
          <a:xfrm>
            <a:off x="2792256" y="3605256"/>
            <a:ext cx="2398956" cy="606872"/>
            <a:chOff x="2789787" y="3973000"/>
            <a:chExt cx="3776100" cy="731700"/>
          </a:xfrm>
        </p:grpSpPr>
        <p:sp>
          <p:nvSpPr>
            <p:cNvPr id="198" name="Google Shape;198;p20"/>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Evaluation</a:t>
              </a:r>
              <a:endParaRPr sz="1200">
                <a:solidFill>
                  <a:srgbClr val="FFFFFF"/>
                </a:solidFill>
                <a:latin typeface="Roboto"/>
                <a:ea typeface="Roboto"/>
                <a:cs typeface="Roboto"/>
                <a:sym typeface="Roboto"/>
              </a:endParaRPr>
            </a:p>
          </p:txBody>
        </p:sp>
      </p:grpSp>
      <p:grpSp>
        <p:nvGrpSpPr>
          <p:cNvPr id="200" name="Google Shape;200;p20"/>
          <p:cNvGrpSpPr/>
          <p:nvPr/>
        </p:nvGrpSpPr>
        <p:grpSpPr>
          <a:xfrm>
            <a:off x="2792256" y="1407470"/>
            <a:ext cx="3087749" cy="606872"/>
            <a:chOff x="2789787" y="1323150"/>
            <a:chExt cx="4860300" cy="731700"/>
          </a:xfrm>
        </p:grpSpPr>
        <p:sp>
          <p:nvSpPr>
            <p:cNvPr id="201" name="Google Shape;201;p20"/>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Understanding</a:t>
              </a:r>
              <a:endParaRPr sz="12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nvSpPr>
        <p:spPr>
          <a:xfrm>
            <a:off x="28313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208" name="Google Shape;208;p21"/>
          <p:cNvGrpSpPr/>
          <p:nvPr/>
        </p:nvGrpSpPr>
        <p:grpSpPr>
          <a:xfrm>
            <a:off x="1225893" y="673982"/>
            <a:ext cx="4807572" cy="606872"/>
            <a:chOff x="444182" y="438789"/>
            <a:chExt cx="7567404" cy="731700"/>
          </a:xfrm>
        </p:grpSpPr>
        <p:sp>
          <p:nvSpPr>
            <p:cNvPr id="209" name="Google Shape;209;p21"/>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4200">
                <a:solidFill>
                  <a:srgbClr val="085631"/>
                </a:solidFill>
                <a:latin typeface="Roboto Medium"/>
                <a:ea typeface="Roboto Medium"/>
                <a:cs typeface="Roboto Medium"/>
                <a:sym typeface="Roboto Medium"/>
              </a:endParaRPr>
            </a:p>
          </p:txBody>
        </p:sp>
        <p:sp>
          <p:nvSpPr>
            <p:cNvPr id="210" name="Google Shape;210;p21"/>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Business Understanding</a:t>
              </a:r>
              <a:endParaRPr sz="1200">
                <a:solidFill>
                  <a:srgbClr val="FFFFFF"/>
                </a:solidFill>
                <a:latin typeface="Roboto"/>
                <a:ea typeface="Roboto"/>
                <a:cs typeface="Roboto"/>
                <a:sym typeface="Roboto"/>
              </a:endParaRPr>
            </a:p>
          </p:txBody>
        </p:sp>
      </p:grpSp>
      <p:sp>
        <p:nvSpPr>
          <p:cNvPr id="212" name="Google Shape;212;p21"/>
          <p:cNvSpPr/>
          <p:nvPr/>
        </p:nvSpPr>
        <p:spPr>
          <a:xfrm>
            <a:off x="2741006" y="1415269"/>
            <a:ext cx="3291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Determine the business question and objective</a:t>
            </a:r>
            <a:endParaRPr b="0" i="0" sz="1100" u="none" cap="none" strike="noStrike">
              <a:solidFill>
                <a:srgbClr val="000000"/>
              </a:solidFill>
              <a:latin typeface="Arial"/>
              <a:ea typeface="Arial"/>
              <a:cs typeface="Arial"/>
              <a:sym typeface="Arial"/>
            </a:endParaRPr>
          </a:p>
        </p:txBody>
      </p:sp>
      <p:sp>
        <p:nvSpPr>
          <p:cNvPr id="213" name="Google Shape;213;p21"/>
          <p:cNvSpPr/>
          <p:nvPr/>
        </p:nvSpPr>
        <p:spPr>
          <a:xfrm>
            <a:off x="2741006" y="1872469"/>
            <a:ext cx="3291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Situation assessment</a:t>
            </a:r>
            <a:endParaRPr b="0" i="0" sz="1100" u="none" cap="none" strike="noStrike">
              <a:solidFill>
                <a:srgbClr val="000000"/>
              </a:solidFill>
              <a:latin typeface="Arial"/>
              <a:ea typeface="Arial"/>
              <a:cs typeface="Arial"/>
              <a:sym typeface="Arial"/>
            </a:endParaRPr>
          </a:p>
        </p:txBody>
      </p:sp>
      <p:sp>
        <p:nvSpPr>
          <p:cNvPr id="214" name="Google Shape;214;p21"/>
          <p:cNvSpPr/>
          <p:nvPr/>
        </p:nvSpPr>
        <p:spPr>
          <a:xfrm>
            <a:off x="2741006" y="2329669"/>
            <a:ext cx="3291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Determine the project goals</a:t>
            </a:r>
            <a:endParaRPr b="0" i="0" sz="1100" u="none" cap="none" strike="noStrike">
              <a:solidFill>
                <a:srgbClr val="000000"/>
              </a:solidFill>
              <a:latin typeface="Arial"/>
              <a:ea typeface="Arial"/>
              <a:cs typeface="Arial"/>
              <a:sym typeface="Arial"/>
            </a:endParaRPr>
          </a:p>
        </p:txBody>
      </p:sp>
      <p:sp>
        <p:nvSpPr>
          <p:cNvPr id="215" name="Google Shape;215;p21"/>
          <p:cNvSpPr/>
          <p:nvPr/>
        </p:nvSpPr>
        <p:spPr>
          <a:xfrm>
            <a:off x="2741006" y="2786869"/>
            <a:ext cx="32919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Project plan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nvSpPr>
        <p:spPr>
          <a:xfrm>
            <a:off x="2907513" y="160252"/>
            <a:ext cx="3201900" cy="39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Lato"/>
                <a:ea typeface="Lato"/>
                <a:cs typeface="Lato"/>
                <a:sym typeface="Lato"/>
              </a:rPr>
              <a:t>The CRISP DM Framework</a:t>
            </a:r>
            <a:endParaRPr b="0" i="0" sz="1400" u="none" cap="none" strike="noStrike">
              <a:solidFill>
                <a:srgbClr val="000000"/>
              </a:solidFill>
              <a:latin typeface="Arial"/>
              <a:ea typeface="Arial"/>
              <a:cs typeface="Arial"/>
              <a:sym typeface="Arial"/>
            </a:endParaRPr>
          </a:p>
        </p:txBody>
      </p:sp>
      <p:grpSp>
        <p:nvGrpSpPr>
          <p:cNvPr id="221" name="Google Shape;221;p22"/>
          <p:cNvGrpSpPr/>
          <p:nvPr/>
        </p:nvGrpSpPr>
        <p:grpSpPr>
          <a:xfrm>
            <a:off x="1302093" y="673982"/>
            <a:ext cx="4807572" cy="606872"/>
            <a:chOff x="444182" y="438789"/>
            <a:chExt cx="7567404" cy="731700"/>
          </a:xfrm>
        </p:grpSpPr>
        <p:sp>
          <p:nvSpPr>
            <p:cNvPr id="222" name="Google Shape;222;p22"/>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4200">
                <a:solidFill>
                  <a:srgbClr val="085631"/>
                </a:solidFill>
                <a:latin typeface="Roboto Medium"/>
                <a:ea typeface="Roboto Medium"/>
                <a:cs typeface="Roboto Medium"/>
                <a:sym typeface="Roboto Medium"/>
              </a:endParaRPr>
            </a:p>
          </p:txBody>
        </p:sp>
        <p:sp>
          <p:nvSpPr>
            <p:cNvPr id="223" name="Google Shape;223;p22"/>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Business Understanding</a:t>
              </a:r>
              <a:endParaRPr sz="1200">
                <a:solidFill>
                  <a:srgbClr val="FFFFFF"/>
                </a:solidFill>
                <a:latin typeface="Roboto"/>
                <a:ea typeface="Roboto"/>
                <a:cs typeface="Roboto"/>
                <a:sym typeface="Roboto"/>
              </a:endParaRPr>
            </a:p>
          </p:txBody>
        </p:sp>
      </p:grpSp>
      <p:grpSp>
        <p:nvGrpSpPr>
          <p:cNvPr id="225" name="Google Shape;225;p22"/>
          <p:cNvGrpSpPr/>
          <p:nvPr/>
        </p:nvGrpSpPr>
        <p:grpSpPr>
          <a:xfrm>
            <a:off x="2792256" y="1407470"/>
            <a:ext cx="3087749" cy="606872"/>
            <a:chOff x="2789787" y="1323150"/>
            <a:chExt cx="4860300" cy="731700"/>
          </a:xfrm>
        </p:grpSpPr>
        <p:sp>
          <p:nvSpPr>
            <p:cNvPr id="226" name="Google Shape;226;p22"/>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Understanding</a:t>
              </a:r>
              <a:endParaRPr sz="1200">
                <a:solidFill>
                  <a:srgbClr val="FFFFFF"/>
                </a:solidFill>
                <a:latin typeface="Roboto"/>
                <a:ea typeface="Roboto"/>
                <a:cs typeface="Roboto"/>
                <a:sym typeface="Roboto"/>
              </a:endParaRPr>
            </a:p>
          </p:txBody>
        </p:sp>
      </p:grpSp>
      <p:sp>
        <p:nvSpPr>
          <p:cNvPr id="228" name="Google Shape;228;p22"/>
          <p:cNvSpPr/>
          <p:nvPr/>
        </p:nvSpPr>
        <p:spPr>
          <a:xfrm>
            <a:off x="2794556" y="2215369"/>
            <a:ext cx="30876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Collect data</a:t>
            </a:r>
            <a:endParaRPr b="0" i="0" sz="1100" u="none" cap="none" strike="noStrike">
              <a:solidFill>
                <a:srgbClr val="000000"/>
              </a:solidFill>
              <a:latin typeface="Arial"/>
              <a:ea typeface="Arial"/>
              <a:cs typeface="Arial"/>
              <a:sym typeface="Arial"/>
            </a:endParaRPr>
          </a:p>
        </p:txBody>
      </p:sp>
      <p:sp>
        <p:nvSpPr>
          <p:cNvPr id="229" name="Google Shape;229;p22"/>
          <p:cNvSpPr/>
          <p:nvPr/>
        </p:nvSpPr>
        <p:spPr>
          <a:xfrm>
            <a:off x="2794556" y="2672569"/>
            <a:ext cx="30876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Explore data</a:t>
            </a:r>
            <a:endParaRPr b="0" i="0" sz="1100" u="none" cap="none" strike="noStrike">
              <a:solidFill>
                <a:srgbClr val="000000"/>
              </a:solidFill>
              <a:latin typeface="Arial"/>
              <a:ea typeface="Arial"/>
              <a:cs typeface="Arial"/>
              <a:sym typeface="Arial"/>
            </a:endParaRPr>
          </a:p>
        </p:txBody>
      </p:sp>
      <p:sp>
        <p:nvSpPr>
          <p:cNvPr id="230" name="Google Shape;230;p22"/>
          <p:cNvSpPr/>
          <p:nvPr/>
        </p:nvSpPr>
        <p:spPr>
          <a:xfrm>
            <a:off x="2794556" y="3129769"/>
            <a:ext cx="3087600" cy="320700"/>
          </a:xfrm>
          <a:prstGeom prst="rect">
            <a:avLst/>
          </a:prstGeom>
          <a:solidFill>
            <a:srgbClr val="D9EAD3"/>
          </a:solidFill>
          <a:ln cap="flat" cmpd="sng" w="9525">
            <a:solidFill>
              <a:srgbClr val="EE2C3C"/>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100"/>
              <a:t>Verify data quality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