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7" r:id="rId2"/>
    <p:sldId id="285" r:id="rId3"/>
    <p:sldId id="261" r:id="rId4"/>
    <p:sldId id="284" r:id="rId5"/>
    <p:sldId id="291" r:id="rId6"/>
    <p:sldId id="288" r:id="rId7"/>
    <p:sldId id="263" r:id="rId8"/>
    <p:sldId id="298" r:id="rId9"/>
    <p:sldId id="286" r:id="rId10"/>
    <p:sldId id="296" r:id="rId11"/>
    <p:sldId id="297" r:id="rId12"/>
    <p:sldId id="295" r:id="rId13"/>
    <p:sldId id="289" r:id="rId14"/>
    <p:sldId id="287" r:id="rId15"/>
    <p:sldId id="25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696"/>
    <a:srgbClr val="1F3BAD"/>
    <a:srgbClr val="10184A"/>
    <a:srgbClr val="1A3484"/>
    <a:srgbClr val="07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A1DE9D7-F144-42FE-8364-266D01DB210B}">
  <a:tblStyle styleId="{6A1DE9D7-F144-42FE-8364-266D01DB21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82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84102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41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85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19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27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0" y="392575"/>
            <a:ext cx="607267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PT Sans"/>
                <a:cs typeface="PT Sans"/>
              </a:rPr>
              <a:t>   </a:t>
            </a:r>
            <a:r>
              <a:rPr lang="en-US" sz="4000" dirty="0" smtClean="0">
                <a:latin typeface="PT Serif"/>
                <a:cs typeface="PT Serif"/>
              </a:rPr>
              <a:t>Project Spacewalk</a:t>
            </a:r>
            <a:endParaRPr sz="4000" dirty="0">
              <a:latin typeface="PT Serif"/>
              <a:cs typeface="PT Serif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139272" y="2719845"/>
            <a:ext cx="3084300" cy="2314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b="1" dirty="0" smtClean="0">
              <a:solidFill>
                <a:srgbClr val="083696"/>
              </a:solidFill>
              <a:latin typeface="PT Serif"/>
              <a:cs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smtClean="0">
                <a:solidFill>
                  <a:srgbClr val="083696"/>
                </a:solidFill>
                <a:latin typeface="PT Serif"/>
                <a:cs typeface="PT Serif"/>
              </a:rPr>
              <a:t>Presented by:</a:t>
            </a:r>
          </a:p>
          <a:p>
            <a:pPr marL="101600" indent="0">
              <a:buNone/>
            </a:pPr>
            <a:r>
              <a:rPr lang="en-US" dirty="0">
                <a:latin typeface="PT Serif"/>
                <a:cs typeface="PT Serif"/>
              </a:rPr>
              <a:t>Tanushree Sharma </a:t>
            </a:r>
          </a:p>
          <a:p>
            <a:pPr marL="101600" indent="0">
              <a:buNone/>
            </a:pPr>
            <a:r>
              <a:rPr lang="en-US" dirty="0">
                <a:latin typeface="PT Serif"/>
                <a:cs typeface="PT Serif"/>
              </a:rPr>
              <a:t>1484389</a:t>
            </a:r>
          </a:p>
          <a:p>
            <a:pPr marL="101600" indent="0">
              <a:buNone/>
            </a:pPr>
            <a:r>
              <a:rPr lang="en-US" dirty="0">
                <a:latin typeface="PT Serif"/>
                <a:cs typeface="PT Serif"/>
              </a:rPr>
              <a:t>05/13/2019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4" name="Google Shape;193;p12"/>
          <p:cNvSpPr txBox="1">
            <a:spLocks noGrp="1"/>
          </p:cNvSpPr>
          <p:nvPr>
            <p:ph type="body" idx="1"/>
          </p:nvPr>
        </p:nvSpPr>
        <p:spPr>
          <a:xfrm>
            <a:off x="3651063" y="2988097"/>
            <a:ext cx="4420227" cy="2046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 smtClean="0"/>
              <a:t>                         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83696"/>
                </a:solidFill>
              </a:rPr>
              <a:t> </a:t>
            </a:r>
            <a:r>
              <a:rPr lang="en-US" sz="2400" b="1" dirty="0" smtClean="0">
                <a:solidFill>
                  <a:srgbClr val="083696"/>
                </a:solidFill>
              </a:rPr>
              <a:t>             </a:t>
            </a:r>
            <a:r>
              <a:rPr lang="en-US" b="1" dirty="0" smtClean="0">
                <a:solidFill>
                  <a:srgbClr val="083696"/>
                </a:solidFill>
                <a:latin typeface="PT Serif"/>
                <a:cs typeface="PT Serif"/>
              </a:rPr>
              <a:t>Presented to: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PT Serif"/>
                <a:cs typeface="PT Serif"/>
              </a:rPr>
              <a:t>                     Dr. Michael James Findler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 smtClean="0"/>
          </a:p>
          <a:p>
            <a:endParaRPr lang="en-US" sz="1200" dirty="0">
              <a:latin typeface="PT Sans"/>
              <a:cs typeface="PT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29" name="Google Shape;250;p17"/>
          <p:cNvGrpSpPr/>
          <p:nvPr/>
        </p:nvGrpSpPr>
        <p:grpSpPr>
          <a:xfrm>
            <a:off x="6464011" y="309638"/>
            <a:ext cx="2402552" cy="1588655"/>
            <a:chOff x="6643075" y="3664250"/>
            <a:chExt cx="407950" cy="407975"/>
          </a:xfrm>
        </p:grpSpPr>
        <p:sp>
          <p:nvSpPr>
            <p:cNvPr id="30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253;p17"/>
          <p:cNvGrpSpPr/>
          <p:nvPr/>
        </p:nvGrpSpPr>
        <p:grpSpPr>
          <a:xfrm rot="-587363">
            <a:off x="6026262" y="2165998"/>
            <a:ext cx="698930" cy="768273"/>
            <a:chOff x="576250" y="4319397"/>
            <a:chExt cx="442075" cy="442050"/>
          </a:xfrm>
        </p:grpSpPr>
        <p:sp>
          <p:nvSpPr>
            <p:cNvPr id="33" name="Google Shape;254;p17"/>
            <p:cNvSpPr/>
            <p:nvPr/>
          </p:nvSpPr>
          <p:spPr>
            <a:xfrm>
              <a:off x="576250" y="4319397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259;p17"/>
          <p:cNvSpPr/>
          <p:nvPr/>
        </p:nvSpPr>
        <p:spPr>
          <a:xfrm rot="2697322">
            <a:off x="5517019" y="1800994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259;p17"/>
          <p:cNvSpPr/>
          <p:nvPr/>
        </p:nvSpPr>
        <p:spPr>
          <a:xfrm rot="2697322">
            <a:off x="5838426" y="1239334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59;p17"/>
          <p:cNvSpPr/>
          <p:nvPr/>
        </p:nvSpPr>
        <p:spPr>
          <a:xfrm rot="2697322">
            <a:off x="7353626" y="2061522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259;p17"/>
          <p:cNvSpPr/>
          <p:nvPr/>
        </p:nvSpPr>
        <p:spPr>
          <a:xfrm rot="2697322">
            <a:off x="8406840" y="1703172"/>
            <a:ext cx="376961" cy="39023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61;p17"/>
          <p:cNvSpPr/>
          <p:nvPr/>
        </p:nvSpPr>
        <p:spPr>
          <a:xfrm rot="1280149">
            <a:off x="8248590" y="2264013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261;p17"/>
          <p:cNvSpPr/>
          <p:nvPr/>
        </p:nvSpPr>
        <p:spPr>
          <a:xfrm rot="1280149">
            <a:off x="7180859" y="2524541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261;p17"/>
          <p:cNvSpPr/>
          <p:nvPr/>
        </p:nvSpPr>
        <p:spPr>
          <a:xfrm rot="1280149">
            <a:off x="5272927" y="1553707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85" y="392575"/>
            <a:ext cx="5992590" cy="766200"/>
          </a:xfrm>
        </p:spPr>
        <p:txBody>
          <a:bodyPr/>
          <a:lstStyle/>
          <a:p>
            <a:r>
              <a:rPr lang="en-US" sz="4000" dirty="0" smtClean="0">
                <a:latin typeface="PT Serif"/>
                <a:cs typeface="PT Serif"/>
              </a:rPr>
              <a:t> Screenshots</a:t>
            </a:r>
            <a:endParaRPr lang="en-US" sz="4000" dirty="0">
              <a:latin typeface="PT Serif"/>
              <a:cs typeface="PT Serif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10</a:t>
            </a:fld>
            <a:endParaRPr lang="uk-UA"/>
          </a:p>
        </p:txBody>
      </p:sp>
      <p:pic>
        <p:nvPicPr>
          <p:cNvPr id="10" name="Picture 9" descr="Screen Shot 2019-05-07 at 17.51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4" y="1471052"/>
            <a:ext cx="4162821" cy="25690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08912" y="4302984"/>
            <a:ext cx="1910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 </a:t>
            </a:r>
            <a:r>
              <a:rPr lang="en-US" dirty="0" smtClean="0">
                <a:solidFill>
                  <a:srgbClr val="074080"/>
                </a:solidFill>
                <a:latin typeface="PT Serif"/>
                <a:cs typeface="PT Serif"/>
              </a:rPr>
              <a:t> </a:t>
            </a:r>
            <a:r>
              <a:rPr lang="en-US" b="1" dirty="0" smtClean="0">
                <a:solidFill>
                  <a:srgbClr val="074080"/>
                </a:solidFill>
                <a:latin typeface="PT Serif"/>
                <a:cs typeface="PT Serif"/>
              </a:rPr>
              <a:t>LEVELS</a:t>
            </a:r>
            <a:r>
              <a:rPr lang="en-US" dirty="0" smtClean="0">
                <a:solidFill>
                  <a:srgbClr val="074080"/>
                </a:solidFill>
                <a:latin typeface="PT Serif"/>
                <a:cs typeface="PT Serif"/>
              </a:rPr>
              <a:t> </a:t>
            </a:r>
            <a:endParaRPr lang="en-US" dirty="0">
              <a:solidFill>
                <a:srgbClr val="074080"/>
              </a:solidFill>
              <a:latin typeface="PT Serif"/>
              <a:cs typeface="PT Serif"/>
            </a:endParaRPr>
          </a:p>
        </p:txBody>
      </p:sp>
      <p:pic>
        <p:nvPicPr>
          <p:cNvPr id="3" name="Picture 2" descr="Screen Shot 2019-05-08 at 15.03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614" y="1471052"/>
            <a:ext cx="4301423" cy="25690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4924" y="4303992"/>
            <a:ext cx="1910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 </a:t>
            </a:r>
            <a:r>
              <a:rPr lang="en-US" dirty="0" smtClean="0">
                <a:solidFill>
                  <a:srgbClr val="074080"/>
                </a:solidFill>
                <a:latin typeface="PT Serif"/>
                <a:cs typeface="PT Serif"/>
              </a:rPr>
              <a:t> </a:t>
            </a:r>
            <a:r>
              <a:rPr lang="en-US" b="1" dirty="0" smtClean="0">
                <a:solidFill>
                  <a:srgbClr val="074080"/>
                </a:solidFill>
                <a:latin typeface="PT Serif"/>
                <a:cs typeface="PT Serif"/>
              </a:rPr>
              <a:t>LEVEL - 01</a:t>
            </a:r>
            <a:r>
              <a:rPr lang="en-US" dirty="0" smtClean="0">
                <a:solidFill>
                  <a:srgbClr val="074080"/>
                </a:solidFill>
                <a:latin typeface="PT Serif"/>
                <a:cs typeface="PT Serif"/>
              </a:rPr>
              <a:t> </a:t>
            </a:r>
            <a:endParaRPr lang="en-US" dirty="0">
              <a:solidFill>
                <a:srgbClr val="074080"/>
              </a:solidFill>
              <a:latin typeface="PT Serif"/>
              <a:cs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254744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85" y="392575"/>
            <a:ext cx="5992590" cy="766200"/>
          </a:xfrm>
        </p:spPr>
        <p:txBody>
          <a:bodyPr/>
          <a:lstStyle/>
          <a:p>
            <a:r>
              <a:rPr lang="en-US" sz="4000" dirty="0" smtClean="0">
                <a:latin typeface="PT Serif"/>
                <a:cs typeface="PT Serif"/>
              </a:rPr>
              <a:t> Screenshots</a:t>
            </a:r>
            <a:endParaRPr lang="en-US" sz="4000" dirty="0">
              <a:latin typeface="PT Serif"/>
              <a:cs typeface="PT Serif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11</a:t>
            </a:fld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1008912" y="4201841"/>
            <a:ext cx="1910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PT Serif"/>
                <a:cs typeface="PT Serif"/>
              </a:rPr>
              <a:t> </a:t>
            </a:r>
            <a:r>
              <a:rPr lang="en-US" dirty="0" smtClean="0">
                <a:solidFill>
                  <a:srgbClr val="074080"/>
                </a:solidFill>
                <a:latin typeface="PT Serif"/>
                <a:cs typeface="PT Serif"/>
              </a:rPr>
              <a:t>   </a:t>
            </a:r>
            <a:r>
              <a:rPr lang="en-US" b="1" dirty="0" smtClean="0">
                <a:solidFill>
                  <a:srgbClr val="074080"/>
                </a:solidFill>
                <a:latin typeface="PT Serif"/>
                <a:cs typeface="PT Serif"/>
              </a:rPr>
              <a:t> SETTINGS</a:t>
            </a:r>
            <a:endParaRPr lang="en-US" b="1" dirty="0">
              <a:solidFill>
                <a:srgbClr val="074080"/>
              </a:solidFill>
              <a:latin typeface="PT Serif"/>
              <a:cs typeface="PT Serif"/>
            </a:endParaRPr>
          </a:p>
        </p:txBody>
      </p:sp>
      <p:pic>
        <p:nvPicPr>
          <p:cNvPr id="3" name="Picture 2" descr="Screen Shot 2019-05-07 at 18.27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1" y="1329269"/>
            <a:ext cx="4052871" cy="2717881"/>
          </a:xfrm>
          <a:prstGeom prst="rect">
            <a:avLst/>
          </a:prstGeom>
        </p:spPr>
      </p:pic>
      <p:pic>
        <p:nvPicPr>
          <p:cNvPr id="4" name="Picture 3" descr="Screen Shot 2019-05-07 at 18.27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644" y="1329269"/>
            <a:ext cx="4128884" cy="27178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07004" y="4212117"/>
            <a:ext cx="1910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dirty="0" smtClean="0">
                <a:solidFill>
                  <a:srgbClr val="074080"/>
                </a:solidFill>
                <a:latin typeface="PT Serif"/>
                <a:cs typeface="PT Serif"/>
              </a:rPr>
              <a:t>  </a:t>
            </a:r>
            <a:r>
              <a:rPr lang="en-US" b="1" dirty="0" smtClean="0">
                <a:solidFill>
                  <a:srgbClr val="074080"/>
                </a:solidFill>
                <a:latin typeface="PT Serif"/>
                <a:cs typeface="PT Serif"/>
              </a:rPr>
              <a:t>ABOUT </a:t>
            </a:r>
            <a:endParaRPr lang="en-US" b="1" dirty="0">
              <a:solidFill>
                <a:srgbClr val="074080"/>
              </a:solidFill>
              <a:latin typeface="PT Serif"/>
              <a:cs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90227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96" y="392575"/>
            <a:ext cx="5953980" cy="766200"/>
          </a:xfrm>
        </p:spPr>
        <p:txBody>
          <a:bodyPr/>
          <a:lstStyle/>
          <a:p>
            <a:r>
              <a:rPr lang="en-US" sz="4000" dirty="0" smtClean="0">
                <a:latin typeface="PT Serif"/>
                <a:cs typeface="PT Serif"/>
              </a:rPr>
              <a:t> Screenshots</a:t>
            </a:r>
            <a:endParaRPr lang="en-US" sz="4000" dirty="0">
              <a:latin typeface="PT Serif"/>
              <a:cs typeface="PT Serif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12</a:t>
            </a:fld>
            <a:endParaRPr lang="uk-UA"/>
          </a:p>
        </p:txBody>
      </p:sp>
      <p:pic>
        <p:nvPicPr>
          <p:cNvPr id="7" name="Picture 6" descr="Screen Shot 2019-05-07 at 18.09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09" y="1158775"/>
            <a:ext cx="4192997" cy="27622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5580" y="4047953"/>
            <a:ext cx="301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b="1" dirty="0" smtClean="0">
                <a:solidFill>
                  <a:srgbClr val="074080"/>
                </a:solidFill>
                <a:latin typeface="PT Serif"/>
                <a:cs typeface="PT Serif"/>
              </a:rPr>
              <a:t> MISSION ACCOMPLISHED </a:t>
            </a:r>
            <a:endParaRPr lang="en-US" b="1" dirty="0">
              <a:solidFill>
                <a:srgbClr val="074080"/>
              </a:solidFill>
              <a:latin typeface="PT Serif"/>
              <a:cs typeface="PT Serif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72676" y="4047953"/>
            <a:ext cx="2186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 smtClean="0">
                <a:latin typeface="PT Serif"/>
                <a:cs typeface="PT Serif"/>
              </a:rPr>
              <a:t>   </a:t>
            </a:r>
            <a:r>
              <a:rPr lang="en-US" b="1" dirty="0" smtClean="0">
                <a:solidFill>
                  <a:srgbClr val="074080"/>
                </a:solidFill>
                <a:latin typeface="PT Serif"/>
                <a:cs typeface="PT Serif"/>
              </a:rPr>
              <a:t>MISSION FAILED </a:t>
            </a:r>
            <a:endParaRPr lang="en-US" b="1" dirty="0">
              <a:solidFill>
                <a:srgbClr val="074080"/>
              </a:solidFill>
              <a:latin typeface="PT Serif"/>
              <a:cs typeface="PT Serif"/>
            </a:endParaRPr>
          </a:p>
        </p:txBody>
      </p:sp>
      <p:pic>
        <p:nvPicPr>
          <p:cNvPr id="10" name="Picture 9" descr="Screen Shot 2019-05-07 at 20.49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47" y="1158774"/>
            <a:ext cx="4229818" cy="27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4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82" y="392575"/>
            <a:ext cx="5870893" cy="766200"/>
          </a:xfrm>
        </p:spPr>
        <p:txBody>
          <a:bodyPr/>
          <a:lstStyle/>
          <a:p>
            <a:r>
              <a:rPr lang="en-US" sz="4000" dirty="0" smtClean="0">
                <a:latin typeface="PT Serif"/>
                <a:cs typeface="PT Serif"/>
              </a:rPr>
              <a:t> What did I learn 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695" y="1364875"/>
            <a:ext cx="8104068" cy="2897413"/>
          </a:xfrm>
        </p:spPr>
        <p:txBody>
          <a:bodyPr/>
          <a:lstStyle/>
          <a:p>
            <a:r>
              <a:rPr lang="en-US" sz="2400" dirty="0" smtClean="0">
                <a:latin typeface="PT Serif"/>
                <a:cs typeface="PT Serif"/>
              </a:rPr>
              <a:t>Unity </a:t>
            </a:r>
          </a:p>
          <a:p>
            <a:r>
              <a:rPr lang="en-US" sz="2400" dirty="0" smtClean="0">
                <a:latin typeface="PT Serif"/>
                <a:cs typeface="PT Serif"/>
              </a:rPr>
              <a:t>Github</a:t>
            </a:r>
          </a:p>
          <a:p>
            <a:r>
              <a:rPr lang="en-US" sz="2400" dirty="0">
                <a:latin typeface="PT Serif"/>
                <a:cs typeface="PT Serif"/>
              </a:rPr>
              <a:t>C</a:t>
            </a:r>
            <a:r>
              <a:rPr lang="en-US" sz="2400" dirty="0" smtClean="0">
                <a:latin typeface="PT Serif"/>
                <a:cs typeface="PT Serif"/>
              </a:rPr>
              <a:t>oding standards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13</a:t>
            </a:fld>
            <a:endParaRPr lang="uk-UA"/>
          </a:p>
        </p:txBody>
      </p:sp>
      <p:grpSp>
        <p:nvGrpSpPr>
          <p:cNvPr id="6" name="Google Shape;250;p17"/>
          <p:cNvGrpSpPr/>
          <p:nvPr/>
        </p:nvGrpSpPr>
        <p:grpSpPr>
          <a:xfrm>
            <a:off x="6896205" y="309639"/>
            <a:ext cx="1970358" cy="1410796"/>
            <a:chOff x="6643075" y="3664250"/>
            <a:chExt cx="407950" cy="407975"/>
          </a:xfrm>
        </p:grpSpPr>
        <p:sp>
          <p:nvSpPr>
            <p:cNvPr id="7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253;p17"/>
          <p:cNvGrpSpPr/>
          <p:nvPr/>
        </p:nvGrpSpPr>
        <p:grpSpPr>
          <a:xfrm rot="-587363">
            <a:off x="6380954" y="2009619"/>
            <a:ext cx="546170" cy="493417"/>
            <a:chOff x="576250" y="4319397"/>
            <a:chExt cx="442075" cy="442050"/>
          </a:xfrm>
        </p:grpSpPr>
        <p:sp>
          <p:nvSpPr>
            <p:cNvPr id="10" name="Google Shape;254;p17"/>
            <p:cNvSpPr/>
            <p:nvPr/>
          </p:nvSpPr>
          <p:spPr>
            <a:xfrm>
              <a:off x="576250" y="4319397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59;p17"/>
          <p:cNvSpPr/>
          <p:nvPr/>
        </p:nvSpPr>
        <p:spPr>
          <a:xfrm rot="2697322">
            <a:off x="5702982" y="1382521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59;p17"/>
          <p:cNvSpPr/>
          <p:nvPr/>
        </p:nvSpPr>
        <p:spPr>
          <a:xfrm rot="2697322">
            <a:off x="8630317" y="1445434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59;p17"/>
          <p:cNvSpPr/>
          <p:nvPr/>
        </p:nvSpPr>
        <p:spPr>
          <a:xfrm rot="2697322">
            <a:off x="7763040" y="1670075"/>
            <a:ext cx="376961" cy="39023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61;p17"/>
          <p:cNvSpPr/>
          <p:nvPr/>
        </p:nvSpPr>
        <p:spPr>
          <a:xfrm rot="1280149">
            <a:off x="6606297" y="1641033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61;p17"/>
          <p:cNvSpPr/>
          <p:nvPr/>
        </p:nvSpPr>
        <p:spPr>
          <a:xfrm rot="1280149">
            <a:off x="7366822" y="2106068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59;p17"/>
          <p:cNvSpPr/>
          <p:nvPr/>
        </p:nvSpPr>
        <p:spPr>
          <a:xfrm rot="2697322">
            <a:off x="6617490" y="931911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212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66" y="392575"/>
            <a:ext cx="5942109" cy="766200"/>
          </a:xfrm>
        </p:spPr>
        <p:txBody>
          <a:bodyPr/>
          <a:lstStyle/>
          <a:p>
            <a:r>
              <a:rPr lang="en-US" sz="4000" dirty="0" smtClean="0">
                <a:latin typeface="PT Serif"/>
                <a:cs typeface="PT Serif"/>
              </a:rPr>
              <a:t> Conclusion</a:t>
            </a:r>
            <a:endParaRPr lang="en-US" sz="4000" dirty="0">
              <a:latin typeface="PT Serif"/>
              <a:cs typeface="PT Serif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566" y="1537988"/>
            <a:ext cx="6034189" cy="2724300"/>
          </a:xfrm>
        </p:spPr>
        <p:txBody>
          <a:bodyPr/>
          <a:lstStyle/>
          <a:p>
            <a:r>
              <a:rPr lang="en-US" sz="2400" dirty="0" smtClean="0">
                <a:latin typeface="PT Serif"/>
                <a:cs typeface="PT Serif"/>
              </a:rPr>
              <a:t>Good learning method</a:t>
            </a:r>
          </a:p>
          <a:p>
            <a:r>
              <a:rPr lang="en-US" sz="2400" dirty="0" smtClean="0">
                <a:latin typeface="PT Serif"/>
                <a:cs typeface="PT Serif"/>
              </a:rPr>
              <a:t>Useful in education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14</a:t>
            </a:fld>
            <a:endParaRPr lang="uk-UA"/>
          </a:p>
        </p:txBody>
      </p:sp>
      <p:grpSp>
        <p:nvGrpSpPr>
          <p:cNvPr id="6" name="Google Shape;250;p17"/>
          <p:cNvGrpSpPr/>
          <p:nvPr/>
        </p:nvGrpSpPr>
        <p:grpSpPr>
          <a:xfrm>
            <a:off x="6896205" y="309639"/>
            <a:ext cx="1970358" cy="1410796"/>
            <a:chOff x="6643075" y="3664250"/>
            <a:chExt cx="407950" cy="407975"/>
          </a:xfrm>
        </p:grpSpPr>
        <p:sp>
          <p:nvSpPr>
            <p:cNvPr id="7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253;p17"/>
          <p:cNvGrpSpPr/>
          <p:nvPr/>
        </p:nvGrpSpPr>
        <p:grpSpPr>
          <a:xfrm rot="-587363">
            <a:off x="6342028" y="2012952"/>
            <a:ext cx="593883" cy="592697"/>
            <a:chOff x="576250" y="4319397"/>
            <a:chExt cx="442075" cy="442050"/>
          </a:xfrm>
        </p:grpSpPr>
        <p:sp>
          <p:nvSpPr>
            <p:cNvPr id="10" name="Google Shape;254;p17"/>
            <p:cNvSpPr/>
            <p:nvPr/>
          </p:nvSpPr>
          <p:spPr>
            <a:xfrm>
              <a:off x="576250" y="4319397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59;p17"/>
          <p:cNvSpPr/>
          <p:nvPr/>
        </p:nvSpPr>
        <p:spPr>
          <a:xfrm rot="2697322">
            <a:off x="5702982" y="1382521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59;p17"/>
          <p:cNvSpPr/>
          <p:nvPr/>
        </p:nvSpPr>
        <p:spPr>
          <a:xfrm rot="2697322">
            <a:off x="7763040" y="1670075"/>
            <a:ext cx="376961" cy="39023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61;p17"/>
          <p:cNvSpPr/>
          <p:nvPr/>
        </p:nvSpPr>
        <p:spPr>
          <a:xfrm rot="1280149">
            <a:off x="6606297" y="1641033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61;p17"/>
          <p:cNvSpPr/>
          <p:nvPr/>
        </p:nvSpPr>
        <p:spPr>
          <a:xfrm rot="1280149">
            <a:off x="7366822" y="2106068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59;p17"/>
          <p:cNvSpPr/>
          <p:nvPr/>
        </p:nvSpPr>
        <p:spPr>
          <a:xfrm rot="2697322">
            <a:off x="6617490" y="931911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59;p17"/>
          <p:cNvSpPr/>
          <p:nvPr/>
        </p:nvSpPr>
        <p:spPr>
          <a:xfrm rot="2697322">
            <a:off x="8580784" y="1604412"/>
            <a:ext cx="376961" cy="39023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59;p17"/>
          <p:cNvSpPr/>
          <p:nvPr/>
        </p:nvSpPr>
        <p:spPr>
          <a:xfrm rot="2697322">
            <a:off x="7333485" y="202494"/>
            <a:ext cx="244558" cy="2142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38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251696" y="34665"/>
            <a:ext cx="6017821" cy="11210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rgbClr val="074080"/>
                </a:solidFill>
                <a:latin typeface="PT Serif"/>
                <a:cs typeface="PT Serif"/>
              </a:rPr>
              <a:t>Demo</a:t>
            </a:r>
            <a:endParaRPr sz="4000" dirty="0">
              <a:solidFill>
                <a:srgbClr val="074080"/>
              </a:solidFill>
              <a:latin typeface="PT Serif"/>
              <a:cs typeface="PT Serif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5436400" y="34665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478" y="392575"/>
            <a:ext cx="5752197" cy="766200"/>
          </a:xfrm>
        </p:spPr>
        <p:txBody>
          <a:bodyPr/>
          <a:lstStyle/>
          <a:p>
            <a:r>
              <a:rPr lang="de-DE" sz="4000" dirty="0" smtClean="0">
                <a:solidFill>
                  <a:schemeClr val="bg1"/>
                </a:solidFill>
                <a:latin typeface="PT Serif"/>
                <a:cs typeface="PT Serif"/>
              </a:rPr>
              <a:t>Contents</a:t>
            </a:r>
            <a:endParaRPr lang="en-US" sz="4000" dirty="0">
              <a:solidFill>
                <a:schemeClr val="bg1"/>
              </a:solidFill>
              <a:latin typeface="PT Serif"/>
              <a:cs typeface="PT Serif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374" y="1329269"/>
            <a:ext cx="3975201" cy="3726701"/>
          </a:xfrm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sz="2400" dirty="0">
                <a:latin typeface="PT Serif"/>
                <a:cs typeface="PT Serif"/>
              </a:rPr>
              <a:t>Introduction </a:t>
            </a:r>
            <a:endParaRPr lang="en-US" sz="2400" dirty="0" smtClean="0">
              <a:latin typeface="PT Serif"/>
              <a:cs typeface="PT Serif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2400" dirty="0" smtClean="0">
                <a:latin typeface="PT Serif"/>
                <a:cs typeface="PT Serif"/>
              </a:rPr>
              <a:t>Current Features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 smtClean="0">
                <a:latin typeface="PT Serif"/>
                <a:cs typeface="PT Serif"/>
              </a:rPr>
              <a:t>Scripted task </a:t>
            </a:r>
            <a:r>
              <a:rPr lang="mr-IN" sz="2400" dirty="0" smtClean="0">
                <a:latin typeface="PT Serif"/>
                <a:cs typeface="PT Serif"/>
              </a:rPr>
              <a:t>–</a:t>
            </a:r>
            <a:r>
              <a:rPr lang="en-US" sz="2400" dirty="0" smtClean="0">
                <a:latin typeface="PT Serif"/>
                <a:cs typeface="PT Serif"/>
              </a:rPr>
              <a:t> level 01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 smtClean="0">
                <a:latin typeface="PT Serif"/>
                <a:cs typeface="PT Serif"/>
              </a:rPr>
              <a:t>Scripted task </a:t>
            </a:r>
            <a:r>
              <a:rPr lang="mr-IN" sz="2400" dirty="0" smtClean="0">
                <a:latin typeface="PT Serif"/>
                <a:cs typeface="PT Serif"/>
              </a:rPr>
              <a:t>–</a:t>
            </a:r>
            <a:r>
              <a:rPr lang="en-US" sz="2400" dirty="0" smtClean="0">
                <a:latin typeface="PT Serif"/>
                <a:cs typeface="PT Serif"/>
              </a:rPr>
              <a:t> level 02</a:t>
            </a:r>
            <a:endParaRPr lang="en-US" sz="2400" dirty="0">
              <a:latin typeface="PT Serif"/>
              <a:cs typeface="PT Serif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2400" dirty="0" smtClean="0">
                <a:latin typeface="PT Serif"/>
                <a:cs typeface="PT Serif"/>
              </a:rPr>
              <a:t>Diagrams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 smtClean="0">
                <a:latin typeface="PT Serif"/>
                <a:cs typeface="PT Serif"/>
              </a:rPr>
              <a:t>Screenshots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 smtClean="0">
                <a:latin typeface="PT Serif"/>
                <a:cs typeface="PT Serif"/>
              </a:rPr>
              <a:t>What did I learn?</a:t>
            </a:r>
            <a:endParaRPr lang="en-US" sz="2400" dirty="0">
              <a:latin typeface="PT Serif"/>
              <a:cs typeface="PT Serif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2400" dirty="0" smtClean="0">
                <a:latin typeface="PT Serif"/>
                <a:cs typeface="PT Serif"/>
              </a:rPr>
              <a:t>Conclusion </a:t>
            </a:r>
            <a:endParaRPr lang="en-US" sz="2400" dirty="0">
              <a:latin typeface="PT Serif"/>
              <a:cs typeface="PT Serif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2400" dirty="0">
                <a:latin typeface="PT Serif"/>
                <a:cs typeface="PT Serif"/>
              </a:rPr>
              <a:t>Project </a:t>
            </a:r>
            <a:r>
              <a:rPr lang="en-US" sz="2400" dirty="0" smtClean="0">
                <a:latin typeface="PT Serif"/>
                <a:cs typeface="PT Serif"/>
              </a:rPr>
              <a:t>Demo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2</a:t>
            </a:fld>
            <a:endParaRPr lang="uk-UA"/>
          </a:p>
        </p:txBody>
      </p:sp>
      <p:sp>
        <p:nvSpPr>
          <p:cNvPr id="6" name="Google Shape;261;p37"/>
          <p:cNvSpPr/>
          <p:nvPr/>
        </p:nvSpPr>
        <p:spPr>
          <a:xfrm>
            <a:off x="7822602" y="2864312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262;p37"/>
          <p:cNvGrpSpPr/>
          <p:nvPr/>
        </p:nvGrpSpPr>
        <p:grpSpPr>
          <a:xfrm>
            <a:off x="6762403" y="796461"/>
            <a:ext cx="2084001" cy="1848460"/>
            <a:chOff x="6654650" y="3665275"/>
            <a:chExt cx="409100" cy="409125"/>
          </a:xfrm>
        </p:grpSpPr>
        <p:sp>
          <p:nvSpPr>
            <p:cNvPr id="8" name="Google Shape;263;p3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4;p3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265;p37"/>
          <p:cNvGrpSpPr/>
          <p:nvPr/>
        </p:nvGrpSpPr>
        <p:grpSpPr>
          <a:xfrm rot="1056949">
            <a:off x="5568812" y="2707804"/>
            <a:ext cx="961941" cy="962053"/>
            <a:chOff x="570875" y="4322250"/>
            <a:chExt cx="443300" cy="443325"/>
          </a:xfrm>
        </p:grpSpPr>
        <p:sp>
          <p:nvSpPr>
            <p:cNvPr id="11" name="Google Shape;266;p3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7;p3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8;p3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9;p3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271;p37"/>
          <p:cNvSpPr/>
          <p:nvPr/>
        </p:nvSpPr>
        <p:spPr>
          <a:xfrm rot="19990681">
            <a:off x="6367661" y="1772092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72;p37"/>
          <p:cNvSpPr/>
          <p:nvPr/>
        </p:nvSpPr>
        <p:spPr>
          <a:xfrm rot="2926198">
            <a:off x="8719167" y="2503335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2;p37"/>
          <p:cNvSpPr/>
          <p:nvPr/>
        </p:nvSpPr>
        <p:spPr>
          <a:xfrm rot="2926198">
            <a:off x="6810397" y="861521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72;p37"/>
          <p:cNvSpPr/>
          <p:nvPr/>
        </p:nvSpPr>
        <p:spPr>
          <a:xfrm rot="2926198">
            <a:off x="8140917" y="499207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010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102967" y="392575"/>
            <a:ext cx="6203708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latin typeface="PT Serif"/>
                <a:cs typeface="PT Serif"/>
              </a:rPr>
              <a:t> Introduction</a:t>
            </a:r>
            <a:r>
              <a:rPr lang="en-US" sz="4800" dirty="0" smtClean="0"/>
              <a:t> </a:t>
            </a:r>
            <a:endParaRPr sz="4800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02967" y="1158775"/>
            <a:ext cx="6843908" cy="38989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PT Serif"/>
                <a:cs typeface="PT Serif"/>
              </a:rPr>
              <a:t>Developed in Unity using C#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PT Serif"/>
                <a:cs typeface="PT Serif"/>
              </a:rPr>
              <a:t>Login:</a:t>
            </a:r>
          </a:p>
          <a:p>
            <a:pPr lvl="2">
              <a:spcBef>
                <a:spcPts val="0"/>
              </a:spcBef>
              <a:buFont typeface="Courier New"/>
              <a:buChar char="o"/>
            </a:pPr>
            <a:r>
              <a:rPr lang="en-US" dirty="0" smtClean="0">
                <a:latin typeface="PT Serif"/>
                <a:cs typeface="PT Serif"/>
              </a:rPr>
              <a:t>Username and password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PT Serif"/>
                <a:cs typeface="PT Serif"/>
              </a:rPr>
              <a:t>Main Menu consist of :</a:t>
            </a:r>
          </a:p>
          <a:p>
            <a:pPr lvl="2">
              <a:spcBef>
                <a:spcPts val="0"/>
              </a:spcBef>
              <a:buFont typeface="Courier New"/>
              <a:buChar char="o"/>
            </a:pPr>
            <a:r>
              <a:rPr lang="en-US" dirty="0" smtClean="0">
                <a:latin typeface="PT Serif"/>
                <a:cs typeface="PT Serif"/>
              </a:rPr>
              <a:t>Play </a:t>
            </a:r>
          </a:p>
          <a:p>
            <a:pPr lvl="2">
              <a:spcBef>
                <a:spcPts val="0"/>
              </a:spcBef>
              <a:buFont typeface="Courier New"/>
              <a:buChar char="o"/>
            </a:pPr>
            <a:r>
              <a:rPr lang="en-US" dirty="0" smtClean="0">
                <a:latin typeface="PT Serif"/>
                <a:cs typeface="PT Serif"/>
              </a:rPr>
              <a:t>Settings</a:t>
            </a:r>
          </a:p>
          <a:p>
            <a:pPr lvl="2">
              <a:spcBef>
                <a:spcPts val="0"/>
              </a:spcBef>
              <a:buFont typeface="Courier New"/>
              <a:buChar char="o"/>
            </a:pPr>
            <a:r>
              <a:rPr lang="en-US" dirty="0" smtClean="0">
                <a:latin typeface="PT Serif"/>
                <a:cs typeface="PT Serif"/>
              </a:rPr>
              <a:t>About </a:t>
            </a:r>
          </a:p>
          <a:p>
            <a:pPr lvl="2">
              <a:spcBef>
                <a:spcPts val="0"/>
              </a:spcBef>
              <a:buFont typeface="Courier New"/>
              <a:buChar char="o"/>
            </a:pPr>
            <a:r>
              <a:rPr lang="en-US" dirty="0" smtClean="0">
                <a:latin typeface="PT Serif"/>
                <a:cs typeface="PT Serif"/>
              </a:rPr>
              <a:t>Exit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" name="Google Shape;129;p18"/>
          <p:cNvSpPr/>
          <p:nvPr/>
        </p:nvSpPr>
        <p:spPr>
          <a:xfrm rot="2697479">
            <a:off x="2731487" y="3020345"/>
            <a:ext cx="436838" cy="37092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30;p18"/>
          <p:cNvSpPr/>
          <p:nvPr/>
        </p:nvSpPr>
        <p:spPr>
          <a:xfrm>
            <a:off x="3093385" y="2761293"/>
            <a:ext cx="174983" cy="14861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3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58;p17"/>
          <p:cNvSpPr/>
          <p:nvPr/>
        </p:nvSpPr>
        <p:spPr>
          <a:xfrm>
            <a:off x="6398773" y="1040215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59;p17"/>
          <p:cNvSpPr/>
          <p:nvPr/>
        </p:nvSpPr>
        <p:spPr>
          <a:xfrm rot="2697322">
            <a:off x="5985193" y="1943759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60;p17"/>
          <p:cNvSpPr/>
          <p:nvPr/>
        </p:nvSpPr>
        <p:spPr>
          <a:xfrm>
            <a:off x="7674034" y="2584474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250;p17"/>
          <p:cNvGrpSpPr/>
          <p:nvPr/>
        </p:nvGrpSpPr>
        <p:grpSpPr>
          <a:xfrm>
            <a:off x="6703137" y="309638"/>
            <a:ext cx="2049018" cy="1588655"/>
            <a:chOff x="6643075" y="3664250"/>
            <a:chExt cx="407950" cy="407975"/>
          </a:xfrm>
        </p:grpSpPr>
        <p:sp>
          <p:nvSpPr>
            <p:cNvPr id="32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59;p17"/>
          <p:cNvSpPr/>
          <p:nvPr/>
        </p:nvSpPr>
        <p:spPr>
          <a:xfrm rot="2697322">
            <a:off x="8621281" y="1637466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59;p17"/>
          <p:cNvSpPr/>
          <p:nvPr/>
        </p:nvSpPr>
        <p:spPr>
          <a:xfrm rot="2697322">
            <a:off x="8303136" y="2414386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59;p17"/>
          <p:cNvSpPr/>
          <p:nvPr/>
        </p:nvSpPr>
        <p:spPr>
          <a:xfrm rot="2697322">
            <a:off x="7857539" y="1927083"/>
            <a:ext cx="284541" cy="25064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67" y="392575"/>
            <a:ext cx="6203708" cy="766200"/>
          </a:xfrm>
        </p:spPr>
        <p:txBody>
          <a:bodyPr/>
          <a:lstStyle/>
          <a:p>
            <a:r>
              <a:rPr lang="en-US" sz="4000" dirty="0" smtClean="0">
                <a:latin typeface="PT Serif"/>
                <a:cs typeface="PT Serif"/>
              </a:rPr>
              <a:t> Current Features</a:t>
            </a:r>
            <a:endParaRPr lang="en-US" sz="4000" dirty="0">
              <a:latin typeface="PT Serif"/>
              <a:cs typeface="PT Serif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67" y="1327350"/>
            <a:ext cx="6843908" cy="31455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PT Serif"/>
                <a:cs typeface="PT Serif"/>
              </a:rPr>
              <a:t>Game </a:t>
            </a:r>
            <a:r>
              <a:rPr lang="en-US" dirty="0">
                <a:latin typeface="PT Serif"/>
                <a:cs typeface="PT Serif"/>
              </a:rPr>
              <a:t>has two levels: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dirty="0">
                <a:latin typeface="PT Serif"/>
                <a:cs typeface="PT Serif"/>
              </a:rPr>
              <a:t> </a:t>
            </a:r>
            <a:r>
              <a:rPr lang="en-US" dirty="0" smtClean="0">
                <a:latin typeface="PT Serif"/>
                <a:cs typeface="PT Serif"/>
              </a:rPr>
              <a:t>     Level </a:t>
            </a:r>
            <a:r>
              <a:rPr lang="en-US" dirty="0">
                <a:latin typeface="PT Serif"/>
                <a:cs typeface="PT Serif"/>
              </a:rPr>
              <a:t>01 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dirty="0" smtClean="0">
                <a:latin typeface="PT Serif"/>
                <a:cs typeface="PT Serif"/>
              </a:rPr>
              <a:t>      Level </a:t>
            </a:r>
            <a:r>
              <a:rPr lang="en-US" dirty="0">
                <a:latin typeface="PT Serif"/>
                <a:cs typeface="PT Serif"/>
              </a:rPr>
              <a:t>02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4</a:t>
            </a:fld>
            <a:endParaRPr lang="uk-UA"/>
          </a:p>
        </p:txBody>
      </p:sp>
      <p:grpSp>
        <p:nvGrpSpPr>
          <p:cNvPr id="5" name="Google Shape;759;p37"/>
          <p:cNvGrpSpPr/>
          <p:nvPr/>
        </p:nvGrpSpPr>
        <p:grpSpPr>
          <a:xfrm>
            <a:off x="7221391" y="351378"/>
            <a:ext cx="1646107" cy="1540102"/>
            <a:chOff x="6643075" y="3664250"/>
            <a:chExt cx="407950" cy="407975"/>
          </a:xfrm>
        </p:grpSpPr>
        <p:sp>
          <p:nvSpPr>
            <p:cNvPr id="6" name="Google Shape;760;p3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1;p3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59;p17"/>
          <p:cNvSpPr/>
          <p:nvPr/>
        </p:nvSpPr>
        <p:spPr>
          <a:xfrm rot="2697322" flipH="1">
            <a:off x="6245294" y="1419892"/>
            <a:ext cx="41088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61;p17"/>
          <p:cNvSpPr/>
          <p:nvPr/>
        </p:nvSpPr>
        <p:spPr>
          <a:xfrm rot="1280149">
            <a:off x="6800242" y="992049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61;p17"/>
          <p:cNvSpPr/>
          <p:nvPr/>
        </p:nvSpPr>
        <p:spPr>
          <a:xfrm rot="1280149">
            <a:off x="8511263" y="1724818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59;p17"/>
          <p:cNvSpPr/>
          <p:nvPr/>
        </p:nvSpPr>
        <p:spPr>
          <a:xfrm rot="2697322" flipH="1">
            <a:off x="7352707" y="2308453"/>
            <a:ext cx="41088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59;p17"/>
          <p:cNvSpPr/>
          <p:nvPr/>
        </p:nvSpPr>
        <p:spPr>
          <a:xfrm rot="2697322" flipH="1">
            <a:off x="8202722" y="2097263"/>
            <a:ext cx="41088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59;p17"/>
          <p:cNvSpPr/>
          <p:nvPr/>
        </p:nvSpPr>
        <p:spPr>
          <a:xfrm rot="2697322" flipH="1">
            <a:off x="7261537" y="212607"/>
            <a:ext cx="41088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253;p17"/>
          <p:cNvGrpSpPr/>
          <p:nvPr/>
        </p:nvGrpSpPr>
        <p:grpSpPr>
          <a:xfrm rot="-587363">
            <a:off x="6295368" y="2105480"/>
            <a:ext cx="698930" cy="768273"/>
            <a:chOff x="576250" y="4319397"/>
            <a:chExt cx="442075" cy="442050"/>
          </a:xfrm>
        </p:grpSpPr>
        <p:sp>
          <p:nvSpPr>
            <p:cNvPr id="20" name="Google Shape;254;p17"/>
            <p:cNvSpPr/>
            <p:nvPr/>
          </p:nvSpPr>
          <p:spPr>
            <a:xfrm>
              <a:off x="576250" y="4319397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3190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26" y="392575"/>
            <a:ext cx="6215149" cy="766200"/>
          </a:xfrm>
        </p:spPr>
        <p:txBody>
          <a:bodyPr/>
          <a:lstStyle/>
          <a:p>
            <a:r>
              <a:rPr lang="en-US" sz="4000" dirty="0" smtClean="0">
                <a:latin typeface="PT Serif"/>
                <a:cs typeface="PT Serif"/>
              </a:rPr>
              <a:t> Scripted </a:t>
            </a:r>
            <a:r>
              <a:rPr lang="en-US" sz="4000" dirty="0">
                <a:latin typeface="PT Serif"/>
                <a:cs typeface="PT Serif"/>
              </a:rPr>
              <a:t>t</a:t>
            </a:r>
            <a:r>
              <a:rPr lang="en-US" sz="4000" dirty="0" smtClean="0">
                <a:latin typeface="PT Serif"/>
                <a:cs typeface="PT Serif"/>
              </a:rPr>
              <a:t>ask </a:t>
            </a:r>
            <a:r>
              <a:rPr lang="mr-IN" sz="4000" dirty="0" smtClean="0">
                <a:latin typeface="PT Serif"/>
                <a:cs typeface="PT Serif"/>
              </a:rPr>
              <a:t>–</a:t>
            </a:r>
            <a:r>
              <a:rPr lang="en-US" sz="4000" dirty="0" smtClean="0">
                <a:latin typeface="PT Serif"/>
                <a:cs typeface="PT Serif"/>
              </a:rPr>
              <a:t> Level 01</a:t>
            </a:r>
            <a:endParaRPr lang="en-US" sz="4000" dirty="0">
              <a:latin typeface="PT Serif"/>
              <a:cs typeface="PT Serif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075" y="1327350"/>
            <a:ext cx="6132600" cy="3730330"/>
          </a:xfrm>
        </p:spPr>
        <p:txBody>
          <a:bodyPr/>
          <a:lstStyle/>
          <a:p>
            <a:r>
              <a:rPr lang="en-US" dirty="0" smtClean="0">
                <a:latin typeface="PT Serif"/>
                <a:cs typeface="PT Serif"/>
              </a:rPr>
              <a:t>User task is about 45 seconds</a:t>
            </a:r>
          </a:p>
          <a:p>
            <a:r>
              <a:rPr lang="en-US" dirty="0" smtClean="0">
                <a:latin typeface="PT Serif"/>
                <a:cs typeface="PT Serif"/>
              </a:rPr>
              <a:t>Click “V” to turn on visor </a:t>
            </a:r>
          </a:p>
          <a:p>
            <a:r>
              <a:rPr lang="en-US" dirty="0" smtClean="0">
                <a:latin typeface="PT Serif"/>
                <a:cs typeface="PT Serif"/>
              </a:rPr>
              <a:t>Click on the blue dot to open capsule</a:t>
            </a:r>
          </a:p>
          <a:p>
            <a:r>
              <a:rPr lang="en-US" dirty="0" smtClean="0">
                <a:latin typeface="PT Serif"/>
                <a:cs typeface="PT Serif"/>
              </a:rPr>
              <a:t>Use of “w” to move forward, “s” to move backward.</a:t>
            </a:r>
          </a:p>
          <a:p>
            <a:r>
              <a:rPr lang="en-US" dirty="0" smtClean="0">
                <a:latin typeface="PT Serif"/>
                <a:cs typeface="PT Serif"/>
              </a:rPr>
              <a:t>Use of “c” to open and close camera</a:t>
            </a:r>
          </a:p>
          <a:p>
            <a:r>
              <a:rPr lang="en-US" dirty="0" smtClean="0">
                <a:latin typeface="PT Serif"/>
                <a:cs typeface="PT Serif"/>
              </a:rPr>
              <a:t>Use left mouse button for clicking pictures.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5</a:t>
            </a:fld>
            <a:endParaRPr lang="uk-UA"/>
          </a:p>
        </p:txBody>
      </p:sp>
      <p:grpSp>
        <p:nvGrpSpPr>
          <p:cNvPr id="5" name="Google Shape;759;p37"/>
          <p:cNvGrpSpPr/>
          <p:nvPr/>
        </p:nvGrpSpPr>
        <p:grpSpPr>
          <a:xfrm>
            <a:off x="7221391" y="351378"/>
            <a:ext cx="1646107" cy="1540102"/>
            <a:chOff x="6643075" y="3664250"/>
            <a:chExt cx="407950" cy="407975"/>
          </a:xfrm>
        </p:grpSpPr>
        <p:sp>
          <p:nvSpPr>
            <p:cNvPr id="6" name="Google Shape;760;p3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1;p3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59;p17"/>
          <p:cNvSpPr/>
          <p:nvPr/>
        </p:nvSpPr>
        <p:spPr>
          <a:xfrm rot="2697322" flipH="1">
            <a:off x="6428943" y="1419893"/>
            <a:ext cx="41088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61;p17"/>
          <p:cNvSpPr/>
          <p:nvPr/>
        </p:nvSpPr>
        <p:spPr>
          <a:xfrm rot="1280149">
            <a:off x="6800242" y="992049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61;p17"/>
          <p:cNvSpPr/>
          <p:nvPr/>
        </p:nvSpPr>
        <p:spPr>
          <a:xfrm rot="1280149">
            <a:off x="8511263" y="1724818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304;p20"/>
          <p:cNvGrpSpPr/>
          <p:nvPr/>
        </p:nvGrpSpPr>
        <p:grpSpPr>
          <a:xfrm>
            <a:off x="5790619" y="3519482"/>
            <a:ext cx="335800" cy="279517"/>
            <a:chOff x="1247825" y="322750"/>
            <a:chExt cx="443300" cy="369000"/>
          </a:xfrm>
        </p:grpSpPr>
        <p:sp>
          <p:nvSpPr>
            <p:cNvPr id="17" name="Google Shape;305;p2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6;p2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7;p2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8;p2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9;p2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59;p17"/>
          <p:cNvSpPr/>
          <p:nvPr/>
        </p:nvSpPr>
        <p:spPr>
          <a:xfrm rot="2697322" flipH="1">
            <a:off x="8284762" y="2215762"/>
            <a:ext cx="41088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59;p17"/>
          <p:cNvSpPr/>
          <p:nvPr/>
        </p:nvSpPr>
        <p:spPr>
          <a:xfrm rot="2697322" flipH="1">
            <a:off x="7505109" y="2245954"/>
            <a:ext cx="41088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59;p17"/>
          <p:cNvSpPr/>
          <p:nvPr/>
        </p:nvSpPr>
        <p:spPr>
          <a:xfrm rot="2697322" flipH="1">
            <a:off x="7232569" y="212607"/>
            <a:ext cx="41088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253;p17"/>
          <p:cNvGrpSpPr/>
          <p:nvPr/>
        </p:nvGrpSpPr>
        <p:grpSpPr>
          <a:xfrm rot="-587363">
            <a:off x="6462235" y="2047384"/>
            <a:ext cx="698930" cy="768273"/>
            <a:chOff x="576250" y="4319397"/>
            <a:chExt cx="442075" cy="442050"/>
          </a:xfrm>
        </p:grpSpPr>
        <p:sp>
          <p:nvSpPr>
            <p:cNvPr id="31" name="Google Shape;254;p17"/>
            <p:cNvSpPr/>
            <p:nvPr/>
          </p:nvSpPr>
          <p:spPr>
            <a:xfrm>
              <a:off x="576250" y="4319397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73776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07" y="392575"/>
            <a:ext cx="6373354" cy="766200"/>
          </a:xfrm>
        </p:spPr>
        <p:txBody>
          <a:bodyPr/>
          <a:lstStyle/>
          <a:p>
            <a:r>
              <a:rPr lang="en-US" sz="4000" dirty="0" smtClean="0">
                <a:latin typeface="PT Serif"/>
                <a:cs typeface="PT Serif"/>
              </a:rPr>
              <a:t> Scripted task </a:t>
            </a:r>
            <a:r>
              <a:rPr lang="mr-IN" sz="4000" dirty="0" smtClean="0">
                <a:latin typeface="PT Serif"/>
                <a:cs typeface="PT Serif"/>
              </a:rPr>
              <a:t>–</a:t>
            </a:r>
            <a:r>
              <a:rPr lang="en-US" sz="4000" dirty="0" smtClean="0">
                <a:latin typeface="PT Serif"/>
                <a:cs typeface="PT Serif"/>
              </a:rPr>
              <a:t> Level 02</a:t>
            </a:r>
            <a:endParaRPr lang="en-US" sz="4000" dirty="0">
              <a:latin typeface="PT Serif"/>
              <a:cs typeface="PT Serif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407" y="1446446"/>
            <a:ext cx="7653846" cy="3414112"/>
          </a:xfrm>
        </p:spPr>
        <p:txBody>
          <a:bodyPr/>
          <a:lstStyle/>
          <a:p>
            <a:r>
              <a:rPr lang="en-US" sz="2400" dirty="0" smtClean="0">
                <a:latin typeface="PT Serif"/>
                <a:cs typeface="PT Serif"/>
              </a:rPr>
              <a:t>User task is for 90 seconds long.</a:t>
            </a:r>
            <a:endParaRPr lang="en-US" sz="2400" dirty="0">
              <a:latin typeface="PT Serif"/>
              <a:cs typeface="PT Serif"/>
            </a:endParaRPr>
          </a:p>
          <a:p>
            <a:r>
              <a:rPr lang="en-US" sz="2400" dirty="0" smtClean="0">
                <a:latin typeface="PT Serif"/>
                <a:cs typeface="PT Serif"/>
              </a:rPr>
              <a:t>Follow the blue </a:t>
            </a:r>
            <a:r>
              <a:rPr lang="en-US" sz="2400" dirty="0">
                <a:latin typeface="PT Serif"/>
                <a:cs typeface="PT Serif"/>
              </a:rPr>
              <a:t>dot </a:t>
            </a:r>
            <a:r>
              <a:rPr lang="en-US" sz="2400" dirty="0" smtClean="0">
                <a:latin typeface="PT Serif"/>
                <a:cs typeface="PT Serif"/>
              </a:rPr>
              <a:t>tagged on planets</a:t>
            </a:r>
            <a:endParaRPr lang="en-US" sz="2400" dirty="0">
              <a:latin typeface="PT Serif"/>
              <a:cs typeface="PT Serif"/>
            </a:endParaRPr>
          </a:p>
          <a:p>
            <a:r>
              <a:rPr lang="en-US" sz="2400" dirty="0">
                <a:latin typeface="PT Serif"/>
                <a:cs typeface="PT Serif"/>
              </a:rPr>
              <a:t>Use of “w” to move forward, “s” to move </a:t>
            </a:r>
            <a:r>
              <a:rPr lang="en-US" sz="2400" dirty="0" smtClean="0">
                <a:latin typeface="PT Serif"/>
                <a:cs typeface="PT Serif"/>
              </a:rPr>
              <a:t>backward, “a” to move left side and “d” to move right side.</a:t>
            </a:r>
            <a:endParaRPr lang="en-US" sz="2400" dirty="0">
              <a:latin typeface="PT Serif"/>
              <a:cs typeface="PT Serif"/>
            </a:endParaRPr>
          </a:p>
          <a:p>
            <a:r>
              <a:rPr lang="en-US" sz="2400" dirty="0">
                <a:latin typeface="PT Serif"/>
                <a:cs typeface="PT Serif"/>
              </a:rPr>
              <a:t>Use left mouse button for clicking </a:t>
            </a:r>
            <a:r>
              <a:rPr lang="en-US" sz="2400" dirty="0" smtClean="0">
                <a:latin typeface="PT Serif"/>
                <a:cs typeface="PT Serif"/>
              </a:rPr>
              <a:t>pictures</a:t>
            </a:r>
          </a:p>
          <a:p>
            <a:endParaRPr lang="en-US" sz="2400" dirty="0">
              <a:latin typeface="PT Serif"/>
              <a:cs typeface="PT Serif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6</a:t>
            </a:fld>
            <a:endParaRPr lang="uk-UA"/>
          </a:p>
        </p:txBody>
      </p:sp>
      <p:grpSp>
        <p:nvGrpSpPr>
          <p:cNvPr id="6" name="Google Shape;759;p37"/>
          <p:cNvGrpSpPr/>
          <p:nvPr/>
        </p:nvGrpSpPr>
        <p:grpSpPr>
          <a:xfrm>
            <a:off x="7221391" y="351378"/>
            <a:ext cx="1646107" cy="1540102"/>
            <a:chOff x="6643075" y="3664250"/>
            <a:chExt cx="407950" cy="407975"/>
          </a:xfrm>
        </p:grpSpPr>
        <p:sp>
          <p:nvSpPr>
            <p:cNvPr id="7" name="Google Shape;760;p3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1;p3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259;p17"/>
          <p:cNvSpPr/>
          <p:nvPr/>
        </p:nvSpPr>
        <p:spPr>
          <a:xfrm rot="2697322" flipH="1">
            <a:off x="7685098" y="2010201"/>
            <a:ext cx="41088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61;p17"/>
          <p:cNvSpPr/>
          <p:nvPr/>
        </p:nvSpPr>
        <p:spPr>
          <a:xfrm rot="1280149">
            <a:off x="7020339" y="754675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61;p17"/>
          <p:cNvSpPr/>
          <p:nvPr/>
        </p:nvSpPr>
        <p:spPr>
          <a:xfrm rot="1280149">
            <a:off x="8511263" y="1724818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59;p17"/>
          <p:cNvSpPr/>
          <p:nvPr/>
        </p:nvSpPr>
        <p:spPr>
          <a:xfrm rot="2697322" flipH="1">
            <a:off x="8402140" y="2222409"/>
            <a:ext cx="41088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59;p17"/>
          <p:cNvSpPr/>
          <p:nvPr/>
        </p:nvSpPr>
        <p:spPr>
          <a:xfrm rot="2697322" flipH="1">
            <a:off x="7352708" y="212607"/>
            <a:ext cx="41088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59;p17"/>
          <p:cNvSpPr/>
          <p:nvPr/>
        </p:nvSpPr>
        <p:spPr>
          <a:xfrm rot="2697322" flipH="1">
            <a:off x="6588846" y="1249815"/>
            <a:ext cx="41088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53;p17"/>
          <p:cNvGrpSpPr/>
          <p:nvPr/>
        </p:nvGrpSpPr>
        <p:grpSpPr>
          <a:xfrm rot="-587363">
            <a:off x="6656241" y="1924487"/>
            <a:ext cx="416662" cy="331603"/>
            <a:chOff x="576250" y="4319400"/>
            <a:chExt cx="442075" cy="442050"/>
          </a:xfrm>
        </p:grpSpPr>
        <p:sp>
          <p:nvSpPr>
            <p:cNvPr id="23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34977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92703" y="392575"/>
            <a:ext cx="5979972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4000" dirty="0" smtClean="0">
                <a:latin typeface="PT Serif"/>
                <a:cs typeface="PT Serif"/>
              </a:rPr>
              <a:t> Use case Diagram</a:t>
            </a:r>
            <a:endParaRPr lang="hr-HR" sz="4000" dirty="0">
              <a:latin typeface="PT Serif"/>
              <a:cs typeface="PT Serif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 descr="Screen Shot 2019-05-07 at 21.02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7" y="1158775"/>
            <a:ext cx="6257081" cy="33223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03580" y="4503355"/>
            <a:ext cx="163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74080"/>
                </a:solidFill>
                <a:latin typeface="PT Serif"/>
                <a:cs typeface="PT Serif"/>
              </a:rPr>
              <a:t>Level 01 </a:t>
            </a:r>
            <a:endParaRPr lang="en-US" b="1" dirty="0">
              <a:solidFill>
                <a:srgbClr val="074080"/>
              </a:solidFill>
              <a:latin typeface="PT Serif"/>
              <a:cs typeface="PT Serif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" y="392575"/>
            <a:ext cx="6007783" cy="766200"/>
          </a:xfrm>
        </p:spPr>
        <p:txBody>
          <a:bodyPr/>
          <a:lstStyle/>
          <a:p>
            <a:r>
              <a:rPr lang="hr-HR" sz="4000" dirty="0" smtClean="0">
                <a:latin typeface="PT Serif"/>
                <a:cs typeface="PT Serif"/>
              </a:rPr>
              <a:t> Use </a:t>
            </a:r>
            <a:r>
              <a:rPr lang="hr-HR" sz="4000" dirty="0">
                <a:latin typeface="PT Serif"/>
                <a:cs typeface="PT Serif"/>
              </a:rPr>
              <a:t>case Diagram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8</a:t>
            </a:fld>
            <a:endParaRPr lang="uk-UA"/>
          </a:p>
        </p:txBody>
      </p:sp>
      <p:sp>
        <p:nvSpPr>
          <p:cNvPr id="7" name="TextBox 6"/>
          <p:cNvSpPr txBox="1"/>
          <p:nvPr/>
        </p:nvSpPr>
        <p:spPr>
          <a:xfrm>
            <a:off x="2632767" y="4512444"/>
            <a:ext cx="209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>
                <a:solidFill>
                  <a:srgbClr val="074080"/>
                </a:solidFill>
                <a:latin typeface="PT Serif"/>
                <a:cs typeface="PT Serif"/>
              </a:rPr>
              <a:t>        </a:t>
            </a:r>
            <a:r>
              <a:rPr lang="en-US" b="1" dirty="0" smtClean="0">
                <a:solidFill>
                  <a:srgbClr val="074080"/>
                </a:solidFill>
                <a:latin typeface="PT Serif"/>
                <a:cs typeface="PT Serif"/>
              </a:rPr>
              <a:t>Level 02</a:t>
            </a:r>
            <a:endParaRPr lang="en-US" b="1" dirty="0">
              <a:solidFill>
                <a:srgbClr val="074080"/>
              </a:solidFill>
              <a:latin typeface="PT Serif"/>
              <a:cs typeface="PT Serif"/>
            </a:endParaRPr>
          </a:p>
        </p:txBody>
      </p:sp>
      <p:pic>
        <p:nvPicPr>
          <p:cNvPr id="8" name="Picture 7" descr="Screen Shot 2019-05-07 at 21.24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97" y="1158774"/>
            <a:ext cx="6581918" cy="335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78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85" y="392575"/>
            <a:ext cx="5992590" cy="766200"/>
          </a:xfrm>
        </p:spPr>
        <p:txBody>
          <a:bodyPr/>
          <a:lstStyle/>
          <a:p>
            <a:r>
              <a:rPr lang="en-US" sz="4000" dirty="0" smtClean="0">
                <a:latin typeface="PT Serif"/>
                <a:cs typeface="PT Serif"/>
              </a:rPr>
              <a:t> Screenshots</a:t>
            </a:r>
            <a:endParaRPr lang="en-US" sz="4000" dirty="0">
              <a:latin typeface="PT Serif"/>
              <a:cs typeface="PT Serif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9</a:t>
            </a:fld>
            <a:endParaRPr lang="uk-UA"/>
          </a:p>
        </p:txBody>
      </p:sp>
      <p:pic>
        <p:nvPicPr>
          <p:cNvPr id="8" name="Picture 7" descr="Screen Shot 2019-05-07 at 17.50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8" y="1364235"/>
            <a:ext cx="4286429" cy="2651571"/>
          </a:xfrm>
          <a:prstGeom prst="rect">
            <a:avLst/>
          </a:prstGeom>
        </p:spPr>
      </p:pic>
      <p:pic>
        <p:nvPicPr>
          <p:cNvPr id="11" name="Picture 10" descr="Screen Shot 2019-05-07 at 17.51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22" y="1364235"/>
            <a:ext cx="4332384" cy="26515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3956" y="4291227"/>
            <a:ext cx="1910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PT Serif"/>
                <a:cs typeface="PT Serif"/>
              </a:rPr>
              <a:t> </a:t>
            </a:r>
            <a:r>
              <a:rPr lang="en-US" b="1" dirty="0" smtClean="0">
                <a:latin typeface="PT Serif"/>
                <a:cs typeface="PT Serif"/>
              </a:rPr>
              <a:t>  </a:t>
            </a:r>
            <a:r>
              <a:rPr lang="en-US" b="1" dirty="0" smtClean="0">
                <a:solidFill>
                  <a:srgbClr val="074080"/>
                </a:solidFill>
                <a:latin typeface="PT Serif"/>
                <a:cs typeface="PT Serif"/>
              </a:rPr>
              <a:t>LOGIN</a:t>
            </a:r>
            <a:r>
              <a:rPr lang="en-US" b="1" dirty="0" smtClean="0">
                <a:latin typeface="PT Serif"/>
                <a:cs typeface="PT Serif"/>
              </a:rPr>
              <a:t> </a:t>
            </a:r>
            <a:endParaRPr lang="en-US" b="1" dirty="0">
              <a:latin typeface="PT Serif"/>
              <a:cs typeface="PT Serif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53043" y="4291227"/>
            <a:ext cx="1910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</a:t>
            </a:r>
            <a:r>
              <a:rPr lang="en-US" b="1" dirty="0" smtClean="0">
                <a:latin typeface="PT Serif"/>
                <a:cs typeface="PT Serif"/>
              </a:rPr>
              <a:t>  </a:t>
            </a:r>
            <a:r>
              <a:rPr lang="en-US" b="1" dirty="0" smtClean="0">
                <a:solidFill>
                  <a:srgbClr val="074080"/>
                </a:solidFill>
                <a:latin typeface="PT Serif"/>
                <a:cs typeface="PT Serif"/>
              </a:rPr>
              <a:t>MAIN MENU </a:t>
            </a:r>
            <a:endParaRPr lang="en-US" b="1" dirty="0">
              <a:solidFill>
                <a:srgbClr val="074080"/>
              </a:solidFill>
              <a:latin typeface="PT Serif"/>
              <a:cs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355593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283</Words>
  <Application>Microsoft Macintosh PowerPoint</Application>
  <PresentationFormat>On-screen Show (16:9)</PresentationFormat>
  <Paragraphs>96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Salerio template</vt:lpstr>
      <vt:lpstr>   Project Spacewalk</vt:lpstr>
      <vt:lpstr>Contents</vt:lpstr>
      <vt:lpstr> Introduction </vt:lpstr>
      <vt:lpstr> Current Features</vt:lpstr>
      <vt:lpstr> Scripted task – Level 01</vt:lpstr>
      <vt:lpstr> Scripted task – Level 02</vt:lpstr>
      <vt:lpstr> Use case Diagram</vt:lpstr>
      <vt:lpstr> Use case Diagram</vt:lpstr>
      <vt:lpstr> Screenshots</vt:lpstr>
      <vt:lpstr> Screenshots</vt:lpstr>
      <vt:lpstr> Screenshots</vt:lpstr>
      <vt:lpstr> Screenshots</vt:lpstr>
      <vt:lpstr> What did I learn ? </vt:lpstr>
      <vt:lpstr> Conclusion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Spacewalk</dc:title>
  <cp:lastModifiedBy>Tanushree</cp:lastModifiedBy>
  <cp:revision>139</cp:revision>
  <dcterms:modified xsi:type="dcterms:W3CDTF">2019-05-13T14:33:16Z</dcterms:modified>
</cp:coreProperties>
</file>