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67" r:id="rId3"/>
    <p:sldId id="268" r:id="rId4"/>
    <p:sldId id="281" r:id="rId5"/>
    <p:sldId id="269" r:id="rId6"/>
    <p:sldId id="283" r:id="rId7"/>
    <p:sldId id="274" r:id="rId8"/>
    <p:sldId id="275" r:id="rId9"/>
    <p:sldId id="271" r:id="rId10"/>
    <p:sldId id="273" r:id="rId11"/>
    <p:sldId id="276" r:id="rId12"/>
    <p:sldId id="270" r:id="rId13"/>
    <p:sldId id="282" r:id="rId14"/>
    <p:sldId id="278" r:id="rId15"/>
    <p:sldId id="279" r:id="rId16"/>
    <p:sldId id="280" r:id="rId17"/>
    <p:sldId id="290" r:id="rId18"/>
    <p:sldId id="284" r:id="rId19"/>
    <p:sldId id="286" r:id="rId20"/>
    <p:sldId id="288" r:id="rId21"/>
    <p:sldId id="287" r:id="rId22"/>
    <p:sldId id="264" r:id="rId23"/>
    <p:sldId id="277" r:id="rId24"/>
    <p:sldId id="260" r:id="rId25"/>
    <p:sldId id="26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AkpnYRiXEqstS835xvCWSq/D4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3284" autoAdjust="0"/>
  </p:normalViewPr>
  <p:slideViewPr>
    <p:cSldViewPr snapToGrid="0">
      <p:cViewPr varScale="1">
        <p:scale>
          <a:sx n="81" d="100"/>
          <a:sy n="81" d="100"/>
        </p:scale>
        <p:origin x="1522" y="53"/>
      </p:cViewPr>
      <p:guideLst>
        <p:guide orient="horz" pos="2160"/>
        <p:guide pos="2880"/>
      </p:guideLst>
    </p:cSldViewPr>
  </p:slideViewPr>
  <p:outlineViewPr>
    <p:cViewPr>
      <p:scale>
        <a:sx n="33" d="100"/>
        <a:sy n="33" d="100"/>
      </p:scale>
      <p:origin x="0" y="-187997"/>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605FB2-1C91-49EF-A4E9-5318436F2AF6}" type="doc">
      <dgm:prSet loTypeId="urn:microsoft.com/office/officeart/2005/8/layout/vProcess5" loCatId="process" qsTypeId="urn:microsoft.com/office/officeart/2005/8/quickstyle/simple3" qsCatId="simple" csTypeId="urn:microsoft.com/office/officeart/2005/8/colors/accent0_1" csCatId="mainScheme" phldr="1"/>
      <dgm:spPr/>
      <dgm:t>
        <a:bodyPr/>
        <a:lstStyle/>
        <a:p>
          <a:endParaRPr lang="en-IN"/>
        </a:p>
      </dgm:t>
    </dgm:pt>
    <dgm:pt modelId="{1CB7C196-2B7F-4930-A1FF-670D6CE6E459}">
      <dgm:prSet phldrT="[Text]" custT="1"/>
      <dgm:spPr>
        <a:ln>
          <a:solidFill>
            <a:schemeClr val="tx1">
              <a:lumMod val="95000"/>
              <a:lumOff val="5000"/>
            </a:schemeClr>
          </a:solidFill>
        </a:ln>
      </dgm:spPr>
      <dgm:t>
        <a:bodyPr/>
        <a:lstStyle/>
        <a:p>
          <a:r>
            <a:rPr lang="en-SG" sz="2400" dirty="0"/>
            <a:t>1. Data Collection Module</a:t>
          </a:r>
          <a:endParaRPr lang="en-IN" sz="2400" dirty="0"/>
        </a:p>
      </dgm:t>
    </dgm:pt>
    <dgm:pt modelId="{3AA8BE04-5565-43DA-821E-7BBF355E5224}" type="parTrans" cxnId="{A9EBF805-F350-4349-9A48-9E6936A43AD0}">
      <dgm:prSet/>
      <dgm:spPr/>
      <dgm:t>
        <a:bodyPr/>
        <a:lstStyle/>
        <a:p>
          <a:endParaRPr lang="en-IN"/>
        </a:p>
      </dgm:t>
    </dgm:pt>
    <dgm:pt modelId="{40684930-BD0D-41C2-A81D-F21312082BB0}" type="sibTrans" cxnId="{A9EBF805-F350-4349-9A48-9E6936A43AD0}">
      <dgm:prSet/>
      <dgm:spPr/>
      <dgm:t>
        <a:bodyPr/>
        <a:lstStyle/>
        <a:p>
          <a:endParaRPr lang="en-IN" dirty="0"/>
        </a:p>
      </dgm:t>
    </dgm:pt>
    <dgm:pt modelId="{972A1CC2-0C1A-41F4-B46D-8F0D2F79D1F2}">
      <dgm:prSet phldrT="[Text]" custT="1"/>
      <dgm:spPr>
        <a:ln>
          <a:solidFill>
            <a:schemeClr val="tx1">
              <a:lumMod val="95000"/>
              <a:lumOff val="5000"/>
            </a:schemeClr>
          </a:solidFill>
        </a:ln>
      </dgm:spPr>
      <dgm:t>
        <a:bodyPr/>
        <a:lstStyle/>
        <a:p>
          <a:r>
            <a:rPr lang="en-SG" sz="2400" dirty="0"/>
            <a:t>2. Modelling Module</a:t>
          </a:r>
          <a:endParaRPr lang="en-IN" sz="2400" dirty="0"/>
        </a:p>
      </dgm:t>
    </dgm:pt>
    <dgm:pt modelId="{9D97A854-E472-4F4B-AF78-5F5FC337AD0A}" type="parTrans" cxnId="{6E0D91C4-3B20-443F-B852-FD7F437838FD}">
      <dgm:prSet/>
      <dgm:spPr/>
      <dgm:t>
        <a:bodyPr/>
        <a:lstStyle/>
        <a:p>
          <a:endParaRPr lang="en-IN"/>
        </a:p>
      </dgm:t>
    </dgm:pt>
    <dgm:pt modelId="{425EB5D5-583D-465F-BCB9-F29CCD6D6AD8}" type="sibTrans" cxnId="{6E0D91C4-3B20-443F-B852-FD7F437838FD}">
      <dgm:prSet/>
      <dgm:spPr/>
      <dgm:t>
        <a:bodyPr/>
        <a:lstStyle/>
        <a:p>
          <a:endParaRPr lang="en-IN"/>
        </a:p>
      </dgm:t>
    </dgm:pt>
    <dgm:pt modelId="{C1BBC5D8-71DD-4E93-A61D-100CE4A25B44}">
      <dgm:prSet phldrT="[Text]" custT="1"/>
      <dgm:spPr>
        <a:ln>
          <a:solidFill>
            <a:schemeClr val="tx1">
              <a:lumMod val="95000"/>
              <a:lumOff val="5000"/>
            </a:schemeClr>
          </a:solidFill>
        </a:ln>
      </dgm:spPr>
      <dgm:t>
        <a:bodyPr/>
        <a:lstStyle/>
        <a:p>
          <a:r>
            <a:rPr lang="en-SG" sz="2400" dirty="0"/>
            <a:t>4. Prediction &amp; Output Module</a:t>
          </a:r>
          <a:endParaRPr lang="en-IN" sz="2400" dirty="0"/>
        </a:p>
      </dgm:t>
    </dgm:pt>
    <dgm:pt modelId="{00943F28-9433-4718-8FA0-FA25DF3C1CD2}" type="parTrans" cxnId="{CC2697EF-A79D-4948-A6AF-16DBEC1BCE15}">
      <dgm:prSet/>
      <dgm:spPr/>
      <dgm:t>
        <a:bodyPr/>
        <a:lstStyle/>
        <a:p>
          <a:endParaRPr lang="en-IN"/>
        </a:p>
      </dgm:t>
    </dgm:pt>
    <dgm:pt modelId="{6230713E-6EDA-48EB-B242-D8E57A3B6E82}" type="sibTrans" cxnId="{CC2697EF-A79D-4948-A6AF-16DBEC1BCE15}">
      <dgm:prSet/>
      <dgm:spPr/>
      <dgm:t>
        <a:bodyPr/>
        <a:lstStyle/>
        <a:p>
          <a:endParaRPr lang="en-IN"/>
        </a:p>
      </dgm:t>
    </dgm:pt>
    <dgm:pt modelId="{DB76C39B-F5AA-499E-A813-1CCCF78FED7D}">
      <dgm:prSet custT="1"/>
      <dgm:spPr>
        <a:ln>
          <a:solidFill>
            <a:schemeClr val="tx1">
              <a:lumMod val="95000"/>
              <a:lumOff val="5000"/>
            </a:schemeClr>
          </a:solidFill>
        </a:ln>
      </dgm:spPr>
      <dgm:t>
        <a:bodyPr/>
        <a:lstStyle/>
        <a:p>
          <a:r>
            <a:rPr lang="en-SG" sz="2400" dirty="0"/>
            <a:t>3. Preprocessing Module</a:t>
          </a:r>
        </a:p>
      </dgm:t>
    </dgm:pt>
    <dgm:pt modelId="{292FB775-4D0F-4A83-9665-7525F35F03FA}" type="parTrans" cxnId="{EBB642B7-530C-4CA1-9CE8-AE9D05671B4C}">
      <dgm:prSet/>
      <dgm:spPr/>
      <dgm:t>
        <a:bodyPr/>
        <a:lstStyle/>
        <a:p>
          <a:endParaRPr lang="en-IN"/>
        </a:p>
      </dgm:t>
    </dgm:pt>
    <dgm:pt modelId="{9419439A-D63B-47F1-84B8-C4FEDE16A283}" type="sibTrans" cxnId="{EBB642B7-530C-4CA1-9CE8-AE9D05671B4C}">
      <dgm:prSet/>
      <dgm:spPr/>
      <dgm:t>
        <a:bodyPr/>
        <a:lstStyle/>
        <a:p>
          <a:endParaRPr lang="en-IN"/>
        </a:p>
      </dgm:t>
    </dgm:pt>
    <dgm:pt modelId="{D06FC8D2-2E5E-4D5B-B4C5-FDBCEC20FFC7}" type="pres">
      <dgm:prSet presAssocID="{61605FB2-1C91-49EF-A4E9-5318436F2AF6}" presName="outerComposite" presStyleCnt="0">
        <dgm:presLayoutVars>
          <dgm:chMax val="5"/>
          <dgm:dir/>
          <dgm:resizeHandles val="exact"/>
        </dgm:presLayoutVars>
      </dgm:prSet>
      <dgm:spPr/>
      <dgm:t>
        <a:bodyPr/>
        <a:lstStyle/>
        <a:p>
          <a:endParaRPr lang="en-US"/>
        </a:p>
      </dgm:t>
    </dgm:pt>
    <dgm:pt modelId="{284C5DDD-3055-4132-B096-0599B9021952}" type="pres">
      <dgm:prSet presAssocID="{61605FB2-1C91-49EF-A4E9-5318436F2AF6}" presName="dummyMaxCanvas" presStyleCnt="0">
        <dgm:presLayoutVars/>
      </dgm:prSet>
      <dgm:spPr/>
    </dgm:pt>
    <dgm:pt modelId="{4BD589AE-025D-4EC0-B790-E1F0D4D61AD6}" type="pres">
      <dgm:prSet presAssocID="{61605FB2-1C91-49EF-A4E9-5318436F2AF6}" presName="FourNodes_1" presStyleLbl="node1" presStyleIdx="0" presStyleCnt="4" custLinFactNeighborX="-5850" custLinFactNeighborY="3050">
        <dgm:presLayoutVars>
          <dgm:bulletEnabled val="1"/>
        </dgm:presLayoutVars>
      </dgm:prSet>
      <dgm:spPr/>
      <dgm:t>
        <a:bodyPr/>
        <a:lstStyle/>
        <a:p>
          <a:endParaRPr lang="en-US"/>
        </a:p>
      </dgm:t>
    </dgm:pt>
    <dgm:pt modelId="{1AFB07C5-7A33-4760-9EFA-B1BE816D6102}" type="pres">
      <dgm:prSet presAssocID="{61605FB2-1C91-49EF-A4E9-5318436F2AF6}" presName="FourNodes_2" presStyleLbl="node1" presStyleIdx="1" presStyleCnt="4" custLinFactNeighborX="-839" custLinFactNeighborY="2718">
        <dgm:presLayoutVars>
          <dgm:bulletEnabled val="1"/>
        </dgm:presLayoutVars>
      </dgm:prSet>
      <dgm:spPr/>
      <dgm:t>
        <a:bodyPr/>
        <a:lstStyle/>
        <a:p>
          <a:endParaRPr lang="en-US"/>
        </a:p>
      </dgm:t>
    </dgm:pt>
    <dgm:pt modelId="{13EFDB64-DF46-40DE-AFBF-6E96B3C9BD16}" type="pres">
      <dgm:prSet presAssocID="{61605FB2-1C91-49EF-A4E9-5318436F2AF6}" presName="FourNodes_3" presStyleLbl="node1" presStyleIdx="2" presStyleCnt="4">
        <dgm:presLayoutVars>
          <dgm:bulletEnabled val="1"/>
        </dgm:presLayoutVars>
      </dgm:prSet>
      <dgm:spPr/>
      <dgm:t>
        <a:bodyPr/>
        <a:lstStyle/>
        <a:p>
          <a:endParaRPr lang="en-US"/>
        </a:p>
      </dgm:t>
    </dgm:pt>
    <dgm:pt modelId="{626B3AE3-DC25-48AB-B592-D083600861CB}" type="pres">
      <dgm:prSet presAssocID="{61605FB2-1C91-49EF-A4E9-5318436F2AF6}" presName="FourNodes_4" presStyleLbl="node1" presStyleIdx="3" presStyleCnt="4">
        <dgm:presLayoutVars>
          <dgm:bulletEnabled val="1"/>
        </dgm:presLayoutVars>
      </dgm:prSet>
      <dgm:spPr/>
      <dgm:t>
        <a:bodyPr/>
        <a:lstStyle/>
        <a:p>
          <a:endParaRPr lang="en-US"/>
        </a:p>
      </dgm:t>
    </dgm:pt>
    <dgm:pt modelId="{6C31ACB1-A345-48CA-83D9-4F6B07D595F1}" type="pres">
      <dgm:prSet presAssocID="{61605FB2-1C91-49EF-A4E9-5318436F2AF6}" presName="FourConn_1-2" presStyleLbl="fgAccFollowNode1" presStyleIdx="0" presStyleCnt="3">
        <dgm:presLayoutVars>
          <dgm:bulletEnabled val="1"/>
        </dgm:presLayoutVars>
      </dgm:prSet>
      <dgm:spPr/>
      <dgm:t>
        <a:bodyPr/>
        <a:lstStyle/>
        <a:p>
          <a:endParaRPr lang="en-US"/>
        </a:p>
      </dgm:t>
    </dgm:pt>
    <dgm:pt modelId="{DC1DDA1E-FF8D-448A-AAB2-D09A7917FC6D}" type="pres">
      <dgm:prSet presAssocID="{61605FB2-1C91-49EF-A4E9-5318436F2AF6}" presName="FourConn_2-3" presStyleLbl="fgAccFollowNode1" presStyleIdx="1" presStyleCnt="3">
        <dgm:presLayoutVars>
          <dgm:bulletEnabled val="1"/>
        </dgm:presLayoutVars>
      </dgm:prSet>
      <dgm:spPr/>
      <dgm:t>
        <a:bodyPr/>
        <a:lstStyle/>
        <a:p>
          <a:endParaRPr lang="en-US"/>
        </a:p>
      </dgm:t>
    </dgm:pt>
    <dgm:pt modelId="{9BB5432A-4570-452B-8316-3F7483B39810}" type="pres">
      <dgm:prSet presAssocID="{61605FB2-1C91-49EF-A4E9-5318436F2AF6}" presName="FourConn_3-4" presStyleLbl="fgAccFollowNode1" presStyleIdx="2" presStyleCnt="3">
        <dgm:presLayoutVars>
          <dgm:bulletEnabled val="1"/>
        </dgm:presLayoutVars>
      </dgm:prSet>
      <dgm:spPr/>
      <dgm:t>
        <a:bodyPr/>
        <a:lstStyle/>
        <a:p>
          <a:endParaRPr lang="en-US"/>
        </a:p>
      </dgm:t>
    </dgm:pt>
    <dgm:pt modelId="{DE5FE51E-1D13-48F0-B9DB-025AEF797DE8}" type="pres">
      <dgm:prSet presAssocID="{61605FB2-1C91-49EF-A4E9-5318436F2AF6}" presName="FourNodes_1_text" presStyleLbl="node1" presStyleIdx="3" presStyleCnt="4">
        <dgm:presLayoutVars>
          <dgm:bulletEnabled val="1"/>
        </dgm:presLayoutVars>
      </dgm:prSet>
      <dgm:spPr/>
      <dgm:t>
        <a:bodyPr/>
        <a:lstStyle/>
        <a:p>
          <a:endParaRPr lang="en-US"/>
        </a:p>
      </dgm:t>
    </dgm:pt>
    <dgm:pt modelId="{35A21AEA-1BCD-40F2-B9BB-BC100E97976C}" type="pres">
      <dgm:prSet presAssocID="{61605FB2-1C91-49EF-A4E9-5318436F2AF6}" presName="FourNodes_2_text" presStyleLbl="node1" presStyleIdx="3" presStyleCnt="4">
        <dgm:presLayoutVars>
          <dgm:bulletEnabled val="1"/>
        </dgm:presLayoutVars>
      </dgm:prSet>
      <dgm:spPr/>
      <dgm:t>
        <a:bodyPr/>
        <a:lstStyle/>
        <a:p>
          <a:endParaRPr lang="en-US"/>
        </a:p>
      </dgm:t>
    </dgm:pt>
    <dgm:pt modelId="{0FFE80DE-352C-481D-A717-9D1500F31373}" type="pres">
      <dgm:prSet presAssocID="{61605FB2-1C91-49EF-A4E9-5318436F2AF6}" presName="FourNodes_3_text" presStyleLbl="node1" presStyleIdx="3" presStyleCnt="4">
        <dgm:presLayoutVars>
          <dgm:bulletEnabled val="1"/>
        </dgm:presLayoutVars>
      </dgm:prSet>
      <dgm:spPr/>
      <dgm:t>
        <a:bodyPr/>
        <a:lstStyle/>
        <a:p>
          <a:endParaRPr lang="en-US"/>
        </a:p>
      </dgm:t>
    </dgm:pt>
    <dgm:pt modelId="{A6F78B13-55D0-4CD5-B556-7EFB572537DC}" type="pres">
      <dgm:prSet presAssocID="{61605FB2-1C91-49EF-A4E9-5318436F2AF6}" presName="FourNodes_4_text" presStyleLbl="node1" presStyleIdx="3" presStyleCnt="4">
        <dgm:presLayoutVars>
          <dgm:bulletEnabled val="1"/>
        </dgm:presLayoutVars>
      </dgm:prSet>
      <dgm:spPr/>
      <dgm:t>
        <a:bodyPr/>
        <a:lstStyle/>
        <a:p>
          <a:endParaRPr lang="en-US"/>
        </a:p>
      </dgm:t>
    </dgm:pt>
  </dgm:ptLst>
  <dgm:cxnLst>
    <dgm:cxn modelId="{A9EBF805-F350-4349-9A48-9E6936A43AD0}" srcId="{61605FB2-1C91-49EF-A4E9-5318436F2AF6}" destId="{1CB7C196-2B7F-4930-A1FF-670D6CE6E459}" srcOrd="0" destOrd="0" parTransId="{3AA8BE04-5565-43DA-821E-7BBF355E5224}" sibTransId="{40684930-BD0D-41C2-A81D-F21312082BB0}"/>
    <dgm:cxn modelId="{CC2697EF-A79D-4948-A6AF-16DBEC1BCE15}" srcId="{61605FB2-1C91-49EF-A4E9-5318436F2AF6}" destId="{C1BBC5D8-71DD-4E93-A61D-100CE4A25B44}" srcOrd="3" destOrd="0" parTransId="{00943F28-9433-4718-8FA0-FA25DF3C1CD2}" sibTransId="{6230713E-6EDA-48EB-B242-D8E57A3B6E82}"/>
    <dgm:cxn modelId="{006EAF59-5AAC-45CC-91F0-6FA6A080DE3D}" type="presOf" srcId="{1CB7C196-2B7F-4930-A1FF-670D6CE6E459}" destId="{4BD589AE-025D-4EC0-B790-E1F0D4D61AD6}" srcOrd="0" destOrd="0" presId="urn:microsoft.com/office/officeart/2005/8/layout/vProcess5"/>
    <dgm:cxn modelId="{4552910C-BB17-498D-857B-BD2135A93AAD}" type="presOf" srcId="{C1BBC5D8-71DD-4E93-A61D-100CE4A25B44}" destId="{A6F78B13-55D0-4CD5-B556-7EFB572537DC}" srcOrd="1" destOrd="0" presId="urn:microsoft.com/office/officeart/2005/8/layout/vProcess5"/>
    <dgm:cxn modelId="{80C8179D-1F1B-4E60-88F9-9F6F0254A0AC}" type="presOf" srcId="{61605FB2-1C91-49EF-A4E9-5318436F2AF6}" destId="{D06FC8D2-2E5E-4D5B-B4C5-FDBCEC20FFC7}" srcOrd="0" destOrd="0" presId="urn:microsoft.com/office/officeart/2005/8/layout/vProcess5"/>
    <dgm:cxn modelId="{B5517B8C-CFDE-417F-B8C5-56324C06B136}" type="presOf" srcId="{9419439A-D63B-47F1-84B8-C4FEDE16A283}" destId="{9BB5432A-4570-452B-8316-3F7483B39810}" srcOrd="0" destOrd="0" presId="urn:microsoft.com/office/officeart/2005/8/layout/vProcess5"/>
    <dgm:cxn modelId="{EBB642B7-530C-4CA1-9CE8-AE9D05671B4C}" srcId="{61605FB2-1C91-49EF-A4E9-5318436F2AF6}" destId="{DB76C39B-F5AA-499E-A813-1CCCF78FED7D}" srcOrd="2" destOrd="0" parTransId="{292FB775-4D0F-4A83-9665-7525F35F03FA}" sibTransId="{9419439A-D63B-47F1-84B8-C4FEDE16A283}"/>
    <dgm:cxn modelId="{3A397BC7-A886-4753-8783-7A412F44092E}" type="presOf" srcId="{972A1CC2-0C1A-41F4-B46D-8F0D2F79D1F2}" destId="{1AFB07C5-7A33-4760-9EFA-B1BE816D6102}" srcOrd="0" destOrd="0" presId="urn:microsoft.com/office/officeart/2005/8/layout/vProcess5"/>
    <dgm:cxn modelId="{5713A039-1966-4512-83E8-A37F3D98AD7D}" type="presOf" srcId="{DB76C39B-F5AA-499E-A813-1CCCF78FED7D}" destId="{13EFDB64-DF46-40DE-AFBF-6E96B3C9BD16}" srcOrd="0" destOrd="0" presId="urn:microsoft.com/office/officeart/2005/8/layout/vProcess5"/>
    <dgm:cxn modelId="{EEC493BC-7D90-49E0-8F48-5316EEA4D20E}" type="presOf" srcId="{425EB5D5-583D-465F-BCB9-F29CCD6D6AD8}" destId="{DC1DDA1E-FF8D-448A-AAB2-D09A7917FC6D}" srcOrd="0" destOrd="0" presId="urn:microsoft.com/office/officeart/2005/8/layout/vProcess5"/>
    <dgm:cxn modelId="{6E0D91C4-3B20-443F-B852-FD7F437838FD}" srcId="{61605FB2-1C91-49EF-A4E9-5318436F2AF6}" destId="{972A1CC2-0C1A-41F4-B46D-8F0D2F79D1F2}" srcOrd="1" destOrd="0" parTransId="{9D97A854-E472-4F4B-AF78-5F5FC337AD0A}" sibTransId="{425EB5D5-583D-465F-BCB9-F29CCD6D6AD8}"/>
    <dgm:cxn modelId="{C3F9B4B0-7EE2-4710-9DE4-CB1B4A9C17C4}" type="presOf" srcId="{972A1CC2-0C1A-41F4-B46D-8F0D2F79D1F2}" destId="{35A21AEA-1BCD-40F2-B9BB-BC100E97976C}" srcOrd="1" destOrd="0" presId="urn:microsoft.com/office/officeart/2005/8/layout/vProcess5"/>
    <dgm:cxn modelId="{1A79C0B4-76DA-44AF-A695-F65BF62BEB02}" type="presOf" srcId="{1CB7C196-2B7F-4930-A1FF-670D6CE6E459}" destId="{DE5FE51E-1D13-48F0-B9DB-025AEF797DE8}" srcOrd="1" destOrd="0" presId="urn:microsoft.com/office/officeart/2005/8/layout/vProcess5"/>
    <dgm:cxn modelId="{2302D9B2-35FC-4F4F-AED5-A986166A61DB}" type="presOf" srcId="{DB76C39B-F5AA-499E-A813-1CCCF78FED7D}" destId="{0FFE80DE-352C-481D-A717-9D1500F31373}" srcOrd="1" destOrd="0" presId="urn:microsoft.com/office/officeart/2005/8/layout/vProcess5"/>
    <dgm:cxn modelId="{9D8D59D9-2ECA-4C85-8F69-6F4054B851E6}" type="presOf" srcId="{40684930-BD0D-41C2-A81D-F21312082BB0}" destId="{6C31ACB1-A345-48CA-83D9-4F6B07D595F1}" srcOrd="0" destOrd="0" presId="urn:microsoft.com/office/officeart/2005/8/layout/vProcess5"/>
    <dgm:cxn modelId="{9CECDA89-2485-4D40-A592-0C53CB962A42}" type="presOf" srcId="{C1BBC5D8-71DD-4E93-A61D-100CE4A25B44}" destId="{626B3AE3-DC25-48AB-B592-D083600861CB}" srcOrd="0" destOrd="0" presId="urn:microsoft.com/office/officeart/2005/8/layout/vProcess5"/>
    <dgm:cxn modelId="{6255033F-2AB8-40FF-ABD6-81F83E1322B7}" type="presParOf" srcId="{D06FC8D2-2E5E-4D5B-B4C5-FDBCEC20FFC7}" destId="{284C5DDD-3055-4132-B096-0599B9021952}" srcOrd="0" destOrd="0" presId="urn:microsoft.com/office/officeart/2005/8/layout/vProcess5"/>
    <dgm:cxn modelId="{B4BEB014-F703-4376-83A3-E177EA604CFB}" type="presParOf" srcId="{D06FC8D2-2E5E-4D5B-B4C5-FDBCEC20FFC7}" destId="{4BD589AE-025D-4EC0-B790-E1F0D4D61AD6}" srcOrd="1" destOrd="0" presId="urn:microsoft.com/office/officeart/2005/8/layout/vProcess5"/>
    <dgm:cxn modelId="{63B87943-9921-4C68-B6D0-6F9D80BE19D6}" type="presParOf" srcId="{D06FC8D2-2E5E-4D5B-B4C5-FDBCEC20FFC7}" destId="{1AFB07C5-7A33-4760-9EFA-B1BE816D6102}" srcOrd="2" destOrd="0" presId="urn:microsoft.com/office/officeart/2005/8/layout/vProcess5"/>
    <dgm:cxn modelId="{9E8FD823-C1F3-4E4B-8687-29D03BDBED28}" type="presParOf" srcId="{D06FC8D2-2E5E-4D5B-B4C5-FDBCEC20FFC7}" destId="{13EFDB64-DF46-40DE-AFBF-6E96B3C9BD16}" srcOrd="3" destOrd="0" presId="urn:microsoft.com/office/officeart/2005/8/layout/vProcess5"/>
    <dgm:cxn modelId="{18FF92CD-C017-4BE3-ACA8-ED9AC4E1132F}" type="presParOf" srcId="{D06FC8D2-2E5E-4D5B-B4C5-FDBCEC20FFC7}" destId="{626B3AE3-DC25-48AB-B592-D083600861CB}" srcOrd="4" destOrd="0" presId="urn:microsoft.com/office/officeart/2005/8/layout/vProcess5"/>
    <dgm:cxn modelId="{71090B6E-4EA7-40C3-9BD2-E1203AF8AF7F}" type="presParOf" srcId="{D06FC8D2-2E5E-4D5B-B4C5-FDBCEC20FFC7}" destId="{6C31ACB1-A345-48CA-83D9-4F6B07D595F1}" srcOrd="5" destOrd="0" presId="urn:microsoft.com/office/officeart/2005/8/layout/vProcess5"/>
    <dgm:cxn modelId="{24CEEE7A-981B-4E8B-8025-CC04E0F5B475}" type="presParOf" srcId="{D06FC8D2-2E5E-4D5B-B4C5-FDBCEC20FFC7}" destId="{DC1DDA1E-FF8D-448A-AAB2-D09A7917FC6D}" srcOrd="6" destOrd="0" presId="urn:microsoft.com/office/officeart/2005/8/layout/vProcess5"/>
    <dgm:cxn modelId="{638ED227-D5D5-4CE3-9233-36D5EFC9CC3E}" type="presParOf" srcId="{D06FC8D2-2E5E-4D5B-B4C5-FDBCEC20FFC7}" destId="{9BB5432A-4570-452B-8316-3F7483B39810}" srcOrd="7" destOrd="0" presId="urn:microsoft.com/office/officeart/2005/8/layout/vProcess5"/>
    <dgm:cxn modelId="{D659106A-8294-4F03-B5C6-9A1E45053FE7}" type="presParOf" srcId="{D06FC8D2-2E5E-4D5B-B4C5-FDBCEC20FFC7}" destId="{DE5FE51E-1D13-48F0-B9DB-025AEF797DE8}" srcOrd="8" destOrd="0" presId="urn:microsoft.com/office/officeart/2005/8/layout/vProcess5"/>
    <dgm:cxn modelId="{A06474C7-F4DB-41FD-9235-09A1C0F5EA7E}" type="presParOf" srcId="{D06FC8D2-2E5E-4D5B-B4C5-FDBCEC20FFC7}" destId="{35A21AEA-1BCD-40F2-B9BB-BC100E97976C}" srcOrd="9" destOrd="0" presId="urn:microsoft.com/office/officeart/2005/8/layout/vProcess5"/>
    <dgm:cxn modelId="{89000D0D-2585-4BFA-8972-A586169C19A0}" type="presParOf" srcId="{D06FC8D2-2E5E-4D5B-B4C5-FDBCEC20FFC7}" destId="{0FFE80DE-352C-481D-A717-9D1500F31373}" srcOrd="10" destOrd="0" presId="urn:microsoft.com/office/officeart/2005/8/layout/vProcess5"/>
    <dgm:cxn modelId="{337D196B-11CF-4FA6-9828-03F56D5EAE17}" type="presParOf" srcId="{D06FC8D2-2E5E-4D5B-B4C5-FDBCEC20FFC7}" destId="{A6F78B13-55D0-4CD5-B556-7EFB572537D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637E3-ED1C-496C-B7E4-41747E44BD27}"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IN"/>
        </a:p>
      </dgm:t>
    </dgm:pt>
    <dgm:pt modelId="{EF26B2CF-2B52-4495-99C7-E5545F65CC70}">
      <dgm:prSet phldrT="[Text]" custT="1"/>
      <dgm:spPr/>
      <dgm:t>
        <a:bodyPr/>
        <a:lstStyle/>
        <a:p>
          <a:r>
            <a:rPr lang="en-US" sz="2400" dirty="0">
              <a:latin typeface="Times New Roman" panose="02020603050405020304" pitchFamily="18" charset="0"/>
              <a:cs typeface="Times New Roman" panose="02020603050405020304" pitchFamily="18" charset="0"/>
            </a:rPr>
            <a:t>Integration with Real-Time Data</a:t>
          </a:r>
          <a:endParaRPr lang="en-IN" sz="2400" dirty="0"/>
        </a:p>
      </dgm:t>
    </dgm:pt>
    <dgm:pt modelId="{3B315A4C-62DD-4F2D-A816-7ED5C64F876B}" type="parTrans" cxnId="{840C5B0E-6FD0-445C-B698-2C0C03A0922D}">
      <dgm:prSet/>
      <dgm:spPr/>
      <dgm:t>
        <a:bodyPr/>
        <a:lstStyle/>
        <a:p>
          <a:endParaRPr lang="en-IN"/>
        </a:p>
      </dgm:t>
    </dgm:pt>
    <dgm:pt modelId="{07BD2C2D-1F64-457E-9F89-8413757315C6}" type="sibTrans" cxnId="{840C5B0E-6FD0-445C-B698-2C0C03A0922D}">
      <dgm:prSet/>
      <dgm:spPr/>
      <dgm:t>
        <a:bodyPr/>
        <a:lstStyle/>
        <a:p>
          <a:endParaRPr lang="en-IN"/>
        </a:p>
      </dgm:t>
    </dgm:pt>
    <dgm:pt modelId="{ED3633F9-C3E3-4A74-AE3B-A56817CF84F3}">
      <dgm:prSet phldrT="[Text]" custT="1"/>
      <dgm:spPr/>
      <dgm:t>
        <a:bodyPr/>
        <a:lstStyle/>
        <a:p>
          <a:r>
            <a:rPr lang="en-US" sz="2400" dirty="0">
              <a:latin typeface="Times New Roman" panose="02020603050405020304" pitchFamily="18" charset="0"/>
              <a:cs typeface="Times New Roman" panose="02020603050405020304" pitchFamily="18" charset="0"/>
            </a:rPr>
            <a:t>Support for Multiple Crops</a:t>
          </a:r>
          <a:endParaRPr lang="en-IN" sz="2400" dirty="0"/>
        </a:p>
      </dgm:t>
    </dgm:pt>
    <dgm:pt modelId="{CEFF2298-80AA-4A73-9E07-CAA3286EC3BF}" type="parTrans" cxnId="{A9E1E0E2-20CA-4761-AD4B-65385CFF7CBB}">
      <dgm:prSet/>
      <dgm:spPr/>
      <dgm:t>
        <a:bodyPr/>
        <a:lstStyle/>
        <a:p>
          <a:endParaRPr lang="en-IN"/>
        </a:p>
      </dgm:t>
    </dgm:pt>
    <dgm:pt modelId="{E4BBA7AD-611D-483A-8AFB-B93D88BD1A28}" type="sibTrans" cxnId="{A9E1E0E2-20CA-4761-AD4B-65385CFF7CBB}">
      <dgm:prSet/>
      <dgm:spPr/>
      <dgm:t>
        <a:bodyPr/>
        <a:lstStyle/>
        <a:p>
          <a:endParaRPr lang="en-IN"/>
        </a:p>
      </dgm:t>
    </dgm:pt>
    <dgm:pt modelId="{90F8F571-A4A3-4C39-BE0A-ABA76FA1598B}">
      <dgm:prSet phldrT="[Text]" custT="1"/>
      <dgm:spPr/>
      <dgm:t>
        <a:bodyPr/>
        <a:lstStyle/>
        <a:p>
          <a:r>
            <a:rPr lang="en-US" sz="2400" dirty="0">
              <a:latin typeface="Times New Roman" panose="02020603050405020304" pitchFamily="18" charset="0"/>
              <a:cs typeface="Times New Roman" panose="02020603050405020304" pitchFamily="18" charset="0"/>
            </a:rPr>
            <a:t>Mobile/Web App Interface</a:t>
          </a:r>
          <a:endParaRPr lang="en-IN" sz="2400" dirty="0"/>
        </a:p>
      </dgm:t>
    </dgm:pt>
    <dgm:pt modelId="{AC19CECE-9F65-4B7B-86F4-FF60B676EAAE}" type="parTrans" cxnId="{FAE7B62A-CC0D-4733-B5A3-E570BF0FDFFD}">
      <dgm:prSet/>
      <dgm:spPr/>
      <dgm:t>
        <a:bodyPr/>
        <a:lstStyle/>
        <a:p>
          <a:endParaRPr lang="en-IN"/>
        </a:p>
      </dgm:t>
    </dgm:pt>
    <dgm:pt modelId="{11C432BB-D3A3-4268-B4BD-F07CBAEC3F47}" type="sibTrans" cxnId="{FAE7B62A-CC0D-4733-B5A3-E570BF0FDFFD}">
      <dgm:prSet/>
      <dgm:spPr/>
      <dgm:t>
        <a:bodyPr/>
        <a:lstStyle/>
        <a:p>
          <a:endParaRPr lang="en-IN"/>
        </a:p>
      </dgm:t>
    </dgm:pt>
    <dgm:pt modelId="{B0DD6240-9BE1-47B0-90FF-22B4416A5883}">
      <dgm:prSet phldrT="[Text]" custT="1"/>
      <dgm:spPr/>
      <dgm:t>
        <a:bodyPr/>
        <a:lstStyle/>
        <a:p>
          <a:r>
            <a:rPr lang="en-US" sz="2400" dirty="0">
              <a:latin typeface="Times New Roman" panose="02020603050405020304" pitchFamily="18" charset="0"/>
              <a:cs typeface="Times New Roman" panose="02020603050405020304" pitchFamily="18" charset="0"/>
            </a:rPr>
            <a:t>Use of Attention Mechanisms</a:t>
          </a:r>
          <a:endParaRPr lang="en-IN" sz="2400" dirty="0"/>
        </a:p>
      </dgm:t>
    </dgm:pt>
    <dgm:pt modelId="{54058DA4-7301-4530-9BE6-0A02997E208C}" type="parTrans" cxnId="{9ADA159C-E228-4269-9688-2A3E2D711722}">
      <dgm:prSet/>
      <dgm:spPr/>
      <dgm:t>
        <a:bodyPr/>
        <a:lstStyle/>
        <a:p>
          <a:endParaRPr lang="en-IN"/>
        </a:p>
      </dgm:t>
    </dgm:pt>
    <dgm:pt modelId="{AE123B9C-8D20-488F-A611-9AB058024A5F}" type="sibTrans" cxnId="{9ADA159C-E228-4269-9688-2A3E2D711722}">
      <dgm:prSet/>
      <dgm:spPr/>
      <dgm:t>
        <a:bodyPr/>
        <a:lstStyle/>
        <a:p>
          <a:endParaRPr lang="en-IN"/>
        </a:p>
      </dgm:t>
    </dgm:pt>
    <dgm:pt modelId="{F13FC766-498B-495E-9EA1-B575790723C3}">
      <dgm:prSet phldrT="[Text]" custT="1"/>
      <dgm:spPr/>
      <dgm:t>
        <a:bodyPr/>
        <a:lstStyle/>
        <a:p>
          <a:r>
            <a:rPr lang="en-US" sz="2400" dirty="0">
              <a:latin typeface="Times New Roman" panose="02020603050405020304" pitchFamily="18" charset="0"/>
              <a:cs typeface="Times New Roman" panose="02020603050405020304" pitchFamily="18" charset="0"/>
            </a:rPr>
            <a:t>Localized Recommendations</a:t>
          </a:r>
          <a:endParaRPr lang="en-IN" sz="2400" dirty="0"/>
        </a:p>
      </dgm:t>
    </dgm:pt>
    <dgm:pt modelId="{20FC2717-5592-4BC7-95DB-783C40F6B93A}" type="parTrans" cxnId="{172DC08C-7337-4226-B060-8C6B3AAE5E9D}">
      <dgm:prSet/>
      <dgm:spPr/>
      <dgm:t>
        <a:bodyPr/>
        <a:lstStyle/>
        <a:p>
          <a:endParaRPr lang="en-IN"/>
        </a:p>
      </dgm:t>
    </dgm:pt>
    <dgm:pt modelId="{1543F4BA-0D14-4D55-955E-09C97D73DFC9}" type="sibTrans" cxnId="{172DC08C-7337-4226-B060-8C6B3AAE5E9D}">
      <dgm:prSet/>
      <dgm:spPr/>
      <dgm:t>
        <a:bodyPr/>
        <a:lstStyle/>
        <a:p>
          <a:endParaRPr lang="en-IN"/>
        </a:p>
      </dgm:t>
    </dgm:pt>
    <dgm:pt modelId="{85382136-54FA-490D-9B5D-D463D0E8B68E}" type="pres">
      <dgm:prSet presAssocID="{98A637E3-ED1C-496C-B7E4-41747E44BD27}" presName="linearFlow" presStyleCnt="0">
        <dgm:presLayoutVars>
          <dgm:dir/>
          <dgm:resizeHandles val="exact"/>
        </dgm:presLayoutVars>
      </dgm:prSet>
      <dgm:spPr/>
      <dgm:t>
        <a:bodyPr/>
        <a:lstStyle/>
        <a:p>
          <a:endParaRPr lang="en-US"/>
        </a:p>
      </dgm:t>
    </dgm:pt>
    <dgm:pt modelId="{F6E1BEFE-8576-4C63-8934-9346CE628FA7}" type="pres">
      <dgm:prSet presAssocID="{EF26B2CF-2B52-4495-99C7-E5545F65CC70}" presName="composite" presStyleCnt="0"/>
      <dgm:spPr/>
    </dgm:pt>
    <dgm:pt modelId="{F885666D-19CD-4A21-83D5-A087402366B0}" type="pres">
      <dgm:prSet presAssocID="{EF26B2CF-2B52-4495-99C7-E5545F65CC70}" presName="imgShp" presStyleLbl="fgImgPlace1" presStyleIdx="0" presStyleCnt="5"/>
      <dgm:spPr>
        <a:blipFill>
          <a:blip xmlns:r="http://schemas.openxmlformats.org/officeDocument/2006/relationships" r:embed="rId1"/>
          <a:srcRect/>
          <a:stretch>
            <a:fillRect l="-1000" r="-1000"/>
          </a:stretch>
        </a:blipFill>
      </dgm:spPr>
    </dgm:pt>
    <dgm:pt modelId="{253B389B-3BD6-4D7F-9586-9163BFD2B24F}" type="pres">
      <dgm:prSet presAssocID="{EF26B2CF-2B52-4495-99C7-E5545F65CC70}" presName="txShp" presStyleLbl="node1" presStyleIdx="0" presStyleCnt="5">
        <dgm:presLayoutVars>
          <dgm:bulletEnabled val="1"/>
        </dgm:presLayoutVars>
      </dgm:prSet>
      <dgm:spPr/>
      <dgm:t>
        <a:bodyPr/>
        <a:lstStyle/>
        <a:p>
          <a:endParaRPr lang="en-US"/>
        </a:p>
      </dgm:t>
    </dgm:pt>
    <dgm:pt modelId="{993D9B62-B8A8-4D76-B5AB-D62F58029294}" type="pres">
      <dgm:prSet presAssocID="{07BD2C2D-1F64-457E-9F89-8413757315C6}" presName="spacing" presStyleCnt="0"/>
      <dgm:spPr/>
    </dgm:pt>
    <dgm:pt modelId="{15A5C3CB-BE73-41FC-A320-A4B2069F9CC2}" type="pres">
      <dgm:prSet presAssocID="{ED3633F9-C3E3-4A74-AE3B-A56817CF84F3}" presName="composite" presStyleCnt="0"/>
      <dgm:spPr/>
    </dgm:pt>
    <dgm:pt modelId="{4954B5D1-A355-410F-A999-5AAA3BDF069C}" type="pres">
      <dgm:prSet presAssocID="{ED3633F9-C3E3-4A74-AE3B-A56817CF84F3}" presName="imgShp" presStyleLbl="fgImgPlace1" presStyleIdx="1" presStyleCnt="5"/>
      <dgm:spPr>
        <a:blipFill>
          <a:blip xmlns:r="http://schemas.openxmlformats.org/officeDocument/2006/relationships" r:embed="rId2"/>
          <a:srcRect/>
          <a:stretch>
            <a:fillRect l="-5000" r="-5000"/>
          </a:stretch>
        </a:blipFill>
      </dgm:spPr>
    </dgm:pt>
    <dgm:pt modelId="{8ED028AB-BE43-48FC-811D-E9800B85089F}" type="pres">
      <dgm:prSet presAssocID="{ED3633F9-C3E3-4A74-AE3B-A56817CF84F3}" presName="txShp" presStyleLbl="node1" presStyleIdx="1" presStyleCnt="5">
        <dgm:presLayoutVars>
          <dgm:bulletEnabled val="1"/>
        </dgm:presLayoutVars>
      </dgm:prSet>
      <dgm:spPr/>
      <dgm:t>
        <a:bodyPr/>
        <a:lstStyle/>
        <a:p>
          <a:endParaRPr lang="en-US"/>
        </a:p>
      </dgm:t>
    </dgm:pt>
    <dgm:pt modelId="{5E7DE3C6-4470-45AD-A4B6-1A829ED17905}" type="pres">
      <dgm:prSet presAssocID="{E4BBA7AD-611D-483A-8AFB-B93D88BD1A28}" presName="spacing" presStyleCnt="0"/>
      <dgm:spPr/>
    </dgm:pt>
    <dgm:pt modelId="{A6D5F9B0-E4A6-4324-8246-19B52EB4D7A2}" type="pres">
      <dgm:prSet presAssocID="{90F8F571-A4A3-4C39-BE0A-ABA76FA1598B}" presName="composite" presStyleCnt="0"/>
      <dgm:spPr/>
    </dgm:pt>
    <dgm:pt modelId="{C6304E09-F126-48C6-AAE2-B6569FA4788E}" type="pres">
      <dgm:prSet presAssocID="{90F8F571-A4A3-4C39-BE0A-ABA76FA1598B}" presName="imgShp" presStyleLbl="fgImgPlace1" presStyleIdx="2" presStyleCnt="5"/>
      <dgm:spPr>
        <a:blipFill>
          <a:blip xmlns:r="http://schemas.openxmlformats.org/officeDocument/2006/relationships" r:embed="rId3"/>
          <a:srcRect/>
          <a:stretch>
            <a:fillRect l="-14000" r="-14000"/>
          </a:stretch>
        </a:blipFill>
      </dgm:spPr>
    </dgm:pt>
    <dgm:pt modelId="{1FF01F9A-F8A8-4A9A-A362-262C2696D948}" type="pres">
      <dgm:prSet presAssocID="{90F8F571-A4A3-4C39-BE0A-ABA76FA1598B}" presName="txShp" presStyleLbl="node1" presStyleIdx="2" presStyleCnt="5">
        <dgm:presLayoutVars>
          <dgm:bulletEnabled val="1"/>
        </dgm:presLayoutVars>
      </dgm:prSet>
      <dgm:spPr/>
      <dgm:t>
        <a:bodyPr/>
        <a:lstStyle/>
        <a:p>
          <a:endParaRPr lang="en-US"/>
        </a:p>
      </dgm:t>
    </dgm:pt>
    <dgm:pt modelId="{17001206-13BA-4D37-A1CE-DD01CB15847E}" type="pres">
      <dgm:prSet presAssocID="{11C432BB-D3A3-4268-B4BD-F07CBAEC3F47}" presName="spacing" presStyleCnt="0"/>
      <dgm:spPr/>
    </dgm:pt>
    <dgm:pt modelId="{EFB6903F-C1EA-453D-8697-4E3E708389C2}" type="pres">
      <dgm:prSet presAssocID="{B0DD6240-9BE1-47B0-90FF-22B4416A5883}" presName="composite" presStyleCnt="0"/>
      <dgm:spPr/>
    </dgm:pt>
    <dgm:pt modelId="{6BE398F3-C84C-4449-83FE-E6D2C3D2CC0B}" type="pres">
      <dgm:prSet presAssocID="{B0DD6240-9BE1-47B0-90FF-22B4416A5883}" presName="imgShp" presStyleLbl="fgImgPlace1" presStyleIdx="3" presStyleCnt="5"/>
      <dgm:spPr>
        <a:blipFill>
          <a:blip xmlns:r="http://schemas.openxmlformats.org/officeDocument/2006/relationships" r:embed="rId4"/>
          <a:srcRect/>
          <a:stretch>
            <a:fillRect/>
          </a:stretch>
        </a:blipFill>
      </dgm:spPr>
    </dgm:pt>
    <dgm:pt modelId="{C65BF985-B66C-4DF1-9381-3091D51935B0}" type="pres">
      <dgm:prSet presAssocID="{B0DD6240-9BE1-47B0-90FF-22B4416A5883}" presName="txShp" presStyleLbl="node1" presStyleIdx="3" presStyleCnt="5">
        <dgm:presLayoutVars>
          <dgm:bulletEnabled val="1"/>
        </dgm:presLayoutVars>
      </dgm:prSet>
      <dgm:spPr/>
      <dgm:t>
        <a:bodyPr/>
        <a:lstStyle/>
        <a:p>
          <a:endParaRPr lang="en-US"/>
        </a:p>
      </dgm:t>
    </dgm:pt>
    <dgm:pt modelId="{C64503C7-4312-4FC7-865E-5496727B8965}" type="pres">
      <dgm:prSet presAssocID="{AE123B9C-8D20-488F-A611-9AB058024A5F}" presName="spacing" presStyleCnt="0"/>
      <dgm:spPr/>
    </dgm:pt>
    <dgm:pt modelId="{8F2659F0-0201-4261-A917-243BC7134117}" type="pres">
      <dgm:prSet presAssocID="{F13FC766-498B-495E-9EA1-B575790723C3}" presName="composite" presStyleCnt="0"/>
      <dgm:spPr/>
    </dgm:pt>
    <dgm:pt modelId="{B8633B18-2DD4-4FD4-A45E-FBE9C8479FC1}" type="pres">
      <dgm:prSet presAssocID="{F13FC766-498B-495E-9EA1-B575790723C3}" presName="imgShp" presStyleLbl="fgImgPlace1" presStyleIdx="4" presStyleCnt="5"/>
      <dgm:spPr>
        <a:blipFill>
          <a:blip xmlns:r="http://schemas.openxmlformats.org/officeDocument/2006/relationships" r:embed="rId5"/>
          <a:srcRect/>
          <a:stretch>
            <a:fillRect l="-15000" r="-15000"/>
          </a:stretch>
        </a:blipFill>
      </dgm:spPr>
    </dgm:pt>
    <dgm:pt modelId="{22B8AEAF-4BD7-4BC2-ACA2-F435A00ADF88}" type="pres">
      <dgm:prSet presAssocID="{F13FC766-498B-495E-9EA1-B575790723C3}" presName="txShp" presStyleLbl="node1" presStyleIdx="4" presStyleCnt="5">
        <dgm:presLayoutVars>
          <dgm:bulletEnabled val="1"/>
        </dgm:presLayoutVars>
      </dgm:prSet>
      <dgm:spPr/>
      <dgm:t>
        <a:bodyPr/>
        <a:lstStyle/>
        <a:p>
          <a:endParaRPr lang="en-US"/>
        </a:p>
      </dgm:t>
    </dgm:pt>
  </dgm:ptLst>
  <dgm:cxnLst>
    <dgm:cxn modelId="{FAE7B62A-CC0D-4733-B5A3-E570BF0FDFFD}" srcId="{98A637E3-ED1C-496C-B7E4-41747E44BD27}" destId="{90F8F571-A4A3-4C39-BE0A-ABA76FA1598B}" srcOrd="2" destOrd="0" parTransId="{AC19CECE-9F65-4B7B-86F4-FF60B676EAAE}" sibTransId="{11C432BB-D3A3-4268-B4BD-F07CBAEC3F47}"/>
    <dgm:cxn modelId="{9F9A483C-EDF0-47B3-917F-CB6F2A3019A4}" type="presOf" srcId="{EF26B2CF-2B52-4495-99C7-E5545F65CC70}" destId="{253B389B-3BD6-4D7F-9586-9163BFD2B24F}" srcOrd="0" destOrd="0" presId="urn:microsoft.com/office/officeart/2005/8/layout/vList3"/>
    <dgm:cxn modelId="{9ADA159C-E228-4269-9688-2A3E2D711722}" srcId="{98A637E3-ED1C-496C-B7E4-41747E44BD27}" destId="{B0DD6240-9BE1-47B0-90FF-22B4416A5883}" srcOrd="3" destOrd="0" parTransId="{54058DA4-7301-4530-9BE6-0A02997E208C}" sibTransId="{AE123B9C-8D20-488F-A611-9AB058024A5F}"/>
    <dgm:cxn modelId="{172DC08C-7337-4226-B060-8C6B3AAE5E9D}" srcId="{98A637E3-ED1C-496C-B7E4-41747E44BD27}" destId="{F13FC766-498B-495E-9EA1-B575790723C3}" srcOrd="4" destOrd="0" parTransId="{20FC2717-5592-4BC7-95DB-783C40F6B93A}" sibTransId="{1543F4BA-0D14-4D55-955E-09C97D73DFC9}"/>
    <dgm:cxn modelId="{7A54AEC4-4927-4547-BF1E-35216F4A2ABD}" type="presOf" srcId="{F13FC766-498B-495E-9EA1-B575790723C3}" destId="{22B8AEAF-4BD7-4BC2-ACA2-F435A00ADF88}" srcOrd="0" destOrd="0" presId="urn:microsoft.com/office/officeart/2005/8/layout/vList3"/>
    <dgm:cxn modelId="{840C5B0E-6FD0-445C-B698-2C0C03A0922D}" srcId="{98A637E3-ED1C-496C-B7E4-41747E44BD27}" destId="{EF26B2CF-2B52-4495-99C7-E5545F65CC70}" srcOrd="0" destOrd="0" parTransId="{3B315A4C-62DD-4F2D-A816-7ED5C64F876B}" sibTransId="{07BD2C2D-1F64-457E-9F89-8413757315C6}"/>
    <dgm:cxn modelId="{59ED5AFD-F68B-403A-96EF-0F52F9BE2E80}" type="presOf" srcId="{ED3633F9-C3E3-4A74-AE3B-A56817CF84F3}" destId="{8ED028AB-BE43-48FC-811D-E9800B85089F}" srcOrd="0" destOrd="0" presId="urn:microsoft.com/office/officeart/2005/8/layout/vList3"/>
    <dgm:cxn modelId="{A9E1E0E2-20CA-4761-AD4B-65385CFF7CBB}" srcId="{98A637E3-ED1C-496C-B7E4-41747E44BD27}" destId="{ED3633F9-C3E3-4A74-AE3B-A56817CF84F3}" srcOrd="1" destOrd="0" parTransId="{CEFF2298-80AA-4A73-9E07-CAA3286EC3BF}" sibTransId="{E4BBA7AD-611D-483A-8AFB-B93D88BD1A28}"/>
    <dgm:cxn modelId="{E5617785-091C-4A65-9F2B-84192178BBC7}" type="presOf" srcId="{B0DD6240-9BE1-47B0-90FF-22B4416A5883}" destId="{C65BF985-B66C-4DF1-9381-3091D51935B0}" srcOrd="0" destOrd="0" presId="urn:microsoft.com/office/officeart/2005/8/layout/vList3"/>
    <dgm:cxn modelId="{2F5078B3-4C95-4291-B0C4-D23CDB9B1D86}" type="presOf" srcId="{98A637E3-ED1C-496C-B7E4-41747E44BD27}" destId="{85382136-54FA-490D-9B5D-D463D0E8B68E}" srcOrd="0" destOrd="0" presId="urn:microsoft.com/office/officeart/2005/8/layout/vList3"/>
    <dgm:cxn modelId="{FBCD1344-521C-438F-B900-46DADC381631}" type="presOf" srcId="{90F8F571-A4A3-4C39-BE0A-ABA76FA1598B}" destId="{1FF01F9A-F8A8-4A9A-A362-262C2696D948}" srcOrd="0" destOrd="0" presId="urn:microsoft.com/office/officeart/2005/8/layout/vList3"/>
    <dgm:cxn modelId="{5D055095-6B33-4E20-9D3A-652B026A6901}" type="presParOf" srcId="{85382136-54FA-490D-9B5D-D463D0E8B68E}" destId="{F6E1BEFE-8576-4C63-8934-9346CE628FA7}" srcOrd="0" destOrd="0" presId="urn:microsoft.com/office/officeart/2005/8/layout/vList3"/>
    <dgm:cxn modelId="{1B893DCA-0543-4AA7-AD63-32C197DE301D}" type="presParOf" srcId="{F6E1BEFE-8576-4C63-8934-9346CE628FA7}" destId="{F885666D-19CD-4A21-83D5-A087402366B0}" srcOrd="0" destOrd="0" presId="urn:microsoft.com/office/officeart/2005/8/layout/vList3"/>
    <dgm:cxn modelId="{082EE7BD-4032-4F7B-B819-FD19086F4FC9}" type="presParOf" srcId="{F6E1BEFE-8576-4C63-8934-9346CE628FA7}" destId="{253B389B-3BD6-4D7F-9586-9163BFD2B24F}" srcOrd="1" destOrd="0" presId="urn:microsoft.com/office/officeart/2005/8/layout/vList3"/>
    <dgm:cxn modelId="{4992835C-93D6-44DD-9AAF-663F81C226E2}" type="presParOf" srcId="{85382136-54FA-490D-9B5D-D463D0E8B68E}" destId="{993D9B62-B8A8-4D76-B5AB-D62F58029294}" srcOrd="1" destOrd="0" presId="urn:microsoft.com/office/officeart/2005/8/layout/vList3"/>
    <dgm:cxn modelId="{6573D660-6B90-4BC5-8D0B-E8045FF89B35}" type="presParOf" srcId="{85382136-54FA-490D-9B5D-D463D0E8B68E}" destId="{15A5C3CB-BE73-41FC-A320-A4B2069F9CC2}" srcOrd="2" destOrd="0" presId="urn:microsoft.com/office/officeart/2005/8/layout/vList3"/>
    <dgm:cxn modelId="{6D765FBF-EFB1-4F5A-906A-C3180A7E728F}" type="presParOf" srcId="{15A5C3CB-BE73-41FC-A320-A4B2069F9CC2}" destId="{4954B5D1-A355-410F-A999-5AAA3BDF069C}" srcOrd="0" destOrd="0" presId="urn:microsoft.com/office/officeart/2005/8/layout/vList3"/>
    <dgm:cxn modelId="{05DBA8BE-4EBA-4C95-A299-AC201BB3876E}" type="presParOf" srcId="{15A5C3CB-BE73-41FC-A320-A4B2069F9CC2}" destId="{8ED028AB-BE43-48FC-811D-E9800B85089F}" srcOrd="1" destOrd="0" presId="urn:microsoft.com/office/officeart/2005/8/layout/vList3"/>
    <dgm:cxn modelId="{29406AEC-05E4-4DC8-9654-B015E0B07805}" type="presParOf" srcId="{85382136-54FA-490D-9B5D-D463D0E8B68E}" destId="{5E7DE3C6-4470-45AD-A4B6-1A829ED17905}" srcOrd="3" destOrd="0" presId="urn:microsoft.com/office/officeart/2005/8/layout/vList3"/>
    <dgm:cxn modelId="{5D22E459-CE60-454B-9B1E-FCB65FA89D45}" type="presParOf" srcId="{85382136-54FA-490D-9B5D-D463D0E8B68E}" destId="{A6D5F9B0-E4A6-4324-8246-19B52EB4D7A2}" srcOrd="4" destOrd="0" presId="urn:microsoft.com/office/officeart/2005/8/layout/vList3"/>
    <dgm:cxn modelId="{6EB23B62-9513-4D58-AF39-4A8C37C8A5BF}" type="presParOf" srcId="{A6D5F9B0-E4A6-4324-8246-19B52EB4D7A2}" destId="{C6304E09-F126-48C6-AAE2-B6569FA4788E}" srcOrd="0" destOrd="0" presId="urn:microsoft.com/office/officeart/2005/8/layout/vList3"/>
    <dgm:cxn modelId="{54465225-B39E-4176-BCFC-B0EFCC4C4B2E}" type="presParOf" srcId="{A6D5F9B0-E4A6-4324-8246-19B52EB4D7A2}" destId="{1FF01F9A-F8A8-4A9A-A362-262C2696D948}" srcOrd="1" destOrd="0" presId="urn:microsoft.com/office/officeart/2005/8/layout/vList3"/>
    <dgm:cxn modelId="{7503B7AA-1208-40F9-B54A-37FA853D2314}" type="presParOf" srcId="{85382136-54FA-490D-9B5D-D463D0E8B68E}" destId="{17001206-13BA-4D37-A1CE-DD01CB15847E}" srcOrd="5" destOrd="0" presId="urn:microsoft.com/office/officeart/2005/8/layout/vList3"/>
    <dgm:cxn modelId="{A802A79E-4180-4F5E-BEAA-E2D73FCB7730}" type="presParOf" srcId="{85382136-54FA-490D-9B5D-D463D0E8B68E}" destId="{EFB6903F-C1EA-453D-8697-4E3E708389C2}" srcOrd="6" destOrd="0" presId="urn:microsoft.com/office/officeart/2005/8/layout/vList3"/>
    <dgm:cxn modelId="{5353A67B-5CD0-4D44-9AF2-F7B5116C989B}" type="presParOf" srcId="{EFB6903F-C1EA-453D-8697-4E3E708389C2}" destId="{6BE398F3-C84C-4449-83FE-E6D2C3D2CC0B}" srcOrd="0" destOrd="0" presId="urn:microsoft.com/office/officeart/2005/8/layout/vList3"/>
    <dgm:cxn modelId="{F412816F-9B15-4736-A571-95685B8AFC6B}" type="presParOf" srcId="{EFB6903F-C1EA-453D-8697-4E3E708389C2}" destId="{C65BF985-B66C-4DF1-9381-3091D51935B0}" srcOrd="1" destOrd="0" presId="urn:microsoft.com/office/officeart/2005/8/layout/vList3"/>
    <dgm:cxn modelId="{A27347F7-E2C0-489E-AEE7-43B8ADCA99EB}" type="presParOf" srcId="{85382136-54FA-490D-9B5D-D463D0E8B68E}" destId="{C64503C7-4312-4FC7-865E-5496727B8965}" srcOrd="7" destOrd="0" presId="urn:microsoft.com/office/officeart/2005/8/layout/vList3"/>
    <dgm:cxn modelId="{94065F08-32ED-46C4-BF3B-A421BAA8DF39}" type="presParOf" srcId="{85382136-54FA-490D-9B5D-D463D0E8B68E}" destId="{8F2659F0-0201-4261-A917-243BC7134117}" srcOrd="8" destOrd="0" presId="urn:microsoft.com/office/officeart/2005/8/layout/vList3"/>
    <dgm:cxn modelId="{89D61818-1815-4C14-B71A-E6BC4E81E5EA}" type="presParOf" srcId="{8F2659F0-0201-4261-A917-243BC7134117}" destId="{B8633B18-2DD4-4FD4-A45E-FBE9C8479FC1}" srcOrd="0" destOrd="0" presId="urn:microsoft.com/office/officeart/2005/8/layout/vList3"/>
    <dgm:cxn modelId="{4F5C9024-DA75-4EC2-B42E-2BF0B52F0D20}" type="presParOf" srcId="{8F2659F0-0201-4261-A917-243BC7134117}" destId="{22B8AEAF-4BD7-4BC2-ACA2-F435A00ADF8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589AE-025D-4EC0-B790-E1F0D4D61AD6}">
      <dsp:nvSpPr>
        <dsp:cNvPr id="0" name=""/>
        <dsp:cNvSpPr/>
      </dsp:nvSpPr>
      <dsp:spPr>
        <a:xfrm>
          <a:off x="0" y="22834"/>
          <a:ext cx="4942444" cy="74867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lumMod val="95000"/>
              <a:lumOff val="5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SG" sz="2400" kern="1200" dirty="0"/>
            <a:t>1. Data Collection Module</a:t>
          </a:r>
          <a:endParaRPr lang="en-IN" sz="2400" kern="1200" dirty="0"/>
        </a:p>
      </dsp:txBody>
      <dsp:txXfrm>
        <a:off x="21928" y="44762"/>
        <a:ext cx="4071300" cy="704820"/>
      </dsp:txXfrm>
    </dsp:sp>
    <dsp:sp modelId="{1AFB07C5-7A33-4760-9EFA-B1BE816D6102}">
      <dsp:nvSpPr>
        <dsp:cNvPr id="0" name=""/>
        <dsp:cNvSpPr/>
      </dsp:nvSpPr>
      <dsp:spPr>
        <a:xfrm>
          <a:off x="372462" y="905148"/>
          <a:ext cx="4942444" cy="74867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lumMod val="95000"/>
              <a:lumOff val="5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SG" sz="2400" kern="1200" dirty="0"/>
            <a:t>2. Modelling Module</a:t>
          </a:r>
          <a:endParaRPr lang="en-IN" sz="2400" kern="1200" dirty="0"/>
        </a:p>
      </dsp:txBody>
      <dsp:txXfrm>
        <a:off x="394390" y="927076"/>
        <a:ext cx="3998018" cy="704820"/>
      </dsp:txXfrm>
    </dsp:sp>
    <dsp:sp modelId="{13EFDB64-DF46-40DE-AFBF-6E96B3C9BD16}">
      <dsp:nvSpPr>
        <dsp:cNvPr id="0" name=""/>
        <dsp:cNvSpPr/>
      </dsp:nvSpPr>
      <dsp:spPr>
        <a:xfrm>
          <a:off x="821681" y="1769599"/>
          <a:ext cx="4942444" cy="74867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lumMod val="95000"/>
              <a:lumOff val="5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SG" sz="2400" kern="1200" dirty="0"/>
            <a:t>3. Preprocessing Module</a:t>
          </a:r>
        </a:p>
      </dsp:txBody>
      <dsp:txXfrm>
        <a:off x="843609" y="1791527"/>
        <a:ext cx="4004196" cy="704820"/>
      </dsp:txXfrm>
    </dsp:sp>
    <dsp:sp modelId="{626B3AE3-DC25-48AB-B592-D083600861CB}">
      <dsp:nvSpPr>
        <dsp:cNvPr id="0" name=""/>
        <dsp:cNvSpPr/>
      </dsp:nvSpPr>
      <dsp:spPr>
        <a:xfrm>
          <a:off x="1235610" y="2654399"/>
          <a:ext cx="4942444" cy="74867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lumMod val="95000"/>
              <a:lumOff val="5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SG" sz="2400" kern="1200" dirty="0"/>
            <a:t>4. Prediction &amp; Output Module</a:t>
          </a:r>
          <a:endParaRPr lang="en-IN" sz="2400" kern="1200" dirty="0"/>
        </a:p>
      </dsp:txBody>
      <dsp:txXfrm>
        <a:off x="1257538" y="2676327"/>
        <a:ext cx="3998018" cy="704820"/>
      </dsp:txXfrm>
    </dsp:sp>
    <dsp:sp modelId="{6C31ACB1-A345-48CA-83D9-4F6B07D595F1}">
      <dsp:nvSpPr>
        <dsp:cNvPr id="0" name=""/>
        <dsp:cNvSpPr/>
      </dsp:nvSpPr>
      <dsp:spPr>
        <a:xfrm>
          <a:off x="4455804" y="573418"/>
          <a:ext cx="486639" cy="486639"/>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dirty="0"/>
        </a:p>
      </dsp:txBody>
      <dsp:txXfrm>
        <a:off x="4565298" y="573418"/>
        <a:ext cx="267651" cy="366196"/>
      </dsp:txXfrm>
    </dsp:sp>
    <dsp:sp modelId="{DC1DDA1E-FF8D-448A-AAB2-D09A7917FC6D}">
      <dsp:nvSpPr>
        <dsp:cNvPr id="0" name=""/>
        <dsp:cNvSpPr/>
      </dsp:nvSpPr>
      <dsp:spPr>
        <a:xfrm>
          <a:off x="4869733" y="1458218"/>
          <a:ext cx="486639" cy="486639"/>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4979227" y="1458218"/>
        <a:ext cx="267651" cy="366196"/>
      </dsp:txXfrm>
    </dsp:sp>
    <dsp:sp modelId="{9BB5432A-4570-452B-8316-3F7483B39810}">
      <dsp:nvSpPr>
        <dsp:cNvPr id="0" name=""/>
        <dsp:cNvSpPr/>
      </dsp:nvSpPr>
      <dsp:spPr>
        <a:xfrm>
          <a:off x="5277485" y="2343017"/>
          <a:ext cx="486639" cy="486639"/>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5386979" y="2343017"/>
        <a:ext cx="267651" cy="366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B389B-3BD6-4D7F-9586-9163BFD2B24F}">
      <dsp:nvSpPr>
        <dsp:cNvPr id="0" name=""/>
        <dsp:cNvSpPr/>
      </dsp:nvSpPr>
      <dsp:spPr>
        <a:xfrm rot="10800000">
          <a:off x="1601059" y="2434"/>
          <a:ext cx="5629405" cy="732506"/>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015"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Integration with Real-Time Data</a:t>
          </a:r>
          <a:endParaRPr lang="en-IN" sz="2400" kern="1200" dirty="0"/>
        </a:p>
      </dsp:txBody>
      <dsp:txXfrm rot="10800000">
        <a:off x="1784185" y="2434"/>
        <a:ext cx="5446279" cy="732506"/>
      </dsp:txXfrm>
    </dsp:sp>
    <dsp:sp modelId="{F885666D-19CD-4A21-83D5-A087402366B0}">
      <dsp:nvSpPr>
        <dsp:cNvPr id="0" name=""/>
        <dsp:cNvSpPr/>
      </dsp:nvSpPr>
      <dsp:spPr>
        <a:xfrm>
          <a:off x="1234806" y="2434"/>
          <a:ext cx="732506" cy="732506"/>
        </a:xfrm>
        <a:prstGeom prst="ellipse">
          <a:avLst/>
        </a:prstGeom>
        <a:blipFill>
          <a:blip xmlns:r="http://schemas.openxmlformats.org/officeDocument/2006/relationships" r:embed="rId1"/>
          <a:srcRect/>
          <a:stretch>
            <a:fillRect l="-1000" r="-1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D028AB-BE43-48FC-811D-E9800B85089F}">
      <dsp:nvSpPr>
        <dsp:cNvPr id="0" name=""/>
        <dsp:cNvSpPr/>
      </dsp:nvSpPr>
      <dsp:spPr>
        <a:xfrm rot="10800000">
          <a:off x="1601059" y="953599"/>
          <a:ext cx="5629405" cy="732506"/>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015"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Support for Multiple Crops</a:t>
          </a:r>
          <a:endParaRPr lang="en-IN" sz="2400" kern="1200" dirty="0"/>
        </a:p>
      </dsp:txBody>
      <dsp:txXfrm rot="10800000">
        <a:off x="1784185" y="953599"/>
        <a:ext cx="5446279" cy="732506"/>
      </dsp:txXfrm>
    </dsp:sp>
    <dsp:sp modelId="{4954B5D1-A355-410F-A999-5AAA3BDF069C}">
      <dsp:nvSpPr>
        <dsp:cNvPr id="0" name=""/>
        <dsp:cNvSpPr/>
      </dsp:nvSpPr>
      <dsp:spPr>
        <a:xfrm>
          <a:off x="1234806" y="953599"/>
          <a:ext cx="732506" cy="732506"/>
        </a:xfrm>
        <a:prstGeom prst="ellipse">
          <a:avLst/>
        </a:prstGeom>
        <a:blipFill>
          <a:blip xmlns:r="http://schemas.openxmlformats.org/officeDocument/2006/relationships" r:embed="rId2"/>
          <a:srcRect/>
          <a:stretch>
            <a:fillRect l="-5000" r="-5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F01F9A-F8A8-4A9A-A362-262C2696D948}">
      <dsp:nvSpPr>
        <dsp:cNvPr id="0" name=""/>
        <dsp:cNvSpPr/>
      </dsp:nvSpPr>
      <dsp:spPr>
        <a:xfrm rot="10800000">
          <a:off x="1601059" y="1904764"/>
          <a:ext cx="5629405" cy="732506"/>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015"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Mobile/Web App Interface</a:t>
          </a:r>
          <a:endParaRPr lang="en-IN" sz="2400" kern="1200" dirty="0"/>
        </a:p>
      </dsp:txBody>
      <dsp:txXfrm rot="10800000">
        <a:off x="1784185" y="1904764"/>
        <a:ext cx="5446279" cy="732506"/>
      </dsp:txXfrm>
    </dsp:sp>
    <dsp:sp modelId="{C6304E09-F126-48C6-AAE2-B6569FA4788E}">
      <dsp:nvSpPr>
        <dsp:cNvPr id="0" name=""/>
        <dsp:cNvSpPr/>
      </dsp:nvSpPr>
      <dsp:spPr>
        <a:xfrm>
          <a:off x="1234806" y="1904764"/>
          <a:ext cx="732506" cy="732506"/>
        </a:xfrm>
        <a:prstGeom prst="ellipse">
          <a:avLst/>
        </a:prstGeom>
        <a:blipFill>
          <a:blip xmlns:r="http://schemas.openxmlformats.org/officeDocument/2006/relationships" r:embed="rId3"/>
          <a:srcRect/>
          <a:stretch>
            <a:fillRect l="-14000" r="-14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5BF985-B66C-4DF1-9381-3091D51935B0}">
      <dsp:nvSpPr>
        <dsp:cNvPr id="0" name=""/>
        <dsp:cNvSpPr/>
      </dsp:nvSpPr>
      <dsp:spPr>
        <a:xfrm rot="10800000">
          <a:off x="1601059" y="2855929"/>
          <a:ext cx="5629405" cy="732506"/>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015"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Use of Attention Mechanisms</a:t>
          </a:r>
          <a:endParaRPr lang="en-IN" sz="2400" kern="1200" dirty="0"/>
        </a:p>
      </dsp:txBody>
      <dsp:txXfrm rot="10800000">
        <a:off x="1784185" y="2855929"/>
        <a:ext cx="5446279" cy="732506"/>
      </dsp:txXfrm>
    </dsp:sp>
    <dsp:sp modelId="{6BE398F3-C84C-4449-83FE-E6D2C3D2CC0B}">
      <dsp:nvSpPr>
        <dsp:cNvPr id="0" name=""/>
        <dsp:cNvSpPr/>
      </dsp:nvSpPr>
      <dsp:spPr>
        <a:xfrm>
          <a:off x="1234806" y="2855929"/>
          <a:ext cx="732506" cy="732506"/>
        </a:xfrm>
        <a:prstGeom prst="ellipse">
          <a:avLst/>
        </a:prstGeom>
        <a:blipFill>
          <a:blip xmlns:r="http://schemas.openxmlformats.org/officeDocument/2006/relationships" r:embed="rId4"/>
          <a:srcRect/>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B8AEAF-4BD7-4BC2-ACA2-F435A00ADF88}">
      <dsp:nvSpPr>
        <dsp:cNvPr id="0" name=""/>
        <dsp:cNvSpPr/>
      </dsp:nvSpPr>
      <dsp:spPr>
        <a:xfrm rot="10800000">
          <a:off x="1601059" y="3807094"/>
          <a:ext cx="5629405" cy="732506"/>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015"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Localized Recommendations</a:t>
          </a:r>
          <a:endParaRPr lang="en-IN" sz="2400" kern="1200" dirty="0"/>
        </a:p>
      </dsp:txBody>
      <dsp:txXfrm rot="10800000">
        <a:off x="1784185" y="3807094"/>
        <a:ext cx="5446279" cy="732506"/>
      </dsp:txXfrm>
    </dsp:sp>
    <dsp:sp modelId="{B8633B18-2DD4-4FD4-A45E-FBE9C8479FC1}">
      <dsp:nvSpPr>
        <dsp:cNvPr id="0" name=""/>
        <dsp:cNvSpPr/>
      </dsp:nvSpPr>
      <dsp:spPr>
        <a:xfrm>
          <a:off x="1234806" y="3807094"/>
          <a:ext cx="732506" cy="732506"/>
        </a:xfrm>
        <a:prstGeom prst="ellipse">
          <a:avLst/>
        </a:prstGeom>
        <a:blipFill>
          <a:blip xmlns:r="http://schemas.openxmlformats.org/officeDocument/2006/relationships" r:embed="rId5"/>
          <a:srcRect/>
          <a:stretch>
            <a:fillRect l="-15000" r="-15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fld id="{00000000-1234-1234-1234-123412341234}" type="slidenum">
              <a:rPr lang="en-IN" sz="1200" smtClean="0">
                <a:solidFill>
                  <a:schemeClr val="dk1"/>
                </a:solidFill>
                <a:ea typeface="Calibri"/>
                <a:sym typeface="Calibri"/>
              </a:rPr>
              <a:pPr algn="r"/>
              <a:t>‹#›</a:t>
            </a:fld>
            <a:endParaRPr lang="en-IN" sz="1200" dirty="0">
              <a:solidFill>
                <a:schemeClr val="dk1"/>
              </a:solidFill>
              <a:ea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algn="r"/>
            <a:fld id="{00000000-1234-1234-1234-123412341234}" type="slidenum">
              <a:rPr lang="en-IN" sz="1200" smtClean="0">
                <a:solidFill>
                  <a:schemeClr val="dk1"/>
                </a:solidFill>
                <a:ea typeface="Calibri"/>
                <a:sym typeface="Calibri"/>
              </a:rPr>
              <a:pPr algn="r"/>
              <a:t>12</a:t>
            </a:fld>
            <a:endParaRPr lang="en-IN" sz="1200" dirty="0">
              <a:solidFill>
                <a:schemeClr val="dk1"/>
              </a:solidFill>
              <a:ea typeface="Calibri"/>
              <a:sym typeface="Calibri"/>
            </a:endParaRPr>
          </a:p>
        </p:txBody>
      </p:sp>
    </p:spTree>
    <p:extLst>
      <p:ext uri="{BB962C8B-B14F-4D97-AF65-F5344CB8AC3E}">
        <p14:creationId xmlns:p14="http://schemas.microsoft.com/office/powerpoint/2010/main" val="211156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sz="3200">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sz="2400">
                <a:solidFill>
                  <a:srgbClr val="888888"/>
                </a:solidFill>
                <a:latin typeface="Times New Roman" panose="02020603050405020304" pitchFamily="18" charset="0"/>
                <a:cs typeface="Times New Roman" panose="02020603050405020304" pitchFamily="18" charset="0"/>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8" name="Google Shape;1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19" name="Google Shape;1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20" name="Google Shape;2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0" name="Google Shape;80;p2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81" name="Google Shape;8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2" name="Google Shape;8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3" name="Google Shape;8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24" name="Google Shape;2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25" name="Google Shape;2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26" name="Google Shape;2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latin typeface="Times New Roman" panose="02020603050405020304" pitchFamily="18" charset="0"/>
                <a:cs typeface="Times New Roman" panose="02020603050405020304" pitchFamily="18" charset="0"/>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dirty="0"/>
          </a:p>
        </p:txBody>
      </p:sp>
      <p:sp>
        <p:nvSpPr>
          <p:cNvPr id="30" name="Google Shape;3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1" name="Google Shape;3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2" name="Google Shape;3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Times New Roman" panose="02020603050405020304" pitchFamily="18" charset="0"/>
                <a:cs typeface="Times New Roman" panose="02020603050405020304" pitchFamily="18" charset="0"/>
              </a:defRPr>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dirty="0"/>
          </a:p>
        </p:txBody>
      </p:sp>
      <p:sp>
        <p:nvSpPr>
          <p:cNvPr id="36" name="Google Shape;36;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Times New Roman" panose="02020603050405020304" pitchFamily="18" charset="0"/>
                <a:cs typeface="Times New Roman" panose="02020603050405020304" pitchFamily="18" charset="0"/>
              </a:defRPr>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dirty="0"/>
          </a:p>
        </p:txBody>
      </p:sp>
      <p:sp>
        <p:nvSpPr>
          <p:cNvPr id="37" name="Google Shape;3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8" name="Google Shape;3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9" name="Google Shape;3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atin typeface="Times New Roman" panose="02020603050405020304" pitchFamily="18" charset="0"/>
                <a:cs typeface="Times New Roman" panose="02020603050405020304" pitchFamily="18" charset="0"/>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dirty="0"/>
          </a:p>
        </p:txBody>
      </p:sp>
      <p:sp>
        <p:nvSpPr>
          <p:cNvPr id="43" name="Google Shape;43;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dirty="0"/>
          </a:p>
        </p:txBody>
      </p:sp>
      <p:sp>
        <p:nvSpPr>
          <p:cNvPr id="44" name="Google Shape;44;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atin typeface="Times New Roman" panose="02020603050405020304" pitchFamily="18" charset="0"/>
                <a:cs typeface="Times New Roman" panose="02020603050405020304" pitchFamily="18" charset="0"/>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dirty="0"/>
          </a:p>
        </p:txBody>
      </p:sp>
      <p:sp>
        <p:nvSpPr>
          <p:cNvPr id="45" name="Google Shape;45;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dirty="0"/>
          </a:p>
        </p:txBody>
      </p:sp>
      <p:sp>
        <p:nvSpPr>
          <p:cNvPr id="46" name="Google Shape;4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47" name="Google Shape;4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48" name="Google Shape;4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1" name="Google Shape;5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2" name="Google Shape;5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3" name="Google Shape;5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0" name="Google Shape;60;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atin typeface="Times New Roman" panose="02020603050405020304" pitchFamily="18" charset="0"/>
                <a:cs typeface="Times New Roman" panose="02020603050405020304" pitchFamily="18" charset="0"/>
              </a:defRPr>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dirty="0"/>
          </a:p>
        </p:txBody>
      </p:sp>
      <p:sp>
        <p:nvSpPr>
          <p:cNvPr id="61" name="Google Shape;61;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atin typeface="Times New Roman" panose="02020603050405020304" pitchFamily="18" charset="0"/>
                <a:cs typeface="Times New Roman" panose="02020603050405020304" pitchFamily="18" charset="0"/>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dirty="0"/>
          </a:p>
        </p:txBody>
      </p:sp>
      <p:sp>
        <p:nvSpPr>
          <p:cNvPr id="62" name="Google Shape;6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3" name="Google Shape;6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4" name="Google Shape;6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7" name="Google Shape;67;p23"/>
          <p:cNvSpPr>
            <a:spLocks noGrp="1"/>
          </p:cNvSpPr>
          <p:nvPr>
            <p:ph type="pic" idx="2"/>
          </p:nvPr>
        </p:nvSpPr>
        <p:spPr>
          <a:xfrm>
            <a:off x="1792288" y="612775"/>
            <a:ext cx="5486400" cy="4114800"/>
          </a:xfrm>
          <a:prstGeom prst="rect">
            <a:avLst/>
          </a:prstGeom>
          <a:noFill/>
          <a:ln>
            <a:noFill/>
          </a:ln>
        </p:spPr>
      </p:sp>
      <p:sp>
        <p:nvSpPr>
          <p:cNvPr id="68" name="Google Shape;68;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atin typeface="Times New Roman" panose="02020603050405020304" pitchFamily="18" charset="0"/>
                <a:cs typeface="Times New Roman" panose="02020603050405020304" pitchFamily="18" charset="0"/>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dirty="0"/>
          </a:p>
        </p:txBody>
      </p:sp>
      <p:sp>
        <p:nvSpPr>
          <p:cNvPr id="69" name="Google Shape;69;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0" name="Google Shape;7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1" name="Google Shape;7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4" name="Google Shape;74;p2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75" name="Google Shape;7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6" name="Google Shape;7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7" name="Google Shape;7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2.png"/><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530787"/>
            <a:ext cx="7772400" cy="1470000"/>
          </a:xfrm>
          <a:prstGeom prst="rect">
            <a:avLst/>
          </a:prstGeom>
          <a:noFill/>
          <a:ln>
            <a:noFill/>
          </a:ln>
        </p:spPr>
        <p:txBody>
          <a:bodyPr spcFirstLastPara="1" wrap="square" lIns="91425" tIns="45700" rIns="91425" bIns="45700" anchor="ctr" anchorCtr="0">
            <a:normAutofit/>
          </a:bodyPr>
          <a:lstStyle/>
          <a:p>
            <a:pPr lvl="0">
              <a:buSzPts val="4400"/>
            </a:pPr>
            <a:r>
              <a:rPr lang="en-US" sz="2800" b="1" dirty="0" smtClean="0">
                <a:ea typeface="Times New Roman"/>
                <a:cs typeface="Times New Roman"/>
                <a:sym typeface="Times New Roman"/>
              </a:rPr>
              <a:t>DEEP LEARNING-BASED YIELD FORECASTING FOR RICE VARIETIES</a:t>
            </a:r>
            <a:endParaRPr lang="en-US" sz="2800" dirty="0">
              <a:ea typeface="Times New Roman"/>
              <a:cs typeface="Times New Roman"/>
              <a:sym typeface="Times New Roman"/>
            </a:endParaRPr>
          </a:p>
        </p:txBody>
      </p:sp>
      <p:grpSp>
        <p:nvGrpSpPr>
          <p:cNvPr id="89" name="Google Shape;89;p1"/>
          <p:cNvGrpSpPr/>
          <p:nvPr/>
        </p:nvGrpSpPr>
        <p:grpSpPr>
          <a:xfrm>
            <a:off x="216865" y="335489"/>
            <a:ext cx="8600563" cy="1030456"/>
            <a:chOff x="174379" y="61222"/>
            <a:chExt cx="8747590" cy="833081"/>
          </a:xfrm>
        </p:grpSpPr>
        <p:pic>
          <p:nvPicPr>
            <p:cNvPr id="90" name="Google Shape;90;p1"/>
            <p:cNvPicPr preferRelativeResize="0"/>
            <p:nvPr/>
          </p:nvPicPr>
          <p:blipFill rotWithShape="1">
            <a:blip r:embed="rId3">
              <a:alphaModFix/>
            </a:blip>
            <a:srcRect/>
            <a:stretch/>
          </p:blipFill>
          <p:spPr>
            <a:xfrm>
              <a:off x="174379" y="61222"/>
              <a:ext cx="1809780" cy="833081"/>
            </a:xfrm>
            <a:prstGeom prst="rect">
              <a:avLst/>
            </a:prstGeom>
            <a:noFill/>
            <a:ln>
              <a:noFill/>
            </a:ln>
          </p:spPr>
        </p:pic>
        <p:pic>
          <p:nvPicPr>
            <p:cNvPr id="91" name="Google Shape;91;p1" descr="Anna University - Wikipedia"/>
            <p:cNvPicPr preferRelativeResize="0"/>
            <p:nvPr/>
          </p:nvPicPr>
          <p:blipFill rotWithShape="1">
            <a:blip r:embed="rId4">
              <a:alphaModFix/>
            </a:blip>
            <a:srcRect/>
            <a:stretch/>
          </p:blipFill>
          <p:spPr>
            <a:xfrm>
              <a:off x="7615085" y="88372"/>
              <a:ext cx="1306884" cy="805931"/>
            </a:xfrm>
            <a:prstGeom prst="rect">
              <a:avLst/>
            </a:prstGeom>
            <a:noFill/>
            <a:ln>
              <a:noFill/>
            </a:ln>
          </p:spPr>
        </p:pic>
        <p:pic>
          <p:nvPicPr>
            <p:cNvPr id="92" name="Google Shape;92;p1"/>
            <p:cNvPicPr preferRelativeResize="0"/>
            <p:nvPr/>
          </p:nvPicPr>
          <p:blipFill rotWithShape="1">
            <a:blip r:embed="rId5">
              <a:alphaModFix/>
            </a:blip>
            <a:srcRect/>
            <a:stretch/>
          </p:blipFill>
          <p:spPr>
            <a:xfrm>
              <a:off x="1868992" y="61222"/>
              <a:ext cx="5683309" cy="833081"/>
            </a:xfrm>
            <a:prstGeom prst="rect">
              <a:avLst/>
            </a:prstGeom>
            <a:noFill/>
            <a:ln>
              <a:noFill/>
            </a:ln>
          </p:spPr>
        </p:pic>
      </p:grpSp>
      <p:sp>
        <p:nvSpPr>
          <p:cNvPr id="2" name="TextBox 1"/>
          <p:cNvSpPr txBox="1"/>
          <p:nvPr/>
        </p:nvSpPr>
        <p:spPr>
          <a:xfrm>
            <a:off x="1087885" y="3165630"/>
            <a:ext cx="5766842" cy="2908489"/>
          </a:xfrm>
          <a:prstGeom prst="rect">
            <a:avLst/>
          </a:prstGeom>
          <a:noFill/>
        </p:spPr>
        <p:txBody>
          <a:bodyPr wrap="square" rtlCol="0">
            <a:spAutoFit/>
          </a:bodyPr>
          <a:lstStyle/>
          <a:p>
            <a:pPr lvl="0">
              <a:lnSpc>
                <a:spcPct val="150000"/>
              </a:lnSpc>
              <a:spcBef>
                <a:spcPts val="640"/>
              </a:spcBef>
              <a:buClr>
                <a:schemeClr val="dk1"/>
              </a:buClr>
              <a:buSzPct val="100000"/>
            </a:pPr>
            <a:r>
              <a:rPr lang="en-IN" sz="1600" b="1" dirty="0">
                <a:latin typeface="Times New Roman" panose="02020603050405020304" pitchFamily="18" charset="0"/>
                <a:ea typeface="Times New Roman"/>
                <a:cs typeface="Times New Roman"/>
                <a:sym typeface="Times New Roman"/>
              </a:rPr>
              <a:t>Team Members: </a:t>
            </a:r>
          </a:p>
          <a:p>
            <a:pPr indent="-457200">
              <a:lnSpc>
                <a:spcPct val="150000"/>
              </a:lnSpc>
              <a:spcBef>
                <a:spcPts val="640"/>
              </a:spcBef>
              <a:buSzPct val="100000"/>
            </a:pPr>
            <a:r>
              <a:rPr lang="en-IN" sz="1600" dirty="0" err="1" smtClean="0">
                <a:latin typeface="Times New Roman" panose="02020603050405020304" pitchFamily="18" charset="0"/>
                <a:ea typeface="Times New Roman"/>
                <a:cs typeface="Times New Roman"/>
                <a:sym typeface="Times New Roman"/>
              </a:rPr>
              <a:t>Tanushri</a:t>
            </a:r>
            <a:r>
              <a:rPr lang="en-IN" sz="1600" dirty="0" smtClean="0">
                <a:latin typeface="Times New Roman" panose="02020603050405020304" pitchFamily="18" charset="0"/>
                <a:ea typeface="Times New Roman"/>
                <a:cs typeface="Times New Roman"/>
                <a:sym typeface="Times New Roman"/>
              </a:rPr>
              <a:t> </a:t>
            </a:r>
            <a:r>
              <a:rPr lang="en-IN" sz="1600" dirty="0">
                <a:latin typeface="Times New Roman" panose="02020603050405020304" pitchFamily="18" charset="0"/>
                <a:ea typeface="Times New Roman"/>
                <a:cs typeface="Times New Roman"/>
                <a:sym typeface="Times New Roman"/>
              </a:rPr>
              <a:t>E (211423104684)</a:t>
            </a:r>
          </a:p>
          <a:p>
            <a:pPr indent="-457200">
              <a:lnSpc>
                <a:spcPct val="150000"/>
              </a:lnSpc>
              <a:spcBef>
                <a:spcPts val="640"/>
              </a:spcBef>
              <a:buSzPct val="100000"/>
            </a:pPr>
            <a:r>
              <a:rPr lang="en-IN" sz="1600" dirty="0" err="1" smtClean="0">
                <a:latin typeface="Times New Roman" panose="02020603050405020304" pitchFamily="18" charset="0"/>
                <a:ea typeface="Times New Roman"/>
                <a:cs typeface="Times New Roman"/>
                <a:sym typeface="Times New Roman"/>
              </a:rPr>
              <a:t>Thiruselvi</a:t>
            </a:r>
            <a:r>
              <a:rPr lang="en-IN" sz="1600" dirty="0" smtClean="0">
                <a:latin typeface="Times New Roman" panose="02020603050405020304" pitchFamily="18" charset="0"/>
                <a:ea typeface="Times New Roman"/>
                <a:cs typeface="Times New Roman"/>
                <a:sym typeface="Times New Roman"/>
              </a:rPr>
              <a:t> </a:t>
            </a:r>
            <a:r>
              <a:rPr lang="en-IN" sz="1600" dirty="0">
                <a:latin typeface="Times New Roman" panose="02020603050405020304" pitchFamily="18" charset="0"/>
                <a:ea typeface="Times New Roman"/>
                <a:cs typeface="Times New Roman"/>
                <a:sym typeface="Times New Roman"/>
              </a:rPr>
              <a:t>Thirunavukkarasu (211423104698)</a:t>
            </a:r>
          </a:p>
          <a:p>
            <a:pPr>
              <a:lnSpc>
                <a:spcPct val="150000"/>
              </a:lnSpc>
              <a:spcBef>
                <a:spcPts val="640"/>
              </a:spcBef>
              <a:buSzPct val="100000"/>
            </a:pPr>
            <a:r>
              <a:rPr lang="en-IN" sz="1600" b="1" dirty="0">
                <a:latin typeface="Times New Roman" panose="02020603050405020304" pitchFamily="18" charset="0"/>
                <a:ea typeface="Times New Roman"/>
                <a:cs typeface="Times New Roman"/>
                <a:sym typeface="Times New Roman"/>
              </a:rPr>
              <a:t>Guide Name:</a:t>
            </a:r>
            <a:r>
              <a:rPr lang="en-IN" sz="1600" dirty="0">
                <a:latin typeface="Times New Roman" panose="02020603050405020304" pitchFamily="18" charset="0"/>
                <a:ea typeface="Times New Roman"/>
                <a:cs typeface="Times New Roman"/>
                <a:sym typeface="Times New Roman"/>
              </a:rPr>
              <a:t> Dr. Sathiya V</a:t>
            </a:r>
          </a:p>
          <a:p>
            <a:pPr>
              <a:lnSpc>
                <a:spcPct val="150000"/>
              </a:lnSpc>
              <a:spcBef>
                <a:spcPts val="640"/>
              </a:spcBef>
              <a:buSzPct val="100000"/>
            </a:pPr>
            <a:r>
              <a:rPr lang="en-IN" sz="1600" b="1" dirty="0">
                <a:latin typeface="Times New Roman" panose="02020603050405020304" pitchFamily="18" charset="0"/>
                <a:ea typeface="Times New Roman"/>
                <a:cs typeface="Times New Roman"/>
                <a:sym typeface="Times New Roman"/>
              </a:rPr>
              <a:t>Project Co-ordinator Name: </a:t>
            </a:r>
            <a:r>
              <a:rPr lang="en-IN" sz="1600" dirty="0">
                <a:latin typeface="Times New Roman" panose="02020603050405020304" pitchFamily="18" charset="0"/>
                <a:ea typeface="Times New Roman"/>
                <a:cs typeface="Times New Roman"/>
                <a:sym typeface="Times New Roman"/>
              </a:rPr>
              <a:t>Dr.Subedha V &amp; Mrs.Sharmila</a:t>
            </a:r>
          </a:p>
          <a:p>
            <a:pPr>
              <a:lnSpc>
                <a:spcPct val="150000"/>
              </a:lnSpc>
              <a:spcBef>
                <a:spcPts val="640"/>
              </a:spcBef>
              <a:buSzPct val="100000"/>
            </a:pPr>
            <a:r>
              <a:rPr lang="en-US" sz="1600" b="1" dirty="0">
                <a:latin typeface="Times New Roman" panose="02020603050405020304" pitchFamily="18" charset="0"/>
                <a:ea typeface="Times New Roman"/>
                <a:cs typeface="Times New Roman"/>
                <a:sym typeface="Times New Roman"/>
              </a:rPr>
              <a:t>Batch No:</a:t>
            </a:r>
            <a:r>
              <a:rPr lang="en-US" sz="1600" dirty="0">
                <a:latin typeface="Times New Roman" panose="02020603050405020304" pitchFamily="18" charset="0"/>
                <a:ea typeface="Times New Roman"/>
                <a:cs typeface="Times New Roman"/>
                <a:sym typeface="Times New Roman"/>
              </a:rPr>
              <a:t> </a:t>
            </a:r>
            <a:r>
              <a:rPr lang="en-IN" sz="1600" dirty="0">
                <a:latin typeface="Times New Roman" panose="02020603050405020304" pitchFamily="18" charset="0"/>
                <a:ea typeface="Times New Roman"/>
                <a:cs typeface="Times New Roman"/>
                <a:sym typeface="Times New Roman"/>
              </a:rPr>
              <a:t>07</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6"/>
          <a:stretch>
            <a:fillRect/>
          </a:stretch>
        </p:blipFill>
        <p:spPr>
          <a:xfrm>
            <a:off x="7676971" y="3280614"/>
            <a:ext cx="1104743" cy="1110588"/>
          </a:xfrm>
          <a:prstGeom prst="rect">
            <a:avLst/>
          </a:prstGeom>
          <a:ln>
            <a:noFill/>
          </a:ln>
          <a:effectLst>
            <a:outerShdw blurRad="50800" dist="101600" dir="18900000" algn="bl" rotWithShape="0">
              <a:prstClr val="black">
                <a:alpha val="40000"/>
              </a:prstClr>
            </a:outerShdw>
          </a:effectLst>
        </p:spPr>
      </p:pic>
      <p:pic>
        <p:nvPicPr>
          <p:cNvPr id="4" name="Picture 3"/>
          <p:cNvPicPr>
            <a:picLocks noChangeAspect="1"/>
          </p:cNvPicPr>
          <p:nvPr/>
        </p:nvPicPr>
        <p:blipFill>
          <a:blip r:embed="rId7"/>
          <a:stretch>
            <a:fillRect/>
          </a:stretch>
        </p:blipFill>
        <p:spPr>
          <a:xfrm>
            <a:off x="7676971" y="4690474"/>
            <a:ext cx="1096256" cy="1084372"/>
          </a:xfrm>
          <a:prstGeom prst="rect">
            <a:avLst/>
          </a:prstGeom>
          <a:effectLst>
            <a:outerShdw blurRad="50800" dist="101600" dir="2700000" algn="tl" rotWithShape="0">
              <a:prstClr val="black">
                <a:alpha val="40000"/>
              </a:prstClr>
            </a:outerShdw>
          </a:effectLst>
        </p:spPr>
      </p:pic>
      <p:pic>
        <p:nvPicPr>
          <p:cNvPr id="5" name="Picture 4"/>
          <p:cNvPicPr>
            <a:picLocks noChangeAspect="1"/>
          </p:cNvPicPr>
          <p:nvPr/>
        </p:nvPicPr>
        <p:blipFill>
          <a:blip r:embed="rId8"/>
          <a:stretch>
            <a:fillRect/>
          </a:stretch>
        </p:blipFill>
        <p:spPr>
          <a:xfrm>
            <a:off x="6395973" y="3280266"/>
            <a:ext cx="1074808" cy="1110936"/>
          </a:xfrm>
          <a:prstGeom prst="rect">
            <a:avLst/>
          </a:prstGeom>
          <a:effectLst>
            <a:outerShdw blurRad="50800" dist="101600" dir="13500000" algn="br" rotWithShape="0">
              <a:prstClr val="black">
                <a:alpha val="40000"/>
              </a:prstClr>
            </a:outerShdw>
          </a:effectLst>
        </p:spPr>
      </p:pic>
      <p:pic>
        <p:nvPicPr>
          <p:cNvPr id="6" name="Picture 5"/>
          <p:cNvPicPr>
            <a:picLocks noChangeAspect="1"/>
          </p:cNvPicPr>
          <p:nvPr/>
        </p:nvPicPr>
        <p:blipFill>
          <a:blip r:embed="rId9"/>
          <a:stretch>
            <a:fillRect/>
          </a:stretch>
        </p:blipFill>
        <p:spPr>
          <a:xfrm>
            <a:off x="6395973" y="4690474"/>
            <a:ext cx="1074808" cy="1084372"/>
          </a:xfrm>
          <a:prstGeom prst="rect">
            <a:avLst/>
          </a:prstGeom>
          <a:effectLst>
            <a:outerShdw blurRad="50800" dist="1016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10C6-7978-596C-4529-1FDC2C19A501}"/>
              </a:ext>
            </a:extLst>
          </p:cNvPr>
          <p:cNvSpPr>
            <a:spLocks noGrp="1"/>
          </p:cNvSpPr>
          <p:nvPr>
            <p:ph type="title"/>
          </p:nvPr>
        </p:nvSpPr>
        <p:spPr/>
        <p:txBody>
          <a:bodyPr>
            <a:normAutofit/>
          </a:bodyPr>
          <a:lstStyle/>
          <a:p>
            <a:r>
              <a:rPr lang="en-IN" sz="2800" b="1" dirty="0">
                <a:solidFill>
                  <a:schemeClr val="bg2"/>
                </a:solidFill>
              </a:rPr>
              <a:t>Hardware/Software Specifications</a:t>
            </a:r>
          </a:p>
        </p:txBody>
      </p:sp>
      <p:sp>
        <p:nvSpPr>
          <p:cNvPr id="3" name="Text Placeholder 2">
            <a:extLst>
              <a:ext uri="{FF2B5EF4-FFF2-40B4-BE49-F238E27FC236}">
                <a16:creationId xmlns:a16="http://schemas.microsoft.com/office/drawing/2014/main" id="{0EAE60F1-2985-88B2-2DFA-06C19DE5B942}"/>
              </a:ext>
            </a:extLst>
          </p:cNvPr>
          <p:cNvSpPr>
            <a:spLocks noGrp="1"/>
          </p:cNvSpPr>
          <p:nvPr>
            <p:ph type="body" idx="1"/>
          </p:nvPr>
        </p:nvSpPr>
        <p:spPr>
          <a:xfrm>
            <a:off x="457199" y="1517291"/>
            <a:ext cx="3952971" cy="4713828"/>
          </a:xfrm>
          <a:ln/>
        </p:spPr>
        <p:style>
          <a:lnRef idx="2">
            <a:schemeClr val="dk1"/>
          </a:lnRef>
          <a:fillRef idx="1">
            <a:schemeClr val="lt1"/>
          </a:fillRef>
          <a:effectRef idx="0">
            <a:schemeClr val="dk1"/>
          </a:effectRef>
          <a:fontRef idx="minor">
            <a:schemeClr val="dk1"/>
          </a:fontRef>
        </p:style>
        <p:txBody>
          <a:bodyPr>
            <a:normAutofit fontScale="25000" lnSpcReduction="20000"/>
          </a:bodyPr>
          <a:lstStyle/>
          <a:p>
            <a:pPr marL="50800" indent="0" algn="ctr">
              <a:lnSpc>
                <a:spcPct val="160000"/>
              </a:lnSpc>
              <a:buNone/>
            </a:pPr>
            <a:r>
              <a:rPr lang="en-IN" sz="8000" b="1" dirty="0">
                <a:latin typeface="Times New Roman" panose="02020603050405020304" pitchFamily="18" charset="0"/>
                <a:cs typeface="Times New Roman" panose="02020603050405020304" pitchFamily="18" charset="0"/>
              </a:rPr>
              <a:t>Hardware Requirements</a:t>
            </a:r>
          </a:p>
          <a:p>
            <a:pPr algn="just">
              <a:lnSpc>
                <a:spcPct val="160000"/>
              </a:lnSpc>
            </a:pPr>
            <a:r>
              <a:rPr lang="en-IN" sz="8000" b="1" dirty="0">
                <a:latin typeface="Times New Roman" panose="02020603050405020304" pitchFamily="18" charset="0"/>
                <a:cs typeface="Times New Roman" panose="02020603050405020304" pitchFamily="18" charset="0"/>
              </a:rPr>
              <a:t>Processor:</a:t>
            </a:r>
            <a:r>
              <a:rPr lang="en-IN" sz="8000" dirty="0">
                <a:latin typeface="Times New Roman" panose="02020603050405020304" pitchFamily="18" charset="0"/>
                <a:cs typeface="Times New Roman" panose="02020603050405020304" pitchFamily="18" charset="0"/>
              </a:rPr>
              <a:t> Intel i5 or higher</a:t>
            </a:r>
          </a:p>
          <a:p>
            <a:pPr algn="just">
              <a:lnSpc>
                <a:spcPct val="160000"/>
              </a:lnSpc>
            </a:pPr>
            <a:r>
              <a:rPr lang="en-IN" sz="8000" b="1" dirty="0">
                <a:latin typeface="Times New Roman" panose="02020603050405020304" pitchFamily="18" charset="0"/>
                <a:cs typeface="Times New Roman" panose="02020603050405020304" pitchFamily="18" charset="0"/>
              </a:rPr>
              <a:t>RAM:</a:t>
            </a:r>
            <a:r>
              <a:rPr lang="en-IN" sz="8000" dirty="0">
                <a:latin typeface="Times New Roman" panose="02020603050405020304" pitchFamily="18" charset="0"/>
                <a:cs typeface="Times New Roman" panose="02020603050405020304" pitchFamily="18" charset="0"/>
              </a:rPr>
              <a:t> 8 GB </a:t>
            </a:r>
            <a:endParaRPr lang="en-IN" sz="8000" dirty="0" smtClean="0">
              <a:latin typeface="Times New Roman" panose="02020603050405020304" pitchFamily="18" charset="0"/>
              <a:cs typeface="Times New Roman" panose="02020603050405020304" pitchFamily="18" charset="0"/>
            </a:endParaRPr>
          </a:p>
          <a:p>
            <a:pPr algn="just">
              <a:lnSpc>
                <a:spcPct val="160000"/>
              </a:lnSpc>
            </a:pPr>
            <a:r>
              <a:rPr lang="en-IN" sz="8000" b="1" dirty="0" smtClean="0">
                <a:latin typeface="Times New Roman" panose="02020603050405020304" pitchFamily="18" charset="0"/>
                <a:cs typeface="Times New Roman" panose="02020603050405020304" pitchFamily="18" charset="0"/>
              </a:rPr>
              <a:t>Storage</a:t>
            </a:r>
            <a:r>
              <a:rPr lang="en-IN" sz="8000" b="1" dirty="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Minimum 10 GB (for datasets and model files)</a:t>
            </a:r>
          </a:p>
          <a:p>
            <a:pPr algn="just">
              <a:lnSpc>
                <a:spcPct val="160000"/>
              </a:lnSpc>
            </a:pPr>
            <a:r>
              <a:rPr lang="en-IN" sz="8000" b="1" dirty="0">
                <a:latin typeface="Times New Roman" panose="02020603050405020304" pitchFamily="18" charset="0"/>
                <a:cs typeface="Times New Roman" panose="02020603050405020304" pitchFamily="18" charset="0"/>
              </a:rPr>
              <a:t>GPU: </a:t>
            </a:r>
            <a:r>
              <a:rPr lang="en-IN" sz="8000" dirty="0">
                <a:latin typeface="Times New Roman" panose="02020603050405020304" pitchFamily="18" charset="0"/>
                <a:cs typeface="Times New Roman" panose="02020603050405020304" pitchFamily="18" charset="0"/>
              </a:rPr>
              <a:t>Optional </a:t>
            </a:r>
            <a:r>
              <a:rPr lang="en-IN" sz="8000" dirty="0" smtClean="0">
                <a:latin typeface="Times New Roman" panose="02020603050405020304" pitchFamily="18" charset="0"/>
                <a:cs typeface="Times New Roman" panose="02020603050405020304" pitchFamily="18" charset="0"/>
              </a:rPr>
              <a:t>(e.g</a:t>
            </a:r>
            <a:r>
              <a:rPr lang="en-IN" sz="8000" dirty="0">
                <a:latin typeface="Times New Roman" panose="02020603050405020304" pitchFamily="18" charset="0"/>
                <a:cs typeface="Times New Roman" panose="02020603050405020304" pitchFamily="18" charset="0"/>
              </a:rPr>
              <a:t>., Google Collab GPU)</a:t>
            </a:r>
          </a:p>
          <a:p>
            <a:pPr marL="50800" indent="0">
              <a:lnSpc>
                <a:spcPct val="160000"/>
              </a:lnSpc>
              <a:buNone/>
            </a:pPr>
            <a:endParaRPr lang="en-IN" dirty="0"/>
          </a:p>
        </p:txBody>
      </p:sp>
      <p:sp>
        <p:nvSpPr>
          <p:cNvPr id="4" name="Text Placeholder 3">
            <a:extLst>
              <a:ext uri="{FF2B5EF4-FFF2-40B4-BE49-F238E27FC236}">
                <a16:creationId xmlns:a16="http://schemas.microsoft.com/office/drawing/2014/main" id="{D742C72A-BD61-DFA2-A2AA-6D8142B760B4}"/>
              </a:ext>
            </a:extLst>
          </p:cNvPr>
          <p:cNvSpPr>
            <a:spLocks noGrp="1"/>
          </p:cNvSpPr>
          <p:nvPr>
            <p:ph type="body" idx="2"/>
          </p:nvPr>
        </p:nvSpPr>
        <p:spPr>
          <a:xfrm>
            <a:off x="4628561" y="1517290"/>
            <a:ext cx="4213782" cy="4713829"/>
          </a:xfrm>
          <a:ln/>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50800" indent="0" algn="ctr">
              <a:lnSpc>
                <a:spcPct val="160000"/>
              </a:lnSpc>
              <a:buNone/>
            </a:pPr>
            <a:r>
              <a:rPr lang="en-IN" sz="3600" b="1" dirty="0"/>
              <a:t>Software &amp; Tools Used</a:t>
            </a:r>
          </a:p>
          <a:p>
            <a:pPr>
              <a:lnSpc>
                <a:spcPct val="160000"/>
              </a:lnSpc>
            </a:pPr>
            <a:r>
              <a:rPr lang="en-IN" sz="3600" b="1" dirty="0"/>
              <a:t>Programming Language: </a:t>
            </a:r>
            <a:r>
              <a:rPr lang="en-IN" sz="3600" dirty="0"/>
              <a:t>Python</a:t>
            </a:r>
          </a:p>
          <a:p>
            <a:pPr>
              <a:lnSpc>
                <a:spcPct val="160000"/>
              </a:lnSpc>
            </a:pPr>
            <a:r>
              <a:rPr lang="en-IN" sz="3600" b="1" dirty="0"/>
              <a:t>Deep Learning Library: </a:t>
            </a:r>
            <a:r>
              <a:rPr lang="en-IN" sz="3600" dirty="0"/>
              <a:t>TensorFlow / Keras</a:t>
            </a:r>
          </a:p>
          <a:p>
            <a:pPr>
              <a:lnSpc>
                <a:spcPct val="160000"/>
              </a:lnSpc>
            </a:pPr>
            <a:r>
              <a:rPr lang="en-IN" sz="3600" b="1" dirty="0"/>
              <a:t>Satellite Data Access:</a:t>
            </a:r>
            <a:r>
              <a:rPr lang="en-IN" sz="3600" dirty="0"/>
              <a:t> Google Earth Engine (Sentinel-2)</a:t>
            </a:r>
          </a:p>
          <a:p>
            <a:pPr>
              <a:lnSpc>
                <a:spcPct val="160000"/>
              </a:lnSpc>
            </a:pPr>
            <a:r>
              <a:rPr lang="en-IN" sz="3600" b="1" dirty="0"/>
              <a:t>Climate Data Source:</a:t>
            </a:r>
            <a:r>
              <a:rPr lang="en-IN" sz="3600" dirty="0"/>
              <a:t> NASA POWER</a:t>
            </a:r>
          </a:p>
          <a:p>
            <a:pPr>
              <a:lnSpc>
                <a:spcPct val="160000"/>
              </a:lnSpc>
            </a:pPr>
            <a:r>
              <a:rPr lang="en-IN" sz="3600" b="1" dirty="0"/>
              <a:t>Data Format: </a:t>
            </a:r>
            <a:r>
              <a:rPr lang="en-IN" sz="3600" dirty="0"/>
              <a:t>CSV, JSON, Excel</a:t>
            </a:r>
          </a:p>
          <a:p>
            <a:pPr>
              <a:lnSpc>
                <a:spcPct val="16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087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CD4D-BA3E-252F-D2FA-131710245B4B}"/>
              </a:ext>
            </a:extLst>
          </p:cNvPr>
          <p:cNvSpPr>
            <a:spLocks noGrp="1"/>
          </p:cNvSpPr>
          <p:nvPr>
            <p:ph type="title"/>
          </p:nvPr>
        </p:nvSpPr>
        <p:spPr/>
        <p:txBody>
          <a:bodyPr>
            <a:normAutofit/>
          </a:bodyPr>
          <a:lstStyle/>
          <a:p>
            <a:r>
              <a:rPr lang="en-US" sz="2800" b="1" dirty="0">
                <a:solidFill>
                  <a:schemeClr val="bg2"/>
                </a:solidFill>
                <a:latin typeface="Times New Roman" panose="02020603050405020304" pitchFamily="18" charset="0"/>
                <a:cs typeface="Times New Roman" panose="02020603050405020304" pitchFamily="18" charset="0"/>
              </a:rPr>
              <a:t>System Architecture</a:t>
            </a:r>
            <a:endParaRPr lang="en-IN" sz="2800" b="1" dirty="0">
              <a:solidFill>
                <a:schemeClr val="bg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4030" y="1319753"/>
            <a:ext cx="8064400" cy="3629319"/>
          </a:xfrm>
          <a:prstGeom prst="rect">
            <a:avLst/>
          </a:prstGeom>
        </p:spPr>
      </p:pic>
      <p:sp>
        <p:nvSpPr>
          <p:cNvPr id="5" name="TextBox 4"/>
          <p:cNvSpPr txBox="1"/>
          <p:nvPr/>
        </p:nvSpPr>
        <p:spPr>
          <a:xfrm>
            <a:off x="1830354" y="5788058"/>
            <a:ext cx="5891752" cy="338554"/>
          </a:xfrm>
          <a:prstGeom prst="rect">
            <a:avLst/>
          </a:prstGeom>
          <a:noFill/>
        </p:spPr>
        <p:txBody>
          <a:bodyPr wrap="square" rtlCol="0">
            <a:spAutoFit/>
          </a:bodyPr>
          <a:lstStyle/>
          <a:p>
            <a:pPr algn="ctr"/>
            <a:r>
              <a:rPr lang="en-SG" sz="1600" b="1" dirty="0" smtClean="0">
                <a:latin typeface="Times New Roman" panose="02020603050405020304" pitchFamily="18" charset="0"/>
                <a:cs typeface="Times New Roman" panose="02020603050405020304" pitchFamily="18" charset="0"/>
              </a:rPr>
              <a:t>Fig. Functional Block Diagram Of The Prediction Model</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706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D5C64E32-96F6-FFBA-193C-0BE5C30B364E}"/>
              </a:ext>
            </a:extLst>
          </p:cNvPr>
          <p:cNvSpPr>
            <a:spLocks noGrp="1" noChangeArrowheads="1"/>
          </p:cNvSpPr>
          <p:nvPr>
            <p:ph type="title"/>
          </p:nvPr>
        </p:nvSpPr>
        <p:spPr bwMode="auto">
          <a:xfrm>
            <a:off x="2219432" y="706396"/>
            <a:ext cx="4705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sz="2800" b="1" dirty="0">
                <a:solidFill>
                  <a:schemeClr val="bg2"/>
                </a:solidFill>
                <a:latin typeface="Times New Roman" panose="02020603050405020304" pitchFamily="18" charset="0"/>
                <a:cs typeface="Times New Roman" panose="02020603050405020304" pitchFamily="18" charset="0"/>
              </a:rPr>
              <a:t>Modules Used &amp; Explanation</a:t>
            </a:r>
          </a:p>
        </p:txBody>
      </p:sp>
      <p:graphicFrame>
        <p:nvGraphicFramePr>
          <p:cNvPr id="2" name="Diagram 1">
            <a:extLst>
              <a:ext uri="{FF2B5EF4-FFF2-40B4-BE49-F238E27FC236}">
                <a16:creationId xmlns:a16="http://schemas.microsoft.com/office/drawing/2014/main" id="{5493C026-7EC7-3D0D-6352-D90D2A7C046D}"/>
              </a:ext>
            </a:extLst>
          </p:cNvPr>
          <p:cNvGraphicFramePr/>
          <p:nvPr>
            <p:extLst>
              <p:ext uri="{D42A27DB-BD31-4B8C-83A1-F6EECF244321}">
                <p14:modId xmlns:p14="http://schemas.microsoft.com/office/powerpoint/2010/main" val="38833544"/>
              </p:ext>
            </p:extLst>
          </p:nvPr>
        </p:nvGraphicFramePr>
        <p:xfrm>
          <a:off x="1636395" y="2073897"/>
          <a:ext cx="6178055" cy="3403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Data Collection Icon - High-Quality Data Gathering Graphics">
            <a:extLst>
              <a:ext uri="{FF2B5EF4-FFF2-40B4-BE49-F238E27FC236}">
                <a16:creationId xmlns:a16="http://schemas.microsoft.com/office/drawing/2014/main" id="{DFAF0275-9801-FCBC-8C4C-587971D222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5616" y="1814785"/>
            <a:ext cx="1162787" cy="1162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ules - Free miscellaneous icons">
            <a:extLst>
              <a:ext uri="{FF2B5EF4-FFF2-40B4-BE49-F238E27FC236}">
                <a16:creationId xmlns:a16="http://schemas.microsoft.com/office/drawing/2014/main" id="{AA80A4B8-797B-8697-E57B-ECCCEDED99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926" y="2977572"/>
            <a:ext cx="985803" cy="9858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processing - Free icons">
            <a:extLst>
              <a:ext uri="{FF2B5EF4-FFF2-40B4-BE49-F238E27FC236}">
                <a16:creationId xmlns:a16="http://schemas.microsoft.com/office/drawing/2014/main" id="{602BAF25-8BD2-A094-40B3-8F975F2787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3582" y="4179417"/>
            <a:ext cx="1054747" cy="10547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business and finance icons">
            <a:extLst>
              <a:ext uri="{FF2B5EF4-FFF2-40B4-BE49-F238E27FC236}">
                <a16:creationId xmlns:a16="http://schemas.microsoft.com/office/drawing/2014/main" id="{2DE97A35-4BD3-3320-A09E-B051839AE0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8816" y="5055055"/>
            <a:ext cx="1054747" cy="105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949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844"/>
            <a:ext cx="8229600" cy="1143000"/>
          </a:xfrm>
        </p:spPr>
        <p:txBody>
          <a:bodyPr>
            <a:noAutofit/>
          </a:bodyPr>
          <a:lstStyle/>
          <a:p>
            <a:r>
              <a:rPr lang="en-US" sz="2800" b="1" dirty="0">
                <a:solidFill>
                  <a:schemeClr val="bg2"/>
                </a:solidFill>
              </a:rPr>
              <a:t>Data Collection Module – Multi-Source Integration</a:t>
            </a:r>
            <a:br>
              <a:rPr lang="en-US" sz="2800" b="1" dirty="0">
                <a:solidFill>
                  <a:schemeClr val="bg2"/>
                </a:solidFill>
              </a:rPr>
            </a:br>
            <a:endParaRPr lang="en-IN" sz="2800" dirty="0">
              <a:solidFill>
                <a:schemeClr val="bg2"/>
              </a:solidFill>
            </a:endParaRPr>
          </a:p>
        </p:txBody>
      </p:sp>
      <p:sp>
        <p:nvSpPr>
          <p:cNvPr id="3" name="Text Placeholder 2"/>
          <p:cNvSpPr>
            <a:spLocks noGrp="1"/>
          </p:cNvSpPr>
          <p:nvPr>
            <p:ph type="body" idx="1"/>
          </p:nvPr>
        </p:nvSpPr>
        <p:spPr>
          <a:xfrm>
            <a:off x="457200" y="1578844"/>
            <a:ext cx="8229600" cy="5024284"/>
          </a:xfrm>
        </p:spPr>
        <p:txBody>
          <a:bodyPr>
            <a:noAutofit/>
          </a:bodyPr>
          <a:lstStyle/>
          <a:p>
            <a:pPr algn="just"/>
            <a:r>
              <a:rPr lang="en-US" sz="2000" b="1" dirty="0"/>
              <a:t>Core </a:t>
            </a:r>
            <a:r>
              <a:rPr lang="en-US" sz="2000" b="1" dirty="0" smtClean="0"/>
              <a:t>Function:</a:t>
            </a:r>
            <a:endParaRPr lang="en-US" sz="2000" dirty="0"/>
          </a:p>
          <a:p>
            <a:pPr marL="114300" indent="0" algn="just">
              <a:buNone/>
            </a:pPr>
            <a:r>
              <a:rPr lang="en-US" sz="2000" dirty="0" smtClean="0"/>
              <a:t>Acquires </a:t>
            </a:r>
            <a:r>
              <a:rPr lang="en-US" sz="2000" dirty="0"/>
              <a:t>and integrates all essential data sources for the rice yield </a:t>
            </a:r>
            <a:r>
              <a:rPr lang="en-US" sz="2000" dirty="0" smtClean="0"/>
              <a:t>prediction system.</a:t>
            </a:r>
            <a:endParaRPr lang="en-US" sz="2000" dirty="0"/>
          </a:p>
          <a:p>
            <a:pPr algn="just"/>
            <a:r>
              <a:rPr lang="en-US" sz="2000" b="1" dirty="0"/>
              <a:t>Key Data </a:t>
            </a:r>
            <a:r>
              <a:rPr lang="en-US" sz="2000" b="1" dirty="0" smtClean="0"/>
              <a:t>Sources:</a:t>
            </a:r>
            <a:endParaRPr lang="en-US" sz="2000" dirty="0"/>
          </a:p>
          <a:p>
            <a:pPr algn="just">
              <a:buFontTx/>
              <a:buChar char="-"/>
            </a:pPr>
            <a:r>
              <a:rPr lang="en-US" sz="2000" dirty="0" smtClean="0">
                <a:latin typeface="Times New Roman" panose="02020603050405020304" pitchFamily="18" charset="0"/>
                <a:cs typeface="Times New Roman" panose="02020603050405020304" pitchFamily="18" charset="0"/>
              </a:rPr>
              <a:t>NDVI </a:t>
            </a:r>
            <a:r>
              <a:rPr lang="en-US" sz="2000" dirty="0">
                <a:latin typeface="Times New Roman" panose="02020603050405020304" pitchFamily="18" charset="0"/>
                <a:cs typeface="Times New Roman" panose="02020603050405020304" pitchFamily="18" charset="0"/>
              </a:rPr>
              <a:t>Data: Retrieved from Sentinel-2 via Google Earth Engine (GEE) to monitor vegetation </a:t>
            </a:r>
            <a:r>
              <a:rPr lang="en-US" sz="2000" dirty="0" smtClean="0">
                <a:latin typeface="Times New Roman" panose="02020603050405020304" pitchFamily="18" charset="0"/>
                <a:cs typeface="Times New Roman" panose="02020603050405020304" pitchFamily="18" charset="0"/>
              </a:rPr>
              <a:t>health.</a:t>
            </a:r>
          </a:p>
          <a:p>
            <a:pPr algn="just">
              <a:buFontTx/>
              <a:buChar char="-"/>
            </a:pPr>
            <a:r>
              <a:rPr lang="en-US" sz="2000" dirty="0" smtClean="0">
                <a:latin typeface="Times New Roman" panose="02020603050405020304" pitchFamily="18" charset="0"/>
                <a:cs typeface="Times New Roman" panose="02020603050405020304" pitchFamily="18" charset="0"/>
              </a:rPr>
              <a:t>Climate </a:t>
            </a:r>
            <a:r>
              <a:rPr lang="en-US" sz="2000" dirty="0">
                <a:latin typeface="Times New Roman" panose="02020603050405020304" pitchFamily="18" charset="0"/>
                <a:cs typeface="Times New Roman" panose="02020603050405020304" pitchFamily="18" charset="0"/>
              </a:rPr>
              <a:t>Data: Temperature, rainfall, and humidity sourced from NASA </a:t>
            </a:r>
            <a:r>
              <a:rPr lang="en-US" sz="2000" dirty="0" smtClean="0">
                <a:latin typeface="Times New Roman" panose="02020603050405020304" pitchFamily="18" charset="0"/>
                <a:cs typeface="Times New Roman" panose="02020603050405020304" pitchFamily="18" charset="0"/>
              </a:rPr>
              <a:t>POWER.</a:t>
            </a:r>
          </a:p>
          <a:p>
            <a:pPr algn="just">
              <a:buFontTx/>
              <a:buChar char="-"/>
            </a:pPr>
            <a:r>
              <a:rPr lang="en-US" sz="2000" dirty="0" smtClean="0">
                <a:latin typeface="Times New Roman" panose="02020603050405020304" pitchFamily="18" charset="0"/>
                <a:cs typeface="Times New Roman" panose="02020603050405020304" pitchFamily="18" charset="0"/>
              </a:rPr>
              <a:t>Crop </a:t>
            </a:r>
            <a:r>
              <a:rPr lang="en-US" sz="2000" dirty="0">
                <a:latin typeface="Times New Roman" panose="02020603050405020304" pitchFamily="18" charset="0"/>
                <a:cs typeface="Times New Roman" panose="02020603050405020304" pitchFamily="18" charset="0"/>
              </a:rPr>
              <a:t>Variety &amp; Yield History: Collected from regional agricultural records and historical datasets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b="1" dirty="0" smtClean="0"/>
              <a:t>Features:</a:t>
            </a:r>
            <a:endParaRPr lang="en-US" sz="2000" dirty="0"/>
          </a:p>
          <a:p>
            <a:pPr algn="just">
              <a:buFontTx/>
              <a:buChar char="-"/>
            </a:pPr>
            <a:r>
              <a:rPr lang="en-US" sz="2000" dirty="0" smtClean="0">
                <a:latin typeface="Times New Roman" panose="02020603050405020304" pitchFamily="18" charset="0"/>
                <a:cs typeface="Times New Roman" panose="02020603050405020304" pitchFamily="18" charset="0"/>
              </a:rPr>
              <a:t>Centralizes </a:t>
            </a:r>
            <a:r>
              <a:rPr lang="en-US" sz="2000" dirty="0">
                <a:latin typeface="Times New Roman" panose="02020603050405020304" pitchFamily="18" charset="0"/>
                <a:cs typeface="Times New Roman" panose="02020603050405020304" pitchFamily="18" charset="0"/>
              </a:rPr>
              <a:t>multi-source datasets into a single </a:t>
            </a:r>
            <a:r>
              <a:rPr lang="en-US" sz="2000" dirty="0" smtClean="0">
                <a:latin typeface="Times New Roman" panose="02020603050405020304" pitchFamily="18" charset="0"/>
                <a:cs typeface="Times New Roman" panose="02020603050405020304" pitchFamily="18" charset="0"/>
              </a:rPr>
              <a:t>pipeline.</a:t>
            </a:r>
          </a:p>
          <a:p>
            <a:pPr algn="just">
              <a:buFontTx/>
              <a:buChar char="-"/>
            </a:pPr>
            <a:r>
              <a:rPr lang="en-US" sz="2000" dirty="0" smtClean="0">
                <a:latin typeface="Times New Roman" panose="02020603050405020304" pitchFamily="18" charset="0"/>
                <a:cs typeface="Times New Roman" panose="02020603050405020304" pitchFamily="18" charset="0"/>
              </a:rPr>
              <a:t>Ensures </a:t>
            </a:r>
            <a:r>
              <a:rPr lang="en-US" sz="2000" dirty="0">
                <a:latin typeface="Times New Roman" panose="02020603050405020304" pitchFamily="18" charset="0"/>
                <a:cs typeface="Times New Roman" panose="02020603050405020304" pitchFamily="18" charset="0"/>
              </a:rPr>
              <a:t>region- and variety-specific data collection for model relevance.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258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66" y="481147"/>
            <a:ext cx="8229600" cy="1143000"/>
          </a:xfrm>
        </p:spPr>
        <p:txBody>
          <a:bodyPr>
            <a:noAutofit/>
          </a:bodyPr>
          <a:lstStyle/>
          <a:p>
            <a:r>
              <a:rPr lang="en-US" sz="2800" b="1" dirty="0" smtClean="0">
                <a:solidFill>
                  <a:schemeClr val="bg2"/>
                </a:solidFill>
              </a:rPr>
              <a:t>Modelling </a:t>
            </a:r>
            <a:r>
              <a:rPr lang="en-US" sz="2800" b="1" dirty="0">
                <a:solidFill>
                  <a:schemeClr val="bg2"/>
                </a:solidFill>
              </a:rPr>
              <a:t>Module – LSTM Based Prediction</a:t>
            </a:r>
            <a:br>
              <a:rPr lang="en-US" sz="2800" b="1" dirty="0">
                <a:solidFill>
                  <a:schemeClr val="bg2"/>
                </a:solidFill>
              </a:rPr>
            </a:br>
            <a:endParaRPr lang="en-IN" sz="2800" dirty="0">
              <a:solidFill>
                <a:schemeClr val="bg2"/>
              </a:solidFill>
            </a:endParaRPr>
          </a:p>
        </p:txBody>
      </p:sp>
      <p:sp>
        <p:nvSpPr>
          <p:cNvPr id="3" name="Text Placeholder 2"/>
          <p:cNvSpPr>
            <a:spLocks noGrp="1"/>
          </p:cNvSpPr>
          <p:nvPr>
            <p:ph type="body" idx="1"/>
          </p:nvPr>
        </p:nvSpPr>
        <p:spPr>
          <a:xfrm>
            <a:off x="410066" y="1407331"/>
            <a:ext cx="8158899" cy="5813600"/>
          </a:xfrm>
        </p:spPr>
        <p:txBody>
          <a:bodyPr>
            <a:normAutofit fontScale="25000" lnSpcReduction="20000"/>
          </a:bodyPr>
          <a:lstStyle/>
          <a:p>
            <a:pPr algn="just">
              <a:lnSpc>
                <a:spcPct val="120000"/>
              </a:lnSpc>
            </a:pPr>
            <a:r>
              <a:rPr lang="en-US" sz="8000" b="1" dirty="0"/>
              <a:t>Core </a:t>
            </a:r>
            <a:r>
              <a:rPr lang="en-US" sz="8000" b="1" dirty="0" smtClean="0"/>
              <a:t>Function:</a:t>
            </a:r>
            <a:endParaRPr lang="en-US" sz="8000" dirty="0"/>
          </a:p>
          <a:p>
            <a:pPr marL="114300" indent="0" algn="just">
              <a:lnSpc>
                <a:spcPct val="120000"/>
              </a:lnSpc>
              <a:buNone/>
            </a:pPr>
            <a:r>
              <a:rPr lang="en-US" sz="8000" dirty="0" smtClean="0"/>
              <a:t>Utilizes </a:t>
            </a:r>
            <a:r>
              <a:rPr lang="en-US" sz="8000" dirty="0"/>
              <a:t>LSTM (Long Short-Term Memory) neural networks to process time-series data effectively.</a:t>
            </a:r>
          </a:p>
          <a:p>
            <a:pPr algn="just">
              <a:lnSpc>
                <a:spcPct val="120000"/>
              </a:lnSpc>
            </a:pPr>
            <a:r>
              <a:rPr lang="en-US" sz="8000" b="1" dirty="0"/>
              <a:t>Data Sources </a:t>
            </a:r>
            <a:r>
              <a:rPr lang="en-US" sz="8000" b="1" dirty="0" smtClean="0"/>
              <a:t>Integrated:</a:t>
            </a:r>
            <a:endParaRPr lang="en-US" sz="8000" dirty="0"/>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NDVI </a:t>
            </a:r>
            <a:r>
              <a:rPr lang="en-US" sz="8000" dirty="0">
                <a:latin typeface="Times New Roman" panose="02020603050405020304" pitchFamily="18" charset="0"/>
                <a:cs typeface="Times New Roman" panose="02020603050405020304" pitchFamily="18" charset="0"/>
              </a:rPr>
              <a:t>(Normalized Difference Vegetation Index): Tracks vegetation health from satellite </a:t>
            </a:r>
            <a:r>
              <a:rPr lang="en-US" sz="8000" dirty="0" smtClean="0">
                <a:latin typeface="Times New Roman" panose="02020603050405020304" pitchFamily="18" charset="0"/>
                <a:cs typeface="Times New Roman" panose="02020603050405020304" pitchFamily="18" charset="0"/>
              </a:rPr>
              <a:t>imagery.</a:t>
            </a:r>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Climate </a:t>
            </a:r>
            <a:r>
              <a:rPr lang="en-US" sz="8000" dirty="0">
                <a:latin typeface="Times New Roman" panose="02020603050405020304" pitchFamily="18" charset="0"/>
                <a:cs typeface="Times New Roman" panose="02020603050405020304" pitchFamily="18" charset="0"/>
              </a:rPr>
              <a:t>Data: Includes rainfall, temperature, </a:t>
            </a:r>
            <a:r>
              <a:rPr lang="en-US" sz="8000" dirty="0" smtClean="0">
                <a:latin typeface="Times New Roman" panose="02020603050405020304" pitchFamily="18" charset="0"/>
                <a:cs typeface="Times New Roman" panose="02020603050405020304" pitchFamily="18" charset="0"/>
              </a:rPr>
              <a:t>humidity </a:t>
            </a:r>
            <a:r>
              <a:rPr lang="en-US" sz="8000" dirty="0">
                <a:latin typeface="Times New Roman" panose="02020603050405020304" pitchFamily="18" charset="0"/>
                <a:cs typeface="Times New Roman" panose="02020603050405020304" pitchFamily="18" charset="0"/>
              </a:rPr>
              <a:t>and seasonal </a:t>
            </a:r>
            <a:r>
              <a:rPr lang="en-US" sz="8000" dirty="0" smtClean="0">
                <a:latin typeface="Times New Roman" panose="02020603050405020304" pitchFamily="18" charset="0"/>
                <a:cs typeface="Times New Roman" panose="02020603050405020304" pitchFamily="18" charset="0"/>
              </a:rPr>
              <a:t>factors.</a:t>
            </a:r>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Rice </a:t>
            </a:r>
            <a:r>
              <a:rPr lang="en-US" sz="8000" dirty="0">
                <a:latin typeface="Times New Roman" panose="02020603050405020304" pitchFamily="18" charset="0"/>
                <a:cs typeface="Times New Roman" panose="02020603050405020304" pitchFamily="18" charset="0"/>
              </a:rPr>
              <a:t>Variety Data: Ensures predictions are variety-specific for each region</a:t>
            </a: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pPr algn="just">
              <a:lnSpc>
                <a:spcPct val="120000"/>
              </a:lnSpc>
            </a:pPr>
            <a:r>
              <a:rPr lang="en-US" sz="8000" b="1" dirty="0"/>
              <a:t>Key </a:t>
            </a:r>
            <a:r>
              <a:rPr lang="en-US" sz="8000" b="1" dirty="0" smtClean="0"/>
              <a:t>Features:</a:t>
            </a:r>
            <a:endParaRPr lang="en-US" sz="8000" dirty="0"/>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Captures </a:t>
            </a:r>
            <a:r>
              <a:rPr lang="en-US" sz="8000" dirty="0">
                <a:latin typeface="Times New Roman" panose="02020603050405020304" pitchFamily="18" charset="0"/>
                <a:cs typeface="Times New Roman" panose="02020603050405020304" pitchFamily="18" charset="0"/>
              </a:rPr>
              <a:t>long-term dependencies and seasonal </a:t>
            </a:r>
            <a:r>
              <a:rPr lang="en-US" sz="8000" dirty="0" smtClean="0">
                <a:latin typeface="Times New Roman" panose="02020603050405020304" pitchFamily="18" charset="0"/>
                <a:cs typeface="Times New Roman" panose="02020603050405020304" pitchFamily="18" charset="0"/>
              </a:rPr>
              <a:t>patterns.</a:t>
            </a:r>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Learns </a:t>
            </a:r>
            <a:r>
              <a:rPr lang="en-US" sz="8000" dirty="0">
                <a:latin typeface="Times New Roman" panose="02020603050405020304" pitchFamily="18" charset="0"/>
                <a:cs typeface="Times New Roman" panose="02020603050405020304" pitchFamily="18" charset="0"/>
              </a:rPr>
              <a:t>complex relationships between climate, crop </a:t>
            </a:r>
            <a:r>
              <a:rPr lang="en-US" sz="8000" dirty="0" smtClean="0">
                <a:latin typeface="Times New Roman" panose="02020603050405020304" pitchFamily="18" charset="0"/>
                <a:cs typeface="Times New Roman" panose="02020603050405020304" pitchFamily="18" charset="0"/>
              </a:rPr>
              <a:t>growth </a:t>
            </a:r>
            <a:r>
              <a:rPr lang="en-US" sz="8000" dirty="0">
                <a:latin typeface="Times New Roman" panose="02020603050405020304" pitchFamily="18" charset="0"/>
                <a:cs typeface="Times New Roman" panose="02020603050405020304" pitchFamily="18" charset="0"/>
              </a:rPr>
              <a:t>and </a:t>
            </a:r>
            <a:r>
              <a:rPr lang="en-US" sz="8000" dirty="0" smtClean="0">
                <a:latin typeface="Times New Roman" panose="02020603050405020304" pitchFamily="18" charset="0"/>
                <a:cs typeface="Times New Roman" panose="02020603050405020304" pitchFamily="18" charset="0"/>
              </a:rPr>
              <a:t>variety.</a:t>
            </a:r>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Generates </a:t>
            </a:r>
            <a:r>
              <a:rPr lang="en-US" sz="8000" dirty="0">
                <a:latin typeface="Times New Roman" panose="02020603050405020304" pitchFamily="18" charset="0"/>
                <a:cs typeface="Times New Roman" panose="02020603050405020304" pitchFamily="18" charset="0"/>
              </a:rPr>
              <a:t>accurate and explainable yield predictions.</a:t>
            </a:r>
          </a:p>
          <a:p>
            <a:pPr algn="just">
              <a:lnSpc>
                <a:spcPct val="120000"/>
              </a:lnSpc>
            </a:pPr>
            <a:endParaRPr lang="en-IN" dirty="0"/>
          </a:p>
        </p:txBody>
      </p:sp>
    </p:spTree>
    <p:extLst>
      <p:ext uri="{BB962C8B-B14F-4D97-AF65-F5344CB8AC3E}">
        <p14:creationId xmlns:p14="http://schemas.microsoft.com/office/powerpoint/2010/main" val="3126413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1745"/>
            <a:ext cx="8229600" cy="1143000"/>
          </a:xfrm>
        </p:spPr>
        <p:txBody>
          <a:bodyPr>
            <a:noAutofit/>
          </a:bodyPr>
          <a:lstStyle/>
          <a:p>
            <a:r>
              <a:rPr lang="en-US" sz="2800" b="1" dirty="0">
                <a:solidFill>
                  <a:schemeClr val="bg2"/>
                </a:solidFill>
              </a:rPr>
              <a:t>Preprocessing Module – Data Preparation</a:t>
            </a:r>
            <a:br>
              <a:rPr lang="en-US" sz="2800" b="1" dirty="0">
                <a:solidFill>
                  <a:schemeClr val="bg2"/>
                </a:solidFill>
              </a:rPr>
            </a:br>
            <a:endParaRPr lang="en-IN" sz="2800" dirty="0">
              <a:solidFill>
                <a:schemeClr val="bg2"/>
              </a:solidFill>
            </a:endParaRPr>
          </a:p>
        </p:txBody>
      </p:sp>
      <p:sp>
        <p:nvSpPr>
          <p:cNvPr id="3" name="Text Placeholder 2"/>
          <p:cNvSpPr>
            <a:spLocks noGrp="1"/>
          </p:cNvSpPr>
          <p:nvPr>
            <p:ph type="body" idx="1"/>
          </p:nvPr>
        </p:nvSpPr>
        <p:spPr>
          <a:xfrm>
            <a:off x="457199" y="1120271"/>
            <a:ext cx="8158900" cy="5024284"/>
          </a:xfrm>
        </p:spPr>
        <p:txBody>
          <a:bodyPr>
            <a:noAutofit/>
          </a:bodyPr>
          <a:lstStyle/>
          <a:p>
            <a:pPr algn="just">
              <a:lnSpc>
                <a:spcPct val="120000"/>
              </a:lnSpc>
            </a:pPr>
            <a:r>
              <a:rPr lang="en-US" sz="2000" b="1" dirty="0"/>
              <a:t>Core </a:t>
            </a:r>
            <a:r>
              <a:rPr lang="en-US" sz="2000" b="1" dirty="0" smtClean="0"/>
              <a:t>Function:</a:t>
            </a:r>
            <a:endParaRPr lang="en-US" sz="2000" dirty="0"/>
          </a:p>
          <a:p>
            <a:pPr marL="114300" indent="0" algn="just">
              <a:lnSpc>
                <a:spcPct val="120000"/>
              </a:lnSpc>
              <a:buNone/>
            </a:pPr>
            <a:r>
              <a:rPr lang="en-US" sz="2000" dirty="0" smtClean="0"/>
              <a:t>Cleans</a:t>
            </a:r>
            <a:r>
              <a:rPr lang="en-US" sz="2000" dirty="0"/>
              <a:t>, </a:t>
            </a:r>
            <a:r>
              <a:rPr lang="en-US" sz="2000" dirty="0" smtClean="0"/>
              <a:t>organizes </a:t>
            </a:r>
            <a:r>
              <a:rPr lang="en-US" sz="2000" dirty="0"/>
              <a:t>and structures raw agricultural datasets for deep learning</a:t>
            </a:r>
            <a:r>
              <a:rPr lang="en-US" sz="2000" dirty="0" smtClean="0"/>
              <a:t>.</a:t>
            </a:r>
            <a:endParaRPr lang="en-US" sz="2000" dirty="0"/>
          </a:p>
          <a:p>
            <a:pPr algn="just">
              <a:lnSpc>
                <a:spcPct val="120000"/>
              </a:lnSpc>
            </a:pPr>
            <a:r>
              <a:rPr lang="en-US" sz="2000" b="1" dirty="0"/>
              <a:t>Key </a:t>
            </a:r>
            <a:r>
              <a:rPr lang="en-US" sz="2000" b="1" dirty="0" smtClean="0"/>
              <a:t>Steps:</a:t>
            </a:r>
            <a:endParaRPr lang="en-US" sz="2000" dirty="0"/>
          </a:p>
          <a:p>
            <a:pPr algn="just">
              <a:lnSpc>
                <a:spcPct val="120000"/>
              </a:lnSpc>
              <a:buFontTx/>
              <a:buChar char="-"/>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Cleaning: Removes missing, inconsistent, or noisy </a:t>
            </a:r>
            <a:r>
              <a:rPr lang="en-US" sz="2000" dirty="0" smtClean="0">
                <a:latin typeface="Times New Roman" panose="02020603050405020304" pitchFamily="18" charset="0"/>
                <a:cs typeface="Times New Roman" panose="02020603050405020304" pitchFamily="18" charset="0"/>
              </a:rPr>
              <a:t>entries.</a:t>
            </a:r>
          </a:p>
          <a:p>
            <a:pPr algn="just">
              <a:lnSpc>
                <a:spcPct val="120000"/>
              </a:lnSpc>
              <a:buFontTx/>
              <a:buChar char="-"/>
            </a:pPr>
            <a:r>
              <a:rPr lang="en-US" sz="2000" dirty="0" smtClean="0">
                <a:latin typeface="Times New Roman" panose="02020603050405020304" pitchFamily="18" charset="0"/>
                <a:cs typeface="Times New Roman" panose="02020603050405020304" pitchFamily="18" charset="0"/>
              </a:rPr>
              <a:t>Time-Series </a:t>
            </a:r>
            <a:r>
              <a:rPr lang="en-US" sz="2000" dirty="0">
                <a:latin typeface="Times New Roman" panose="02020603050405020304" pitchFamily="18" charset="0"/>
                <a:cs typeface="Times New Roman" panose="02020603050405020304" pitchFamily="18" charset="0"/>
              </a:rPr>
              <a:t>Alignment: Converts all data into a weekly format to match growth </a:t>
            </a:r>
            <a:r>
              <a:rPr lang="en-US" sz="2000" dirty="0" smtClean="0">
                <a:latin typeface="Times New Roman" panose="02020603050405020304" pitchFamily="18" charset="0"/>
                <a:cs typeface="Times New Roman" panose="02020603050405020304" pitchFamily="18" charset="0"/>
              </a:rPr>
              <a:t>stages.</a:t>
            </a:r>
          </a:p>
          <a:p>
            <a:pPr algn="just">
              <a:lnSpc>
                <a:spcPct val="120000"/>
              </a:lnSpc>
              <a:buFontTx/>
              <a:buChar char="-"/>
            </a:pPr>
            <a:r>
              <a:rPr lang="en-US" sz="2000" dirty="0" smtClean="0">
                <a:latin typeface="Times New Roman" panose="02020603050405020304" pitchFamily="18" charset="0"/>
                <a:cs typeface="Times New Roman" panose="02020603050405020304" pitchFamily="18" charset="0"/>
              </a:rPr>
              <a:t>Rice </a:t>
            </a:r>
            <a:r>
              <a:rPr lang="en-US" sz="2000" dirty="0">
                <a:latin typeface="Times New Roman" panose="02020603050405020304" pitchFamily="18" charset="0"/>
                <a:cs typeface="Times New Roman" panose="02020603050405020304" pitchFamily="18" charset="0"/>
              </a:rPr>
              <a:t>Variety Encoding: Transforms rice variety information into a machine-readable format (e.g., one-hot encoding</a:t>
            </a:r>
            <a:r>
              <a:rPr lang="en-US" sz="2000" dirty="0" smtClean="0">
                <a:latin typeface="Times New Roman" panose="02020603050405020304" pitchFamily="18" charset="0"/>
                <a:cs typeface="Times New Roman" panose="02020603050405020304" pitchFamily="18" charset="0"/>
              </a:rPr>
              <a:t>).</a:t>
            </a:r>
          </a:p>
          <a:p>
            <a:pPr algn="just">
              <a:lnSpc>
                <a:spcPct val="120000"/>
              </a:lnSpc>
              <a:buFontTx/>
              <a:buChar char="-"/>
            </a:pPr>
            <a:r>
              <a:rPr lang="en-US" sz="2000" dirty="0" smtClean="0">
                <a:latin typeface="Times New Roman" panose="02020603050405020304" pitchFamily="18" charset="0"/>
                <a:cs typeface="Times New Roman" panose="02020603050405020304" pitchFamily="18" charset="0"/>
              </a:rPr>
              <a:t>Sequence </a:t>
            </a:r>
            <a:r>
              <a:rPr lang="en-US" sz="2000" dirty="0">
                <a:latin typeface="Times New Roman" panose="02020603050405020304" pitchFamily="18" charset="0"/>
                <a:cs typeface="Times New Roman" panose="02020603050405020304" pitchFamily="18" charset="0"/>
              </a:rPr>
              <a:t>Preparation: Creates structured input sequences for the LSTM model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20000"/>
              </a:lnSpc>
            </a:pPr>
            <a:r>
              <a:rPr lang="en-US" sz="2000" b="1" dirty="0" smtClean="0"/>
              <a:t>Significance:</a:t>
            </a:r>
          </a:p>
          <a:p>
            <a:pPr marL="114300" indent="0" algn="just">
              <a:lnSpc>
                <a:spcPct val="120000"/>
              </a:lnSpc>
              <a:buNone/>
            </a:pPr>
            <a:r>
              <a:rPr lang="en-US" sz="2000" dirty="0" smtClean="0"/>
              <a:t>Ensures </a:t>
            </a:r>
            <a:r>
              <a:rPr lang="en-US" sz="2000" dirty="0"/>
              <a:t>consistency across climate, NDVI, and variety data, allowing the model to learn accurate and meaningful patterns.</a:t>
            </a:r>
          </a:p>
          <a:p>
            <a:pPr algn="just">
              <a:lnSpc>
                <a:spcPct val="120000"/>
              </a:lnSpc>
            </a:pPr>
            <a:endParaRPr lang="en-IN" sz="1800" dirty="0"/>
          </a:p>
        </p:txBody>
      </p:sp>
    </p:spTree>
    <p:extLst>
      <p:ext uri="{BB962C8B-B14F-4D97-AF65-F5344CB8AC3E}">
        <p14:creationId xmlns:p14="http://schemas.microsoft.com/office/powerpoint/2010/main" val="2344628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168"/>
            <a:ext cx="8229600" cy="1143000"/>
          </a:xfrm>
        </p:spPr>
        <p:txBody>
          <a:bodyPr>
            <a:noAutofit/>
          </a:bodyPr>
          <a:lstStyle/>
          <a:p>
            <a:r>
              <a:rPr lang="en-US" sz="2800" b="1" dirty="0">
                <a:solidFill>
                  <a:schemeClr val="bg2"/>
                </a:solidFill>
              </a:rPr>
              <a:t>Prediction &amp; Output Module – Yield Forecasting</a:t>
            </a:r>
            <a:br>
              <a:rPr lang="en-US" sz="2800" b="1" dirty="0">
                <a:solidFill>
                  <a:schemeClr val="bg2"/>
                </a:solidFill>
              </a:rPr>
            </a:br>
            <a:endParaRPr lang="en-IN" sz="2800" dirty="0">
              <a:solidFill>
                <a:schemeClr val="bg2"/>
              </a:solidFill>
            </a:endParaRPr>
          </a:p>
        </p:txBody>
      </p:sp>
      <p:sp>
        <p:nvSpPr>
          <p:cNvPr id="3" name="Text Placeholder 2"/>
          <p:cNvSpPr>
            <a:spLocks noGrp="1"/>
          </p:cNvSpPr>
          <p:nvPr>
            <p:ph type="body" idx="1"/>
          </p:nvPr>
        </p:nvSpPr>
        <p:spPr>
          <a:xfrm>
            <a:off x="556181" y="1080535"/>
            <a:ext cx="7927943" cy="5171768"/>
          </a:xfrm>
        </p:spPr>
        <p:txBody>
          <a:bodyPr>
            <a:normAutofit fontScale="25000" lnSpcReduction="20000"/>
          </a:bodyPr>
          <a:lstStyle/>
          <a:p>
            <a:pPr algn="just">
              <a:lnSpc>
                <a:spcPct val="120000"/>
              </a:lnSpc>
            </a:pPr>
            <a:r>
              <a:rPr lang="en-US" sz="8000" b="1" dirty="0"/>
              <a:t>Core </a:t>
            </a:r>
            <a:r>
              <a:rPr lang="en-US" sz="8000" b="1" dirty="0" smtClean="0"/>
              <a:t>Function:</a:t>
            </a:r>
            <a:endParaRPr lang="en-US" sz="8000" dirty="0"/>
          </a:p>
          <a:p>
            <a:pPr marL="114300" indent="0" algn="just">
              <a:lnSpc>
                <a:spcPct val="120000"/>
              </a:lnSpc>
              <a:buNone/>
            </a:pPr>
            <a:r>
              <a:rPr lang="en-US" sz="8000" dirty="0" smtClean="0"/>
              <a:t>Generates </a:t>
            </a:r>
            <a:r>
              <a:rPr lang="en-US" sz="8000" dirty="0"/>
              <a:t>final rice yield predictions in tons per hectare (t/ha</a:t>
            </a:r>
            <a:r>
              <a:rPr lang="en-US" sz="8000" dirty="0" smtClean="0"/>
              <a:t>).</a:t>
            </a:r>
          </a:p>
          <a:p>
            <a:pPr algn="just">
              <a:lnSpc>
                <a:spcPct val="120000"/>
              </a:lnSpc>
            </a:pPr>
            <a:r>
              <a:rPr lang="en-US" sz="8000" b="1" dirty="0" smtClean="0"/>
              <a:t>Key Outputs:</a:t>
            </a:r>
            <a:endParaRPr lang="en-US" sz="8000" dirty="0"/>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Predicted </a:t>
            </a:r>
            <a:r>
              <a:rPr lang="en-US" sz="8000" dirty="0">
                <a:latin typeface="Times New Roman" panose="02020603050405020304" pitchFamily="18" charset="0"/>
                <a:cs typeface="Times New Roman" panose="02020603050405020304" pitchFamily="18" charset="0"/>
              </a:rPr>
              <a:t>Yield: Provides </a:t>
            </a:r>
            <a:r>
              <a:rPr lang="en-US" sz="8000" dirty="0" smtClean="0">
                <a:latin typeface="Times New Roman" panose="02020603050405020304" pitchFamily="18" charset="0"/>
                <a:cs typeface="Times New Roman" panose="02020603050405020304" pitchFamily="18" charset="0"/>
              </a:rPr>
              <a:t>region and </a:t>
            </a:r>
            <a:r>
              <a:rPr lang="en-US" sz="8000" dirty="0">
                <a:latin typeface="Times New Roman" panose="02020603050405020304" pitchFamily="18" charset="0"/>
                <a:cs typeface="Times New Roman" panose="02020603050405020304" pitchFamily="18" charset="0"/>
              </a:rPr>
              <a:t>variety-specific forecast </a:t>
            </a:r>
            <a:r>
              <a:rPr lang="en-US" sz="8000" dirty="0" smtClean="0">
                <a:latin typeface="Times New Roman" panose="02020603050405020304" pitchFamily="18" charset="0"/>
                <a:cs typeface="Times New Roman" panose="02020603050405020304" pitchFamily="18" charset="0"/>
              </a:rPr>
              <a:t>values.</a:t>
            </a:r>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Variety </a:t>
            </a:r>
            <a:r>
              <a:rPr lang="en-US" sz="8000" dirty="0">
                <a:latin typeface="Times New Roman" panose="02020603050405020304" pitchFamily="18" charset="0"/>
                <a:cs typeface="Times New Roman" panose="02020603050405020304" pitchFamily="18" charset="0"/>
              </a:rPr>
              <a:t>Recommendation: Suggests the best-performing rice variety for the upcoming season based on model insights</a:t>
            </a: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pPr algn="just">
              <a:lnSpc>
                <a:spcPct val="120000"/>
              </a:lnSpc>
            </a:pPr>
            <a:r>
              <a:rPr lang="en-US" sz="8000" b="1" dirty="0" smtClean="0"/>
              <a:t>Features:</a:t>
            </a:r>
            <a:endParaRPr lang="en-US" sz="8000" dirty="0"/>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Displays </a:t>
            </a:r>
            <a:r>
              <a:rPr lang="en-US" sz="8000" dirty="0">
                <a:latin typeface="Times New Roman" panose="02020603050405020304" pitchFamily="18" charset="0"/>
                <a:cs typeface="Times New Roman" panose="02020603050405020304" pitchFamily="18" charset="0"/>
              </a:rPr>
              <a:t>predictions in an interpretable format for farmers and </a:t>
            </a:r>
            <a:r>
              <a:rPr lang="en-US" sz="8000" dirty="0" err="1" smtClean="0">
                <a:latin typeface="Times New Roman" panose="02020603050405020304" pitchFamily="18" charset="0"/>
                <a:cs typeface="Times New Roman" panose="02020603050405020304" pitchFamily="18" charset="0"/>
              </a:rPr>
              <a:t>Agri</a:t>
            </a:r>
            <a:r>
              <a:rPr lang="en-US" sz="8000" dirty="0" smtClean="0">
                <a:latin typeface="Times New Roman" panose="02020603050405020304" pitchFamily="18" charset="0"/>
                <a:cs typeface="Times New Roman" panose="02020603050405020304" pitchFamily="18" charset="0"/>
              </a:rPr>
              <a:t>-officers.</a:t>
            </a:r>
          </a:p>
          <a:p>
            <a:pPr algn="just">
              <a:lnSpc>
                <a:spcPct val="120000"/>
              </a:lnSpc>
              <a:buFontTx/>
              <a:buChar char="-"/>
            </a:pPr>
            <a:r>
              <a:rPr lang="en-US" sz="8000" dirty="0" smtClean="0">
                <a:latin typeface="Times New Roman" panose="02020603050405020304" pitchFamily="18" charset="0"/>
                <a:cs typeface="Times New Roman" panose="02020603050405020304" pitchFamily="18" charset="0"/>
              </a:rPr>
              <a:t>Supports </a:t>
            </a:r>
            <a:r>
              <a:rPr lang="en-US" sz="8000" dirty="0">
                <a:latin typeface="Times New Roman" panose="02020603050405020304" pitchFamily="18" charset="0"/>
                <a:cs typeface="Times New Roman" panose="02020603050405020304" pitchFamily="18" charset="0"/>
              </a:rPr>
              <a:t>data-driven decision-making for crop planning and resource </a:t>
            </a:r>
            <a:r>
              <a:rPr lang="en-US" sz="8000" dirty="0" smtClean="0">
                <a:latin typeface="Times New Roman" panose="02020603050405020304" pitchFamily="18" charset="0"/>
                <a:cs typeface="Times New Roman" panose="02020603050405020304" pitchFamily="18" charset="0"/>
              </a:rPr>
              <a:t>allocation.</a:t>
            </a:r>
            <a:endParaRPr lang="en-US" sz="8000" dirty="0"/>
          </a:p>
          <a:p>
            <a:pPr algn="just">
              <a:lnSpc>
                <a:spcPct val="120000"/>
              </a:lnSpc>
            </a:pPr>
            <a:r>
              <a:rPr lang="en-US" sz="8000" b="1" dirty="0" smtClean="0"/>
              <a:t>Significance:</a:t>
            </a:r>
          </a:p>
          <a:p>
            <a:pPr marL="114300" indent="0" algn="just">
              <a:lnSpc>
                <a:spcPct val="120000"/>
              </a:lnSpc>
              <a:buNone/>
            </a:pPr>
            <a:r>
              <a:rPr lang="en-US" sz="8000" dirty="0" smtClean="0"/>
              <a:t>Helps </a:t>
            </a:r>
            <a:r>
              <a:rPr lang="en-US" sz="8000" dirty="0"/>
              <a:t>reduce yield uncertainty, improves </a:t>
            </a:r>
            <a:r>
              <a:rPr lang="en-US" sz="8000" dirty="0" smtClean="0"/>
              <a:t>planning </a:t>
            </a:r>
            <a:r>
              <a:rPr lang="en-US" sz="8000" dirty="0"/>
              <a:t>and enhances food </a:t>
            </a:r>
            <a:r>
              <a:rPr lang="en-US" sz="8000" dirty="0" smtClean="0"/>
              <a:t>security by </a:t>
            </a:r>
            <a:r>
              <a:rPr lang="en-US" sz="8000" dirty="0"/>
              <a:t>aligning cultivation with seasonal performance data.</a:t>
            </a:r>
          </a:p>
          <a:p>
            <a:pPr algn="just"/>
            <a:endParaRPr lang="en-IN" sz="1800" dirty="0"/>
          </a:p>
        </p:txBody>
      </p:sp>
    </p:spTree>
    <p:extLst>
      <p:ext uri="{BB962C8B-B14F-4D97-AF65-F5344CB8AC3E}">
        <p14:creationId xmlns:p14="http://schemas.microsoft.com/office/powerpoint/2010/main" val="1739395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bg2"/>
                </a:solidFill>
              </a:rPr>
              <a:t>Screenshots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33" y="1218009"/>
            <a:ext cx="7537790" cy="4287245"/>
          </a:xfrm>
          <a:prstGeom prst="rect">
            <a:avLst/>
          </a:prstGeom>
        </p:spPr>
      </p:pic>
      <p:sp>
        <p:nvSpPr>
          <p:cNvPr id="4" name="Rectangle 3"/>
          <p:cNvSpPr/>
          <p:nvPr/>
        </p:nvSpPr>
        <p:spPr>
          <a:xfrm>
            <a:off x="2917595" y="5693773"/>
            <a:ext cx="4572000" cy="523220"/>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Fig. </a:t>
            </a:r>
            <a:r>
              <a:rPr lang="en-US" b="1" dirty="0">
                <a:latin typeface="Times New Roman" panose="02020603050405020304" pitchFamily="18" charset="0"/>
                <a:cs typeface="Times New Roman" panose="02020603050405020304" pitchFamily="18" charset="0"/>
              </a:rPr>
              <a:t>Model Training Using The Datasets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84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1C51-77C6-C53C-51ED-FE52E2270AF8}"/>
              </a:ext>
            </a:extLst>
          </p:cNvPr>
          <p:cNvSpPr>
            <a:spLocks noGrp="1"/>
          </p:cNvSpPr>
          <p:nvPr>
            <p:ph type="title"/>
          </p:nvPr>
        </p:nvSpPr>
        <p:spPr>
          <a:xfrm>
            <a:off x="457200" y="52229"/>
            <a:ext cx="8229600" cy="1143000"/>
          </a:xfrm>
        </p:spPr>
        <p:txBody>
          <a:bodyPr>
            <a:normAutofit/>
          </a:bodyPr>
          <a:lstStyle/>
          <a:p>
            <a:endParaRPr lang="en-IN" sz="3600" dirty="0"/>
          </a:p>
        </p:txBody>
      </p:sp>
      <p:sp>
        <p:nvSpPr>
          <p:cNvPr id="3" name="Rectangle 2"/>
          <p:cNvSpPr/>
          <p:nvPr/>
        </p:nvSpPr>
        <p:spPr>
          <a:xfrm>
            <a:off x="532615" y="5948298"/>
            <a:ext cx="4572000" cy="584775"/>
          </a:xfrm>
          <a:prstGeom prst="rect">
            <a:avLst/>
          </a:prstGeom>
        </p:spPr>
        <p:txBody>
          <a:bodyPr>
            <a:spAutoFit/>
          </a:bodyPr>
          <a:lstStyle/>
          <a:p>
            <a:r>
              <a:rPr lang="en-US" sz="1600" b="1" dirty="0" smtClean="0">
                <a:latin typeface="Times New Roman" panose="02020603050405020304" pitchFamily="18" charset="0"/>
                <a:cs typeface="Times New Roman" panose="02020603050405020304" pitchFamily="18" charset="0"/>
              </a:rPr>
              <a:t>Fig. </a:t>
            </a:r>
            <a:r>
              <a:rPr lang="en-US" sz="1600" b="1" dirty="0">
                <a:latin typeface="Times New Roman" panose="02020603050405020304" pitchFamily="18" charset="0"/>
                <a:cs typeface="Times New Roman" panose="02020603050405020304" pitchFamily="18" charset="0"/>
              </a:rPr>
              <a:t>Input Location Through Map</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9441F0-D7E0-A770-4EBF-3402E206900F}"/>
              </a:ext>
            </a:extLst>
          </p:cNvPr>
          <p:cNvPicPr>
            <a:picLocks noChangeAspect="1"/>
          </p:cNvPicPr>
          <p:nvPr/>
        </p:nvPicPr>
        <p:blipFill>
          <a:blip r:embed="rId2"/>
          <a:stretch>
            <a:fillRect/>
          </a:stretch>
        </p:blipFill>
        <p:spPr>
          <a:xfrm>
            <a:off x="457200" y="1205062"/>
            <a:ext cx="3530338" cy="4462880"/>
          </a:xfrm>
          <a:prstGeom prst="rect">
            <a:avLst/>
          </a:prstGeom>
        </p:spPr>
      </p:pic>
      <p:pic>
        <p:nvPicPr>
          <p:cNvPr id="7" name="Picture 6">
            <a:extLst>
              <a:ext uri="{FF2B5EF4-FFF2-40B4-BE49-F238E27FC236}">
                <a16:creationId xmlns:a16="http://schemas.microsoft.com/office/drawing/2014/main" id="{A7B1A0EE-1554-4854-9B8F-D1DACB12F997}"/>
              </a:ext>
            </a:extLst>
          </p:cNvPr>
          <p:cNvPicPr>
            <a:picLocks noChangeAspect="1"/>
          </p:cNvPicPr>
          <p:nvPr/>
        </p:nvPicPr>
        <p:blipFill>
          <a:blip r:embed="rId3"/>
          <a:stretch>
            <a:fillRect/>
          </a:stretch>
        </p:blipFill>
        <p:spPr>
          <a:xfrm>
            <a:off x="4900096" y="1205063"/>
            <a:ext cx="3786704" cy="4462880"/>
          </a:xfrm>
          <a:prstGeom prst="rect">
            <a:avLst/>
          </a:prstGeom>
        </p:spPr>
      </p:pic>
      <p:sp>
        <p:nvSpPr>
          <p:cNvPr id="4" name="Rectangle 3"/>
          <p:cNvSpPr/>
          <p:nvPr/>
        </p:nvSpPr>
        <p:spPr>
          <a:xfrm>
            <a:off x="4900096" y="5948298"/>
            <a:ext cx="4572000" cy="584775"/>
          </a:xfrm>
          <a:prstGeom prst="rect">
            <a:avLst/>
          </a:prstGeom>
        </p:spPr>
        <p:txBody>
          <a:bodyPr>
            <a:spAutoFit/>
          </a:bodyPr>
          <a:lstStyle/>
          <a:p>
            <a:r>
              <a:rPr lang="en-US" sz="1600" b="1" dirty="0" smtClean="0">
                <a:latin typeface="Times New Roman" panose="02020603050405020304" pitchFamily="18" charset="0"/>
                <a:cs typeface="Times New Roman" panose="02020603050405020304" pitchFamily="18" charset="0"/>
              </a:rPr>
              <a:t>Fig. </a:t>
            </a:r>
            <a:r>
              <a:rPr lang="en-US" sz="1600" b="1" dirty="0">
                <a:latin typeface="Times New Roman" panose="02020603050405020304" pitchFamily="18" charset="0"/>
                <a:cs typeface="Times New Roman" panose="02020603050405020304" pitchFamily="18" charset="0"/>
              </a:rPr>
              <a:t>Manual Input Location</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68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3B20E-9160-FF6B-D0B5-7C221457E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2255B-7F7D-B169-A7DE-CAF20DAF6D1B}"/>
              </a:ext>
            </a:extLst>
          </p:cNvPr>
          <p:cNvSpPr>
            <a:spLocks noGrp="1"/>
          </p:cNvSpPr>
          <p:nvPr>
            <p:ph type="title"/>
          </p:nvPr>
        </p:nvSpPr>
        <p:spPr>
          <a:xfrm>
            <a:off x="457200" y="62061"/>
            <a:ext cx="8229600" cy="1143000"/>
          </a:xfrm>
        </p:spPr>
        <p:txBody>
          <a:bodyPr>
            <a:normAutofit/>
          </a:bodyPr>
          <a:lstStyle/>
          <a:p>
            <a:endParaRPr lang="en-IN" sz="3600" dirty="0"/>
          </a:p>
        </p:txBody>
      </p:sp>
      <p:pic>
        <p:nvPicPr>
          <p:cNvPr id="8" name="Picture 7">
            <a:extLst>
              <a:ext uri="{FF2B5EF4-FFF2-40B4-BE49-F238E27FC236}">
                <a16:creationId xmlns:a16="http://schemas.microsoft.com/office/drawing/2014/main" id="{CA894AE0-1908-5769-7A71-7616554146A8}"/>
              </a:ext>
            </a:extLst>
          </p:cNvPr>
          <p:cNvPicPr>
            <a:picLocks noChangeAspect="1"/>
          </p:cNvPicPr>
          <p:nvPr/>
        </p:nvPicPr>
        <p:blipFill>
          <a:blip r:embed="rId2"/>
          <a:srcRect r="32847"/>
          <a:stretch>
            <a:fillRect/>
          </a:stretch>
        </p:blipFill>
        <p:spPr>
          <a:xfrm>
            <a:off x="4751109" y="1205061"/>
            <a:ext cx="3935691" cy="4709837"/>
          </a:xfrm>
          <a:prstGeom prst="rect">
            <a:avLst/>
          </a:prstGeom>
        </p:spPr>
      </p:pic>
      <p:pic>
        <p:nvPicPr>
          <p:cNvPr id="5" name="Picture 4">
            <a:extLst>
              <a:ext uri="{FF2B5EF4-FFF2-40B4-BE49-F238E27FC236}">
                <a16:creationId xmlns:a16="http://schemas.microsoft.com/office/drawing/2014/main" id="{31FBEF7E-FA30-C957-DAF0-674B76094EA9}"/>
              </a:ext>
            </a:extLst>
          </p:cNvPr>
          <p:cNvPicPr>
            <a:picLocks noChangeAspect="1"/>
          </p:cNvPicPr>
          <p:nvPr/>
        </p:nvPicPr>
        <p:blipFill>
          <a:blip r:embed="rId3"/>
          <a:stretch>
            <a:fillRect/>
          </a:stretch>
        </p:blipFill>
        <p:spPr>
          <a:xfrm>
            <a:off x="537156" y="1202494"/>
            <a:ext cx="3861682" cy="4714972"/>
          </a:xfrm>
          <a:prstGeom prst="rect">
            <a:avLst/>
          </a:prstGeom>
        </p:spPr>
      </p:pic>
      <p:sp>
        <p:nvSpPr>
          <p:cNvPr id="3" name="Rectangle 2"/>
          <p:cNvSpPr/>
          <p:nvPr/>
        </p:nvSpPr>
        <p:spPr>
          <a:xfrm>
            <a:off x="3002437" y="6146260"/>
            <a:ext cx="4572000" cy="584775"/>
          </a:xfrm>
          <a:prstGeom prst="rect">
            <a:avLst/>
          </a:prstGeom>
        </p:spPr>
        <p:txBody>
          <a:bodyPr>
            <a:spAutoFit/>
          </a:bodyPr>
          <a:lstStyle/>
          <a:p>
            <a:r>
              <a:rPr lang="en-US" sz="1600" b="1" dirty="0" smtClean="0">
                <a:latin typeface="Times New Roman" panose="02020603050405020304" pitchFamily="18" charset="0"/>
                <a:cs typeface="Times New Roman" panose="02020603050405020304" pitchFamily="18" charset="0"/>
              </a:rPr>
              <a:t>Fig. </a:t>
            </a:r>
            <a:r>
              <a:rPr lang="en-US" sz="1600" b="1" dirty="0">
                <a:latin typeface="Times New Roman" panose="02020603050405020304" pitchFamily="18" charset="0"/>
                <a:cs typeface="Times New Roman" panose="02020603050405020304" pitchFamily="18" charset="0"/>
              </a:rPr>
              <a:t>Input of Date &amp; Rice variety</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486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2FCC-A4BA-9249-A4FB-800166C6809D}"/>
              </a:ext>
            </a:extLst>
          </p:cNvPr>
          <p:cNvSpPr>
            <a:spLocks noGrp="1"/>
          </p:cNvSpPr>
          <p:nvPr>
            <p:ph type="title"/>
          </p:nvPr>
        </p:nvSpPr>
        <p:spPr>
          <a:xfrm>
            <a:off x="467031" y="166483"/>
            <a:ext cx="8229600" cy="1143000"/>
          </a:xfrm>
        </p:spPr>
        <p:txBody>
          <a:bodyPr>
            <a:normAutofit/>
          </a:bodyPr>
          <a:lstStyle/>
          <a:p>
            <a:r>
              <a:rPr lang="en-US" sz="2800" b="1" dirty="0">
                <a:solidFill>
                  <a:schemeClr val="bg2"/>
                </a:solidFill>
                <a:ea typeface="Times New Roman"/>
                <a:cs typeface="Times New Roman"/>
                <a:sym typeface="Times New Roman"/>
              </a:rPr>
              <a:t>Base Paper Details</a:t>
            </a:r>
            <a:endParaRPr lang="en-IN" sz="2800" dirty="0">
              <a:solidFill>
                <a:schemeClr val="bg2"/>
              </a:solidFill>
            </a:endParaRPr>
          </a:p>
        </p:txBody>
      </p:sp>
      <p:sp>
        <p:nvSpPr>
          <p:cNvPr id="3" name="Text Placeholder 2">
            <a:extLst>
              <a:ext uri="{FF2B5EF4-FFF2-40B4-BE49-F238E27FC236}">
                <a16:creationId xmlns:a16="http://schemas.microsoft.com/office/drawing/2014/main" id="{033410B0-3EB5-2C5A-D969-43E9D9913C76}"/>
              </a:ext>
            </a:extLst>
          </p:cNvPr>
          <p:cNvSpPr>
            <a:spLocks noGrp="1"/>
          </p:cNvSpPr>
          <p:nvPr>
            <p:ph type="body" idx="1"/>
          </p:nvPr>
        </p:nvSpPr>
        <p:spPr>
          <a:xfrm>
            <a:off x="285135" y="1309483"/>
            <a:ext cx="8593393" cy="5273879"/>
          </a:xfrm>
        </p:spPr>
        <p:txBody>
          <a:bodyPr>
            <a:noAutofit/>
          </a:bodyPr>
          <a:lstStyle/>
          <a:p>
            <a:pPr algn="just">
              <a:lnSpc>
                <a:spcPct val="150000"/>
              </a:lnSpc>
            </a:pPr>
            <a:r>
              <a:rPr lang="en-IN" sz="2000" b="1" dirty="0">
                <a:ea typeface="Times New Roman"/>
                <a:sym typeface="Times New Roman"/>
              </a:rPr>
              <a:t>Title : </a:t>
            </a:r>
            <a:r>
              <a:rPr lang="en-US" sz="2000" dirty="0"/>
              <a:t>Accurate Wheat Yield Prediction Using Machine Learning and Climate-NDVI Data Fusion.</a:t>
            </a:r>
          </a:p>
          <a:p>
            <a:pPr algn="just">
              <a:lnSpc>
                <a:spcPct val="150000"/>
              </a:lnSpc>
            </a:pPr>
            <a:r>
              <a:rPr lang="en-US" sz="2000" b="1" dirty="0"/>
              <a:t>Authors : </a:t>
            </a:r>
            <a:r>
              <a:rPr lang="en-US" sz="2000" dirty="0"/>
              <a:t>Muhammad Ashfaq , Imran Khan, Abdulrahman Alzahrani , Muhammad Usman Tariq , Humera Khan And Anwar Ghani.</a:t>
            </a:r>
          </a:p>
          <a:p>
            <a:pPr algn="just">
              <a:lnSpc>
                <a:spcPct val="170000"/>
              </a:lnSpc>
            </a:pPr>
            <a:r>
              <a:rPr lang="en-IN" sz="2000" b="1" dirty="0"/>
              <a:t>Journal/Conference</a:t>
            </a:r>
            <a:r>
              <a:rPr lang="en-IN" sz="2000" dirty="0"/>
              <a:t>: IEEE Access </a:t>
            </a:r>
          </a:p>
          <a:p>
            <a:pPr algn="just">
              <a:lnSpc>
                <a:spcPct val="170000"/>
              </a:lnSpc>
            </a:pPr>
            <a:r>
              <a:rPr lang="en-IN" sz="2000" b="1" dirty="0"/>
              <a:t>Year: </a:t>
            </a:r>
            <a:r>
              <a:rPr lang="en-IN" sz="2000" dirty="0"/>
              <a:t>2024</a:t>
            </a:r>
          </a:p>
          <a:p>
            <a:pPr algn="just">
              <a:lnSpc>
                <a:spcPct val="170000"/>
              </a:lnSpc>
            </a:pPr>
            <a:r>
              <a:rPr lang="en-IN" sz="2000" b="1" dirty="0"/>
              <a:t>Publisher: </a:t>
            </a:r>
            <a:r>
              <a:rPr lang="en-IN" sz="2000" dirty="0"/>
              <a:t>IEEE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385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40ECF-B531-EC1B-07B8-72FBEB69D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7225F-5CA2-004D-AD8F-95F074889878}"/>
              </a:ext>
            </a:extLst>
          </p:cNvPr>
          <p:cNvSpPr>
            <a:spLocks noGrp="1"/>
          </p:cNvSpPr>
          <p:nvPr>
            <p:ph type="title"/>
          </p:nvPr>
        </p:nvSpPr>
        <p:spPr>
          <a:xfrm>
            <a:off x="457200" y="62061"/>
            <a:ext cx="8229600" cy="1143000"/>
          </a:xfrm>
        </p:spPr>
        <p:txBody>
          <a:bodyPr>
            <a:normAutofit/>
          </a:bodyPr>
          <a:lstStyle/>
          <a:p>
            <a:endParaRPr lang="en-IN" sz="3600" dirty="0"/>
          </a:p>
        </p:txBody>
      </p:sp>
      <p:pic>
        <p:nvPicPr>
          <p:cNvPr id="8" name="Picture 7">
            <a:extLst>
              <a:ext uri="{FF2B5EF4-FFF2-40B4-BE49-F238E27FC236}">
                <a16:creationId xmlns:a16="http://schemas.microsoft.com/office/drawing/2014/main" id="{EE230B08-801E-D409-D225-A771E3D1311F}"/>
              </a:ext>
            </a:extLst>
          </p:cNvPr>
          <p:cNvPicPr>
            <a:picLocks noChangeAspect="1"/>
          </p:cNvPicPr>
          <p:nvPr/>
        </p:nvPicPr>
        <p:blipFill>
          <a:blip r:embed="rId2"/>
          <a:stretch>
            <a:fillRect/>
          </a:stretch>
        </p:blipFill>
        <p:spPr>
          <a:xfrm>
            <a:off x="540765" y="1276813"/>
            <a:ext cx="3392138" cy="3907929"/>
          </a:xfrm>
          <a:prstGeom prst="rect">
            <a:avLst/>
          </a:prstGeom>
        </p:spPr>
      </p:pic>
      <p:pic>
        <p:nvPicPr>
          <p:cNvPr id="10" name="Picture 9">
            <a:extLst>
              <a:ext uri="{FF2B5EF4-FFF2-40B4-BE49-F238E27FC236}">
                <a16:creationId xmlns:a16="http://schemas.microsoft.com/office/drawing/2014/main" id="{52D90D3A-69FC-87E4-69F8-5926D6217B58}"/>
              </a:ext>
            </a:extLst>
          </p:cNvPr>
          <p:cNvPicPr>
            <a:picLocks noChangeAspect="1"/>
          </p:cNvPicPr>
          <p:nvPr/>
        </p:nvPicPr>
        <p:blipFill>
          <a:blip r:embed="rId3"/>
          <a:srcRect r="12328"/>
          <a:stretch>
            <a:fillRect/>
          </a:stretch>
        </p:blipFill>
        <p:spPr>
          <a:xfrm>
            <a:off x="4144749" y="1386146"/>
            <a:ext cx="4517387" cy="3383817"/>
          </a:xfrm>
          <a:prstGeom prst="rect">
            <a:avLst/>
          </a:prstGeom>
        </p:spPr>
      </p:pic>
      <p:sp>
        <p:nvSpPr>
          <p:cNvPr id="3" name="Rectangle 2"/>
          <p:cNvSpPr/>
          <p:nvPr/>
        </p:nvSpPr>
        <p:spPr>
          <a:xfrm>
            <a:off x="3162692" y="5664354"/>
            <a:ext cx="4572000" cy="523220"/>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Fig. </a:t>
            </a:r>
            <a:r>
              <a:rPr lang="en-US" b="1" dirty="0">
                <a:latin typeface="Times New Roman" panose="02020603050405020304" pitchFamily="18" charset="0"/>
                <a:cs typeface="Times New Roman" panose="02020603050405020304" pitchFamily="18" charset="0"/>
              </a:rPr>
              <a:t>Predicted Yield Shown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560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DE31E-ACB7-A71B-13A8-B7577C19E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986E7-A53B-DC7C-ADC6-1D7E40C10A2E}"/>
              </a:ext>
            </a:extLst>
          </p:cNvPr>
          <p:cNvSpPr>
            <a:spLocks noGrp="1"/>
          </p:cNvSpPr>
          <p:nvPr>
            <p:ph type="title"/>
          </p:nvPr>
        </p:nvSpPr>
        <p:spPr>
          <a:xfrm>
            <a:off x="3846136" y="5595595"/>
            <a:ext cx="2139885" cy="503548"/>
          </a:xfrm>
        </p:spPr>
        <p:txBody>
          <a:bodyPr>
            <a:normAutofit/>
          </a:bodyPr>
          <a:lstStyle/>
          <a:p>
            <a:r>
              <a:rPr lang="en-SG" sz="1800" b="1" dirty="0" smtClean="0"/>
              <a:t>Fig</a:t>
            </a:r>
            <a:r>
              <a:rPr lang="en-SG" sz="1800" dirty="0" smtClean="0"/>
              <a:t>. </a:t>
            </a:r>
            <a:r>
              <a:rPr lang="en-SG" sz="1800" b="1" dirty="0" smtClean="0"/>
              <a:t>Sample Output</a:t>
            </a:r>
            <a:endParaRPr lang="en-IN" sz="1800" b="1" dirty="0"/>
          </a:p>
        </p:txBody>
      </p:sp>
      <p:pic>
        <p:nvPicPr>
          <p:cNvPr id="3" name="Picture 2"/>
          <p:cNvPicPr>
            <a:picLocks noChangeAspect="1"/>
          </p:cNvPicPr>
          <p:nvPr/>
        </p:nvPicPr>
        <p:blipFill>
          <a:blip r:embed="rId2"/>
          <a:stretch>
            <a:fillRect/>
          </a:stretch>
        </p:blipFill>
        <p:spPr>
          <a:xfrm>
            <a:off x="1271301" y="1205061"/>
            <a:ext cx="6601397" cy="4173426"/>
          </a:xfrm>
          <a:prstGeom prst="rect">
            <a:avLst/>
          </a:prstGeom>
        </p:spPr>
      </p:pic>
    </p:spTree>
    <p:extLst>
      <p:ext uri="{BB962C8B-B14F-4D97-AF65-F5344CB8AC3E}">
        <p14:creationId xmlns:p14="http://schemas.microsoft.com/office/powerpoint/2010/main" val="1414589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11732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sz="2800" b="1" dirty="0">
                <a:solidFill>
                  <a:schemeClr val="bg2"/>
                </a:solidFill>
                <a:latin typeface="Times New Roman" panose="02020603050405020304" pitchFamily="18" charset="0"/>
                <a:cs typeface="Times New Roman" panose="02020603050405020304" pitchFamily="18" charset="0"/>
              </a:rPr>
              <a:t>Future</a:t>
            </a:r>
            <a:r>
              <a:rPr lang="en-IN" sz="2800" b="1" dirty="0">
                <a:latin typeface="Times New Roman" panose="02020603050405020304" pitchFamily="18" charset="0"/>
                <a:cs typeface="Times New Roman" panose="02020603050405020304" pitchFamily="18" charset="0"/>
              </a:rPr>
              <a:t> </a:t>
            </a:r>
            <a:r>
              <a:rPr lang="en-IN" sz="2800" b="1" dirty="0">
                <a:solidFill>
                  <a:schemeClr val="bg2"/>
                </a:solidFill>
                <a:latin typeface="Times New Roman" panose="02020603050405020304" pitchFamily="18" charset="0"/>
                <a:cs typeface="Times New Roman" panose="02020603050405020304" pitchFamily="18" charset="0"/>
              </a:rPr>
              <a:t>Scope</a:t>
            </a:r>
            <a:r>
              <a:rPr lang="en-IN" sz="2800" b="1" dirty="0">
                <a:latin typeface="Times New Roman" panose="02020603050405020304" pitchFamily="18" charset="0"/>
                <a:cs typeface="Times New Roman" panose="02020603050405020304" pitchFamily="18" charset="0"/>
              </a:rPr>
              <a:t> </a:t>
            </a:r>
            <a:endParaRPr sz="2800" b="1"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49B4A3FB-EFA2-464A-BA7C-3CD62F0D56A4}"/>
              </a:ext>
            </a:extLst>
          </p:cNvPr>
          <p:cNvGraphicFramePr/>
          <p:nvPr>
            <p:extLst>
              <p:ext uri="{D42A27DB-BD31-4B8C-83A1-F6EECF244321}">
                <p14:modId xmlns:p14="http://schemas.microsoft.com/office/powerpoint/2010/main" val="647792413"/>
              </p:ext>
            </p:extLst>
          </p:nvPr>
        </p:nvGraphicFramePr>
        <p:xfrm>
          <a:off x="339364" y="1376312"/>
          <a:ext cx="8465271" cy="4542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8E1A-9693-F19E-01A5-8224CBB732E4}"/>
              </a:ext>
            </a:extLst>
          </p:cNvPr>
          <p:cNvSpPr>
            <a:spLocks noGrp="1"/>
          </p:cNvSpPr>
          <p:nvPr>
            <p:ph type="title"/>
          </p:nvPr>
        </p:nvSpPr>
        <p:spPr/>
        <p:txBody>
          <a:bodyPr>
            <a:normAutofit/>
          </a:bodyPr>
          <a:lstStyle/>
          <a:p>
            <a:r>
              <a:rPr lang="en-IN" sz="2800" b="1" dirty="0">
                <a:solidFill>
                  <a:schemeClr val="bg2"/>
                </a:solidFill>
                <a:latin typeface="Times New Roman" panose="02020603050405020304" pitchFamily="18" charset="0"/>
                <a:cs typeface="Times New Roman" panose="02020603050405020304" pitchFamily="18" charset="0"/>
              </a:rPr>
              <a:t>Conclusion</a:t>
            </a:r>
          </a:p>
        </p:txBody>
      </p:sp>
      <p:sp>
        <p:nvSpPr>
          <p:cNvPr id="5" name="Rectangle 2"/>
          <p:cNvSpPr>
            <a:spLocks noGrp="1" noChangeArrowheads="1"/>
          </p:cNvSpPr>
          <p:nvPr>
            <p:ph type="body" idx="1"/>
          </p:nvPr>
        </p:nvSpPr>
        <p:spPr bwMode="auto">
          <a:xfrm>
            <a:off x="457200" y="1420357"/>
            <a:ext cx="809291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rPr>
              <a:t>This</a:t>
            </a:r>
            <a:r>
              <a:rPr kumimoji="0" lang="en-US" altLang="en-US" sz="2000" b="0" i="0" u="none" strike="noStrike" cap="none" normalizeH="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rPr>
              <a:t>presents a deep learning-based rice yield forecasting model for </a:t>
            </a:r>
            <a:r>
              <a:rPr kumimoji="0" lang="en-US" altLang="en-US" sz="2000" b="0" i="0" u="none" strike="noStrike" cap="none" normalizeH="0" baseline="0" dirty="0" err="1" smtClean="0">
                <a:ln>
                  <a:noFill/>
                </a:ln>
                <a:solidFill>
                  <a:schemeClr val="tx1"/>
                </a:solidFill>
                <a:effectLst/>
              </a:rPr>
              <a:t>Thanjavur</a:t>
            </a:r>
            <a:r>
              <a:rPr kumimoji="0" lang="en-US" altLang="en-US" sz="2000" b="0" i="0" u="none" strike="noStrike" cap="none" normalizeH="0" baseline="0" dirty="0" smtClean="0">
                <a:ln>
                  <a:noFill/>
                </a:ln>
                <a:solidFill>
                  <a:schemeClr val="tx1"/>
                </a:solidFill>
                <a:effectLst/>
              </a:rPr>
              <a:t> that integrates NDVI time-series, weather data and rice variety information to generate localized, variety-specific predictions using LSTM networks, with variety </a:t>
            </a:r>
            <a:r>
              <a:rPr kumimoji="0" lang="en-US" altLang="en-US" sz="2000" b="0" i="0" u="none" strike="noStrike" cap="none" normalizeH="0" baseline="0" dirty="0" err="1" smtClean="0">
                <a:ln>
                  <a:noFill/>
                </a:ln>
                <a:solidFill>
                  <a:schemeClr val="tx1"/>
                </a:solidFill>
                <a:effectLst/>
              </a:rPr>
              <a:t>embeddings</a:t>
            </a:r>
            <a:r>
              <a:rPr kumimoji="0" lang="en-US" altLang="en-US" sz="2000" b="0" i="0" u="none" strike="noStrike" cap="none" normalizeH="0" baseline="0" dirty="0" smtClean="0">
                <a:ln>
                  <a:noFill/>
                </a:ln>
                <a:solidFill>
                  <a:schemeClr val="tx1"/>
                </a:solidFill>
                <a:effectLst/>
              </a:rPr>
              <a:t> capturing varietal differences. Results show that the model performs well and identifies NDVI during the reproductive phase and rainfall variability as key determinants of yield. The inclusion of interpretability builds confidence for real-world agricultural use, offering an advantage over conventional models by capturing temporal dynamics and varietal diversity and thus providing actionable insights for farmers and policymakers. Future work includes integrating soil, pest and management data and deploying the model as a mobile app for real-time decision support. Overall, the system supports sustainable agriculture, enhances food security and aligns with UN SDG-2 (Zero Hunger).</a:t>
            </a:r>
          </a:p>
        </p:txBody>
      </p:sp>
    </p:spTree>
    <p:extLst>
      <p:ext uri="{BB962C8B-B14F-4D97-AF65-F5344CB8AC3E}">
        <p14:creationId xmlns:p14="http://schemas.microsoft.com/office/powerpoint/2010/main" val="4240346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2777613" y="167149"/>
            <a:ext cx="3220065" cy="95372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sz="3600" b="1" dirty="0">
                <a:solidFill>
                  <a:schemeClr val="bg2"/>
                </a:solidFill>
                <a:latin typeface="Times New Roman" panose="02020603050405020304" pitchFamily="18" charset="0"/>
                <a:cs typeface="Times New Roman" panose="02020603050405020304" pitchFamily="18" charset="0"/>
              </a:rPr>
              <a:t>References</a:t>
            </a:r>
            <a:endParaRPr sz="3600" b="1" dirty="0">
              <a:solidFill>
                <a:schemeClr val="bg2"/>
              </a:solidFill>
              <a:latin typeface="Times New Roman" panose="02020603050405020304" pitchFamily="18" charset="0"/>
              <a:cs typeface="Times New Roman" panose="02020603050405020304" pitchFamily="18" charset="0"/>
            </a:endParaRPr>
          </a:p>
        </p:txBody>
      </p:sp>
      <p:sp>
        <p:nvSpPr>
          <p:cNvPr id="116" name="Google Shape;116;p5"/>
          <p:cNvSpPr txBox="1">
            <a:spLocks noGrp="1"/>
          </p:cNvSpPr>
          <p:nvPr>
            <p:ph type="body" idx="1"/>
          </p:nvPr>
        </p:nvSpPr>
        <p:spPr>
          <a:xfrm>
            <a:off x="393290" y="1120878"/>
            <a:ext cx="8357419" cy="5515896"/>
          </a:xfrm>
          <a:prstGeom prst="rect">
            <a:avLst/>
          </a:prstGeom>
          <a:noFill/>
          <a:ln>
            <a:noFill/>
          </a:ln>
        </p:spPr>
        <p:txBody>
          <a:bodyPr spcFirstLastPara="1" wrap="square" lIns="91425" tIns="45700" rIns="91425" bIns="45700" anchor="t" anchorCtr="0">
            <a:noAutofit/>
          </a:bodyPr>
          <a:lstStyle/>
          <a:p>
            <a:pPr marL="0" lvl="0" indent="0" algn="just" rtl="0">
              <a:lnSpc>
                <a:spcPct val="170000"/>
              </a:lnSpc>
              <a:spcBef>
                <a:spcPts val="640"/>
              </a:spcBef>
              <a:spcAft>
                <a:spcPts val="0"/>
              </a:spcAft>
              <a:buClr>
                <a:schemeClr val="dk1"/>
              </a:buClr>
              <a:buSzPct val="100000"/>
              <a:buNone/>
            </a:pPr>
            <a:r>
              <a:rPr lang="en-IN" sz="1800" dirty="0"/>
              <a:t>1. Rice Yield Estimation using LSTM with Meteorological Data, IEEE Access, 2022</a:t>
            </a:r>
          </a:p>
          <a:p>
            <a:pPr marL="0" lvl="0" indent="0" algn="just" rtl="0">
              <a:lnSpc>
                <a:spcPct val="170000"/>
              </a:lnSpc>
              <a:spcBef>
                <a:spcPts val="640"/>
              </a:spcBef>
              <a:spcAft>
                <a:spcPts val="0"/>
              </a:spcAft>
              <a:buClr>
                <a:schemeClr val="dk1"/>
              </a:buClr>
              <a:buSzPct val="100000"/>
              <a:buNone/>
            </a:pPr>
            <a:r>
              <a:rPr lang="en-IN" sz="1800" dirty="0"/>
              <a:t>2. Indian Crop Yield Prediction using LSTM Deep Learning Networks </a:t>
            </a:r>
          </a:p>
          <a:p>
            <a:pPr marL="0" lvl="0" indent="0" algn="just" rtl="0">
              <a:lnSpc>
                <a:spcPct val="170000"/>
              </a:lnSpc>
              <a:spcBef>
                <a:spcPts val="640"/>
              </a:spcBef>
              <a:spcAft>
                <a:spcPts val="0"/>
              </a:spcAft>
              <a:buClr>
                <a:schemeClr val="dk1"/>
              </a:buClr>
              <a:buSzPct val="100000"/>
              <a:buNone/>
            </a:pPr>
            <a:r>
              <a:rPr lang="en-IN" sz="1800" dirty="0"/>
              <a:t>3. Advanced Rice Yield and Soil Prediction using Deep Learning  </a:t>
            </a:r>
          </a:p>
          <a:p>
            <a:pPr marL="0" lvl="0" indent="0" algn="just" rtl="0">
              <a:lnSpc>
                <a:spcPct val="170000"/>
              </a:lnSpc>
              <a:spcBef>
                <a:spcPts val="640"/>
              </a:spcBef>
              <a:spcAft>
                <a:spcPts val="0"/>
              </a:spcAft>
              <a:buClr>
                <a:schemeClr val="dk1"/>
              </a:buClr>
              <a:buSzPct val="100000"/>
              <a:buNone/>
            </a:pPr>
            <a:r>
              <a:rPr lang="en-IN" sz="1800" dirty="0"/>
              <a:t>4. Paddy Yield Forecasting using Regression Techniques  </a:t>
            </a:r>
          </a:p>
          <a:p>
            <a:pPr marL="0" lvl="0" indent="0" algn="just" rtl="0">
              <a:lnSpc>
                <a:spcPct val="170000"/>
              </a:lnSpc>
              <a:spcBef>
                <a:spcPts val="640"/>
              </a:spcBef>
              <a:spcAft>
                <a:spcPts val="0"/>
              </a:spcAft>
              <a:buClr>
                <a:schemeClr val="dk1"/>
              </a:buClr>
              <a:buSzPct val="100000"/>
              <a:buNone/>
            </a:pPr>
            <a:r>
              <a:rPr lang="en-IN" sz="1800" dirty="0"/>
              <a:t>5. Mapping Indian Rice Yields through Statistical Modelling using Satellite and Climatic Data  </a:t>
            </a:r>
          </a:p>
          <a:p>
            <a:pPr marL="0" lvl="0" indent="0" algn="just" rtl="0">
              <a:lnSpc>
                <a:spcPct val="170000"/>
              </a:lnSpc>
              <a:spcBef>
                <a:spcPts val="640"/>
              </a:spcBef>
              <a:spcAft>
                <a:spcPts val="0"/>
              </a:spcAft>
              <a:buClr>
                <a:schemeClr val="dk1"/>
              </a:buClr>
              <a:buSzPct val="100000"/>
              <a:buNone/>
            </a:pPr>
            <a:r>
              <a:rPr lang="en-IN" sz="1800" dirty="0"/>
              <a:t>6. Enhancing Rice Yield Prediction using Vision Transformer and Regression Models  </a:t>
            </a:r>
          </a:p>
          <a:p>
            <a:pPr marL="0" lvl="0" indent="0" algn="just" rtl="0">
              <a:lnSpc>
                <a:spcPct val="170000"/>
              </a:lnSpc>
              <a:spcBef>
                <a:spcPts val="640"/>
              </a:spcBef>
              <a:spcAft>
                <a:spcPts val="0"/>
              </a:spcAft>
              <a:buClr>
                <a:schemeClr val="dk1"/>
              </a:buClr>
              <a:buSzPct val="100000"/>
              <a:buNone/>
            </a:pPr>
            <a:r>
              <a:rPr lang="en-IN" sz="1800" dirty="0"/>
              <a:t>7. A Time‑Series Based Yield Forecasting Model Using Stacked LSTM... Cauvery Delta, Tamil Nadu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6"/>
          <p:cNvSpPr txBox="1">
            <a:spLocks noGrp="1"/>
          </p:cNvSpPr>
          <p:nvPr>
            <p:ph type="body" idx="1"/>
          </p:nvPr>
        </p:nvSpPr>
        <p:spPr>
          <a:xfrm>
            <a:off x="304800" y="393290"/>
            <a:ext cx="8382000" cy="6125497"/>
          </a:xfrm>
          <a:prstGeom prst="rect">
            <a:avLst/>
          </a:prstGeom>
          <a:noFill/>
          <a:ln>
            <a:noFill/>
          </a:ln>
        </p:spPr>
        <p:txBody>
          <a:bodyPr spcFirstLastPara="1" wrap="square" lIns="91425" tIns="45700" rIns="91425" bIns="45700" anchor="t" anchorCtr="0">
            <a:normAutofit fontScale="55000" lnSpcReduction="20000"/>
          </a:bodyPr>
          <a:lstStyle/>
          <a:p>
            <a:pPr marL="0" lvl="0" indent="0" algn="just">
              <a:lnSpc>
                <a:spcPct val="170000"/>
              </a:lnSpc>
              <a:spcBef>
                <a:spcPts val="640"/>
              </a:spcBef>
              <a:buSzPct val="100000"/>
              <a:buNone/>
            </a:pPr>
            <a:r>
              <a:rPr lang="en-IN" dirty="0"/>
              <a:t>8. Exploring Crop Yield Prediction with Remote Sensing Imagery and AI (Kavipriya &amp; Vadivu, ACCAI 2024)  </a:t>
            </a:r>
          </a:p>
          <a:p>
            <a:pPr marL="0" lvl="0" indent="0" algn="just">
              <a:lnSpc>
                <a:spcPct val="170000"/>
              </a:lnSpc>
              <a:spcBef>
                <a:spcPts val="640"/>
              </a:spcBef>
              <a:buSzPct val="100000"/>
              <a:buNone/>
            </a:pPr>
            <a:r>
              <a:rPr lang="en-IN" dirty="0"/>
              <a:t>9. Predicting Crop Yield with NDVI and Backscatter Values using Deep Neural Networks (MECON 2022)  10. Rice Modelling Using Long Time Series of High Temporal Resolution Vegetation Indices in Nepal  </a:t>
            </a:r>
          </a:p>
          <a:p>
            <a:pPr marL="0" lvl="0" indent="0" algn="just">
              <a:lnSpc>
                <a:spcPct val="170000"/>
              </a:lnSpc>
              <a:spcBef>
                <a:spcPts val="640"/>
              </a:spcBef>
              <a:buSzPct val="100000"/>
              <a:buNone/>
            </a:pPr>
            <a:r>
              <a:rPr lang="en-IN" dirty="0"/>
              <a:t>11. Hybrid LSTM and SVM Method Rice Yield Prediction in Densely Populated Areas  </a:t>
            </a:r>
          </a:p>
          <a:p>
            <a:pPr marL="0" lvl="0" indent="0" algn="just">
              <a:lnSpc>
                <a:spcPct val="170000"/>
              </a:lnSpc>
              <a:spcBef>
                <a:spcPts val="640"/>
              </a:spcBef>
              <a:buSzPct val="100000"/>
              <a:buNone/>
            </a:pPr>
            <a:r>
              <a:rPr lang="en-IN" dirty="0"/>
              <a:t>12. BORO Rice Yield Estimation Model Using MODIS NDVI Data for Bangladesh  </a:t>
            </a:r>
          </a:p>
          <a:p>
            <a:pPr marL="0" lvl="0" indent="0" algn="just">
              <a:lnSpc>
                <a:spcPct val="170000"/>
              </a:lnSpc>
              <a:spcBef>
                <a:spcPts val="640"/>
              </a:spcBef>
              <a:buSzPct val="100000"/>
              <a:buNone/>
            </a:pPr>
            <a:r>
              <a:rPr lang="en-IN" dirty="0"/>
              <a:t>13. Automated Rice Crop Yield Prediction using Sine Cosine Algorithm with Weighted Regularized Extreme Learning Machine  </a:t>
            </a:r>
          </a:p>
          <a:p>
            <a:pPr marL="0" lvl="0" indent="0" algn="just">
              <a:lnSpc>
                <a:spcPct val="170000"/>
              </a:lnSpc>
              <a:spcBef>
                <a:spcPts val="640"/>
              </a:spcBef>
              <a:buSzPct val="100000"/>
              <a:buNone/>
            </a:pPr>
            <a:r>
              <a:rPr lang="en-IN" dirty="0"/>
              <a:t>14. Deep Learning‑Enhanced Remote Sensing‑Integrated Crop Modelling for Rice Yield Prediction (Ecological Informatics, 2024)  </a:t>
            </a:r>
          </a:p>
          <a:p>
            <a:pPr marL="0" lvl="0" indent="0" algn="just">
              <a:lnSpc>
                <a:spcPct val="170000"/>
              </a:lnSpc>
              <a:spcBef>
                <a:spcPts val="640"/>
              </a:spcBef>
              <a:buSzPct val="100000"/>
              <a:buNone/>
            </a:pPr>
            <a:r>
              <a:rPr lang="en-IN" dirty="0"/>
              <a:t>15. Rice Yield Prediction using Radar Vegetation Indices from Sentinel‑1 Data and Multiscale Conv1D‑LSTM Network (Journal of Applied Remote Sensing, 2024)</a:t>
            </a:r>
          </a:p>
          <a:p>
            <a:pPr marL="342900" lvl="0" indent="-139700" algn="just" rtl="0">
              <a:spcBef>
                <a:spcPts val="640"/>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CEBD-9D3A-0036-55F6-A5F5BD7124BB}"/>
              </a:ext>
            </a:extLst>
          </p:cNvPr>
          <p:cNvSpPr>
            <a:spLocks noGrp="1"/>
          </p:cNvSpPr>
          <p:nvPr>
            <p:ph type="title"/>
          </p:nvPr>
        </p:nvSpPr>
        <p:spPr>
          <a:xfrm>
            <a:off x="290051" y="0"/>
            <a:ext cx="8229600" cy="1143000"/>
          </a:xfrm>
        </p:spPr>
        <p:txBody>
          <a:bodyPr>
            <a:normAutofit/>
          </a:bodyPr>
          <a:lstStyle/>
          <a:p>
            <a:r>
              <a:rPr lang="en-US" sz="2800" b="1" dirty="0">
                <a:solidFill>
                  <a:schemeClr val="bg2"/>
                </a:solidFill>
                <a:latin typeface="Times New Roman" panose="02020603050405020304" pitchFamily="18" charset="0"/>
                <a:cs typeface="Times New Roman" panose="02020603050405020304" pitchFamily="18" charset="0"/>
              </a:rPr>
              <a:t>Abstract</a:t>
            </a:r>
            <a:endParaRPr lang="en-IN" sz="2800" dirty="0">
              <a:solidFill>
                <a:schemeClr val="bg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EEDAE8E-F91B-86B7-0A80-35DB28D7437A}"/>
              </a:ext>
            </a:extLst>
          </p:cNvPr>
          <p:cNvSpPr>
            <a:spLocks noGrp="1"/>
          </p:cNvSpPr>
          <p:nvPr>
            <p:ph type="body" idx="1"/>
          </p:nvPr>
        </p:nvSpPr>
        <p:spPr>
          <a:xfrm>
            <a:off x="527901" y="831915"/>
            <a:ext cx="7991750" cy="5405284"/>
          </a:xfrm>
        </p:spPr>
        <p:txBody>
          <a:bodyPr>
            <a:noAutofit/>
          </a:bodyPr>
          <a:lstStyle/>
          <a:p>
            <a:pPr marL="114300" indent="0" algn="just">
              <a:lnSpc>
                <a:spcPct val="150000"/>
              </a:lnSpc>
              <a:buNone/>
            </a:pPr>
            <a:r>
              <a:rPr lang="en-US" sz="2000" dirty="0"/>
              <a:t>In many agricultural regions, farmers face significant yield losses due to </a:t>
            </a:r>
            <a:r>
              <a:rPr lang="en-US" sz="2000" dirty="0" smtClean="0"/>
              <a:t>unpredictable climate </a:t>
            </a:r>
            <a:r>
              <a:rPr lang="en-US" sz="2000" dirty="0"/>
              <a:t>conditions, lack of localized forecasting systems and absence of planning </a:t>
            </a:r>
            <a:r>
              <a:rPr lang="en-US" sz="2000" dirty="0" smtClean="0"/>
              <a:t>tools tailored </a:t>
            </a:r>
            <a:r>
              <a:rPr lang="en-US" sz="2000" dirty="0"/>
              <a:t>to specific rice varieties. These challenges result in poor crop </a:t>
            </a:r>
            <a:r>
              <a:rPr lang="en-US" sz="2000" dirty="0" smtClean="0"/>
              <a:t>selection, unstable </a:t>
            </a:r>
            <a:r>
              <a:rPr lang="en-US" sz="2000" dirty="0"/>
              <a:t>productivity , reduced income, threatening food security and rural </a:t>
            </a:r>
            <a:r>
              <a:rPr lang="en-US" sz="2000" dirty="0" smtClean="0"/>
              <a:t>livelihoods. This </a:t>
            </a:r>
            <a:r>
              <a:rPr lang="en-US" sz="2000" dirty="0"/>
              <a:t>introduces a deep learning–based rice yield prediction model that integrates </a:t>
            </a:r>
            <a:r>
              <a:rPr lang="en-US" sz="2000" dirty="0" smtClean="0"/>
              <a:t>NDVI time-series </a:t>
            </a:r>
            <a:r>
              <a:rPr lang="en-US" sz="2000" dirty="0"/>
              <a:t>data, daily climate parameters and rice variety characteristics to </a:t>
            </a:r>
            <a:r>
              <a:rPr lang="en-US" sz="2000" dirty="0" smtClean="0"/>
              <a:t>generate localized </a:t>
            </a:r>
            <a:r>
              <a:rPr lang="en-US" sz="2000" dirty="0"/>
              <a:t>&amp; variety-specific forecasts. The model leverages Long Short-Term </a:t>
            </a:r>
            <a:r>
              <a:rPr lang="en-US" sz="2000" dirty="0" smtClean="0"/>
              <a:t>Memory (LSTM</a:t>
            </a:r>
            <a:r>
              <a:rPr lang="en-US" sz="2000" dirty="0"/>
              <a:t>) networks to learn temporal patterns from vegetation and weather </a:t>
            </a:r>
            <a:r>
              <a:rPr lang="en-US" sz="2000" dirty="0" smtClean="0"/>
              <a:t>trends, offering </a:t>
            </a:r>
            <a:r>
              <a:rPr lang="en-US" sz="2000" dirty="0"/>
              <a:t>adaptive and accurate </a:t>
            </a:r>
            <a:r>
              <a:rPr lang="en-US" sz="2000" dirty="0" smtClean="0"/>
              <a:t>predictions. NDVI </a:t>
            </a:r>
            <a:r>
              <a:rPr lang="en-US" sz="2000" dirty="0"/>
              <a:t>data is sourced from Sentinel-2 satellite imagery via Google Earth Engine, </a:t>
            </a:r>
            <a:r>
              <a:rPr lang="en-US" sz="2000" dirty="0" smtClean="0"/>
              <a:t>while climate </a:t>
            </a:r>
            <a:r>
              <a:rPr lang="en-US" sz="2000" dirty="0"/>
              <a:t>inputs such as rainfall, temperature and humidity </a:t>
            </a:r>
            <a:r>
              <a:rPr lang="en-US" sz="2000" dirty="0" smtClean="0"/>
              <a:t>are</a:t>
            </a:r>
            <a:endParaRPr lang="en-US" sz="1400" dirty="0"/>
          </a:p>
        </p:txBody>
      </p:sp>
    </p:spTree>
    <p:extLst>
      <p:ext uri="{BB962C8B-B14F-4D97-AF65-F5344CB8AC3E}">
        <p14:creationId xmlns:p14="http://schemas.microsoft.com/office/powerpoint/2010/main" val="3064175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7890" y="503237"/>
            <a:ext cx="8181648" cy="5851525"/>
          </a:xfrm>
        </p:spPr>
        <p:txBody>
          <a:bodyPr>
            <a:noAutofit/>
          </a:bodyPr>
          <a:lstStyle/>
          <a:p>
            <a:pPr marL="114300" indent="0" algn="just">
              <a:lnSpc>
                <a:spcPct val="150000"/>
              </a:lnSpc>
              <a:buNone/>
            </a:pPr>
            <a:r>
              <a:rPr lang="en-US" sz="2000" dirty="0"/>
              <a:t>obtained from </a:t>
            </a:r>
            <a:r>
              <a:rPr lang="en-US" sz="2000" dirty="0" smtClean="0"/>
              <a:t>NASAPOWER. Rice </a:t>
            </a:r>
            <a:r>
              <a:rPr lang="en-US" sz="2000" dirty="0"/>
              <a:t>variety data is collected from agricultural institutions and farm records to account for genetic and phenotypic </a:t>
            </a:r>
            <a:r>
              <a:rPr lang="en-US" sz="2000" dirty="0" smtClean="0"/>
              <a:t>differences. The </a:t>
            </a:r>
            <a:r>
              <a:rPr lang="en-US" sz="2000" dirty="0"/>
              <a:t>model focuses on the </a:t>
            </a:r>
            <a:r>
              <a:rPr lang="en-US" sz="2000" dirty="0" err="1"/>
              <a:t>Thanjavur</a:t>
            </a:r>
            <a:r>
              <a:rPr lang="en-US" sz="2000" dirty="0"/>
              <a:t> district of Tamil Nadu, a major </a:t>
            </a:r>
            <a:r>
              <a:rPr lang="en-US" sz="2000" dirty="0" smtClean="0"/>
              <a:t>rice-producing region </a:t>
            </a:r>
            <a:r>
              <a:rPr lang="en-US" sz="2000" dirty="0"/>
              <a:t>with diverse cultivated varieties. Experimental results show </a:t>
            </a:r>
            <a:r>
              <a:rPr lang="en-US" sz="2000" dirty="0" smtClean="0"/>
              <a:t>that the proposed model </a:t>
            </a:r>
            <a:r>
              <a:rPr lang="en-US" sz="2000" dirty="0"/>
              <a:t>achieves promising prediction accuracy, effectively modelling the </a:t>
            </a:r>
            <a:r>
              <a:rPr lang="en-US" sz="2000" dirty="0" smtClean="0"/>
              <a:t>complex interactions </a:t>
            </a:r>
            <a:r>
              <a:rPr lang="en-US" sz="2000" dirty="0"/>
              <a:t>between crop health, climate variability and varietal </a:t>
            </a:r>
            <a:r>
              <a:rPr lang="en-US" sz="2000" dirty="0" err="1" smtClean="0"/>
              <a:t>behaviour</a:t>
            </a:r>
            <a:r>
              <a:rPr lang="en-US" sz="2000" dirty="0" smtClean="0"/>
              <a:t>. The </a:t>
            </a:r>
            <a:r>
              <a:rPr lang="en-US" sz="2000" dirty="0"/>
              <a:t>LSTM-based pipeline provides actionable insights to farmers, helping </a:t>
            </a:r>
            <a:r>
              <a:rPr lang="en-US" sz="2000" dirty="0" smtClean="0"/>
              <a:t>them choose </a:t>
            </a:r>
            <a:r>
              <a:rPr lang="en-US" sz="2000" dirty="0"/>
              <a:t>optimal varieties and plan for upcoming seasons. </a:t>
            </a:r>
            <a:r>
              <a:rPr lang="en-US" sz="2000" dirty="0" smtClean="0"/>
              <a:t>Overall</a:t>
            </a:r>
            <a:r>
              <a:rPr lang="en-US" sz="2000" dirty="0"/>
              <a:t>, the proposed approach contributes to data-driven agriculture by offering </a:t>
            </a:r>
            <a:r>
              <a:rPr lang="en-US" sz="2000" dirty="0" smtClean="0"/>
              <a:t>a transparent</a:t>
            </a:r>
            <a:r>
              <a:rPr lang="en-US" sz="2000" dirty="0"/>
              <a:t>, scalable and farmer-friendly decision support tool</a:t>
            </a:r>
            <a:r>
              <a:rPr lang="en-US" sz="2000" dirty="0" smtClean="0"/>
              <a:t>.</a:t>
            </a:r>
            <a:endParaRPr lang="en-US" sz="2000" dirty="0"/>
          </a:p>
        </p:txBody>
      </p:sp>
    </p:spTree>
    <p:extLst>
      <p:ext uri="{BB962C8B-B14F-4D97-AF65-F5344CB8AC3E}">
        <p14:creationId xmlns:p14="http://schemas.microsoft.com/office/powerpoint/2010/main" val="667570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995104-A848-A568-7F41-150126EB104F}"/>
              </a:ext>
            </a:extLst>
          </p:cNvPr>
          <p:cNvSpPr>
            <a:spLocks noGrp="1"/>
          </p:cNvSpPr>
          <p:nvPr>
            <p:ph type="body" idx="1"/>
          </p:nvPr>
        </p:nvSpPr>
        <p:spPr>
          <a:xfrm>
            <a:off x="377072" y="826311"/>
            <a:ext cx="8210747" cy="545690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addresses a real-world problem faced by farmers in Tamil Nadu — uncertain rice yields due to climate variability and lack of variety-specific planning.</a:t>
            </a:r>
          </a:p>
          <a:p>
            <a:pPr algn="just">
              <a:lnSpc>
                <a:spcPct val="150000"/>
              </a:lnSpc>
            </a:pPr>
            <a:r>
              <a:rPr lang="en-US" sz="2000" dirty="0">
                <a:latin typeface="Times New Roman" panose="02020603050405020304" pitchFamily="18" charset="0"/>
                <a:cs typeface="Times New Roman" panose="02020603050405020304" pitchFamily="18" charset="0"/>
              </a:rPr>
              <a:t> By providing accurate and explainable yield predictions based on local climate and crop variety, the model empowers farmers to make informed decisions, reduce </a:t>
            </a:r>
            <a:r>
              <a:rPr lang="en-US" sz="2000" dirty="0" smtClean="0">
                <a:latin typeface="Times New Roman" panose="02020603050405020304" pitchFamily="18" charset="0"/>
                <a:cs typeface="Times New Roman" panose="02020603050405020304" pitchFamily="18" charset="0"/>
              </a:rPr>
              <a:t>losses </a:t>
            </a:r>
            <a:r>
              <a:rPr lang="en-US" sz="2000" dirty="0">
                <a:latin typeface="Times New Roman" panose="02020603050405020304" pitchFamily="18" charset="0"/>
                <a:cs typeface="Times New Roman" panose="02020603050405020304" pitchFamily="18" charset="0"/>
              </a:rPr>
              <a:t>and increase food production. </a:t>
            </a:r>
          </a:p>
          <a:p>
            <a:pPr algn="just">
              <a:lnSpc>
                <a:spcPct val="150000"/>
              </a:lnSpc>
            </a:pPr>
            <a:r>
              <a:rPr lang="en-US" sz="2000" dirty="0">
                <a:latin typeface="Times New Roman" panose="02020603050405020304" pitchFamily="18" charset="0"/>
                <a:cs typeface="Times New Roman" panose="02020603050405020304" pitchFamily="18" charset="0"/>
              </a:rPr>
              <a:t>The project directly supports UN SDG 2: Zero Hunger, particularly Target 2.4, which focuses on sustainable and resilient food systems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t>Besides directly supporting SDG-2 (Zero Hunger), the system indirectly aids </a:t>
            </a:r>
            <a:r>
              <a:rPr lang="en-IN" sz="2000" dirty="0" smtClean="0"/>
              <a:t>SDG-1 stabilising </a:t>
            </a:r>
            <a:r>
              <a:rPr lang="en-IN" sz="2000" dirty="0"/>
              <a:t>farmer income and reducing poverty, SDG-9 by introducing AI-driven innovation in </a:t>
            </a:r>
            <a:r>
              <a:rPr lang="en-IN" sz="2000" dirty="0" smtClean="0"/>
              <a:t>agriculture </a:t>
            </a:r>
            <a:r>
              <a:rPr lang="en-IN" sz="2000" dirty="0"/>
              <a:t>and SDG-13 by enabling climate-resilient crop planning.</a:t>
            </a:r>
            <a:endParaRPr lang="en-US" sz="2000" dirty="0" smtClean="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755C1BD-D48B-6F2D-4E50-3541A5DC5754}"/>
              </a:ext>
            </a:extLst>
          </p:cNvPr>
          <p:cNvSpPr>
            <a:spLocks noGrp="1" noChangeArrowheads="1"/>
          </p:cNvSpPr>
          <p:nvPr>
            <p:ph type="title"/>
          </p:nvPr>
        </p:nvSpPr>
        <p:spPr bwMode="auto">
          <a:xfrm>
            <a:off x="3125022" y="222681"/>
            <a:ext cx="27446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Social</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Relevance</a:t>
            </a:r>
          </a:p>
        </p:txBody>
      </p:sp>
    </p:spTree>
    <p:extLst>
      <p:ext uri="{BB962C8B-B14F-4D97-AF65-F5344CB8AC3E}">
        <p14:creationId xmlns:p14="http://schemas.microsoft.com/office/powerpoint/2010/main" val="538246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5639"/>
            <a:ext cx="8229600" cy="1143000"/>
          </a:xfrm>
        </p:spPr>
        <p:txBody>
          <a:bodyPr>
            <a:normAutofit/>
          </a:bodyPr>
          <a:lstStyle/>
          <a:p>
            <a:r>
              <a:rPr lang="en-IN" sz="2800" b="1" dirty="0">
                <a:solidFill>
                  <a:schemeClr val="bg2"/>
                </a:solidFill>
              </a:rPr>
              <a:t>Introduction</a:t>
            </a:r>
            <a:endParaRPr lang="en-IN" sz="3600" b="1" dirty="0">
              <a:solidFill>
                <a:schemeClr val="bg2"/>
              </a:solidFill>
            </a:endParaRPr>
          </a:p>
        </p:txBody>
      </p:sp>
      <p:sp>
        <p:nvSpPr>
          <p:cNvPr id="8" name="Rectangle 5"/>
          <p:cNvSpPr>
            <a:spLocks noGrp="1" noChangeArrowheads="1"/>
          </p:cNvSpPr>
          <p:nvPr>
            <p:ph type="body" idx="1"/>
          </p:nvPr>
        </p:nvSpPr>
        <p:spPr bwMode="auto">
          <a:xfrm>
            <a:off x="457199" y="1167257"/>
            <a:ext cx="8229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rPr>
              <a:t>Rice is a critical staple and income source in India, especially in </a:t>
            </a:r>
            <a:r>
              <a:rPr kumimoji="0" lang="en-US" altLang="en-US" sz="2000" b="0" i="0" u="none" strike="noStrike" cap="none" normalizeH="0" baseline="0" dirty="0" err="1" smtClean="0">
                <a:ln>
                  <a:noFill/>
                </a:ln>
                <a:solidFill>
                  <a:schemeClr val="tx1"/>
                </a:solidFill>
                <a:effectLst/>
              </a:rPr>
              <a:t>Thanjavur</a:t>
            </a:r>
            <a:r>
              <a:rPr kumimoji="0" lang="en-US" altLang="en-US" sz="2000" b="0" i="0" u="none" strike="noStrike" cap="none" normalizeH="0" baseline="0" dirty="0" smtClean="0">
                <a:ln>
                  <a:noFill/>
                </a:ln>
                <a:solidFill>
                  <a:schemeClr val="tx1"/>
                </a:solidFill>
                <a:effectLst/>
              </a:rPr>
              <a:t> “Rice Bowl of Tamil Nadu”, where yields fluctuate due to climate instability and delayed monsoons, causing financial risk for farmers. Traditional and earlier ML-based forecasting methods are slow and lack precision as they ignore daily climate variation and varietal differences. To overcome this, a deep learning-based LSTM model is proposed that combines NDVI (Sentinel-2), daily climate data (NASA POWER) and rice variety to produce localized, variety-specific yield forecasts, supporting climate-resilient crop planning and aligning with SDG-2 on food security. The system acts as a decision-support tool for both farmers and policymakers. It ultimately helps reduce uncertainty, improve planning and stabilize rural income.</a:t>
            </a:r>
          </a:p>
        </p:txBody>
      </p:sp>
    </p:spTree>
    <p:extLst>
      <p:ext uri="{BB962C8B-B14F-4D97-AF65-F5344CB8AC3E}">
        <p14:creationId xmlns:p14="http://schemas.microsoft.com/office/powerpoint/2010/main" val="3717763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7588-61F4-293D-0864-E94537786830}"/>
              </a:ext>
            </a:extLst>
          </p:cNvPr>
          <p:cNvSpPr>
            <a:spLocks noGrp="1"/>
          </p:cNvSpPr>
          <p:nvPr>
            <p:ph type="title"/>
          </p:nvPr>
        </p:nvSpPr>
        <p:spPr/>
        <p:txBody>
          <a:bodyPr>
            <a:normAutofit/>
          </a:bodyPr>
          <a:lstStyle/>
          <a:p>
            <a:r>
              <a:rPr lang="en-IN" sz="2800" b="1" dirty="0">
                <a:solidFill>
                  <a:schemeClr val="bg2"/>
                </a:solidFill>
                <a:latin typeface="Times New Roman" panose="02020603050405020304" pitchFamily="18" charset="0"/>
                <a:cs typeface="Times New Roman" panose="02020603050405020304" pitchFamily="18" charset="0"/>
              </a:rPr>
              <a:t>Literature Survey</a:t>
            </a:r>
          </a:p>
        </p:txBody>
      </p:sp>
      <p:graphicFrame>
        <p:nvGraphicFramePr>
          <p:cNvPr id="6" name="Table 5">
            <a:extLst>
              <a:ext uri="{FF2B5EF4-FFF2-40B4-BE49-F238E27FC236}">
                <a16:creationId xmlns:a16="http://schemas.microsoft.com/office/drawing/2014/main" id="{1039D8DD-0A03-5A5C-7154-07A593BF148D}"/>
              </a:ext>
            </a:extLst>
          </p:cNvPr>
          <p:cNvGraphicFramePr>
            <a:graphicFrameLocks noGrp="1"/>
          </p:cNvGraphicFramePr>
          <p:nvPr>
            <p:extLst>
              <p:ext uri="{D42A27DB-BD31-4B8C-83A1-F6EECF244321}">
                <p14:modId xmlns:p14="http://schemas.microsoft.com/office/powerpoint/2010/main" val="3488693516"/>
              </p:ext>
            </p:extLst>
          </p:nvPr>
        </p:nvGraphicFramePr>
        <p:xfrm>
          <a:off x="535857" y="1533831"/>
          <a:ext cx="8229599" cy="4768648"/>
        </p:xfrm>
        <a:graphic>
          <a:graphicData uri="http://schemas.openxmlformats.org/drawingml/2006/table">
            <a:tbl>
              <a:tblPr>
                <a:tableStyleId>{5C22544A-7EE6-4342-B048-85BDC9FD1C3A}</a:tableStyleId>
              </a:tblPr>
              <a:tblGrid>
                <a:gridCol w="308120">
                  <a:extLst>
                    <a:ext uri="{9D8B030D-6E8A-4147-A177-3AD203B41FA5}">
                      <a16:colId xmlns:a16="http://schemas.microsoft.com/office/drawing/2014/main" val="3705558809"/>
                    </a:ext>
                  </a:extLst>
                </a:gridCol>
                <a:gridCol w="2448152">
                  <a:extLst>
                    <a:ext uri="{9D8B030D-6E8A-4147-A177-3AD203B41FA5}">
                      <a16:colId xmlns:a16="http://schemas.microsoft.com/office/drawing/2014/main" val="3816588082"/>
                    </a:ext>
                  </a:extLst>
                </a:gridCol>
                <a:gridCol w="1658244">
                  <a:extLst>
                    <a:ext uri="{9D8B030D-6E8A-4147-A177-3AD203B41FA5}">
                      <a16:colId xmlns:a16="http://schemas.microsoft.com/office/drawing/2014/main" val="1780045358"/>
                    </a:ext>
                  </a:extLst>
                </a:gridCol>
                <a:gridCol w="969176">
                  <a:extLst>
                    <a:ext uri="{9D8B030D-6E8A-4147-A177-3AD203B41FA5}">
                      <a16:colId xmlns:a16="http://schemas.microsoft.com/office/drawing/2014/main" val="2586857779"/>
                    </a:ext>
                  </a:extLst>
                </a:gridCol>
                <a:gridCol w="2845907">
                  <a:extLst>
                    <a:ext uri="{9D8B030D-6E8A-4147-A177-3AD203B41FA5}">
                      <a16:colId xmlns:a16="http://schemas.microsoft.com/office/drawing/2014/main" val="234783857"/>
                    </a:ext>
                  </a:extLst>
                </a:gridCol>
              </a:tblGrid>
              <a:tr h="596081">
                <a:tc>
                  <a:txBody>
                    <a:bodyPr/>
                    <a:lstStyle/>
                    <a:p>
                      <a:pPr algn="ctr" fontAlgn="ctr">
                        <a:buNone/>
                      </a:pPr>
                      <a:r>
                        <a:rPr lang="en-IN" sz="1000" u="none" strike="noStrike" dirty="0">
                          <a:effectLst/>
                          <a:latin typeface="Times New Roman" panose="02020603050405020304" pitchFamily="18" charset="0"/>
                        </a:rPr>
                        <a:t>No.</a:t>
                      </a:r>
                      <a:endParaRPr lang="en-IN" sz="1000" b="1"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Title</a:t>
                      </a:r>
                      <a:endParaRPr lang="en-IN" sz="1000" b="1"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Approach / Model</a:t>
                      </a:r>
                      <a:endParaRPr lang="en-IN" sz="1000" b="1"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Data &amp; Region</a:t>
                      </a:r>
                      <a:endParaRPr lang="en-IN" sz="1000" b="1"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Performance Metrics / Key Findings</a:t>
                      </a:r>
                      <a:endParaRPr lang="en-IN" sz="1000" b="1"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957935854"/>
                  </a:ext>
                </a:extLst>
              </a:tr>
              <a:tr h="596081">
                <a:tc>
                  <a:txBody>
                    <a:bodyPr/>
                    <a:lstStyle/>
                    <a:p>
                      <a:pPr algn="ctr" fontAlgn="ctr">
                        <a:buNone/>
                      </a:pPr>
                      <a:r>
                        <a:rPr lang="en-IN" sz="1000" u="none" strike="noStrike" dirty="0">
                          <a:effectLst/>
                          <a:latin typeface="Times New Roman" panose="02020603050405020304" pitchFamily="18" charset="0"/>
                        </a:rPr>
                        <a:t>1</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Rice yield estimation using LSTM with meteorological data, IEEE Access, 2022</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LSTM using meteorological inputs</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Not specified</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LSTM surpasses classical ML models in yield prediction</a:t>
                      </a:r>
                      <a:endParaRPr lang="en-US"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393367567"/>
                  </a:ext>
                </a:extLst>
              </a:tr>
              <a:tr h="596081">
                <a:tc>
                  <a:txBody>
                    <a:bodyPr/>
                    <a:lstStyle/>
                    <a:p>
                      <a:pPr algn="ctr" fontAlgn="ctr">
                        <a:buNone/>
                      </a:pPr>
                      <a:r>
                        <a:rPr lang="en-IN" sz="1000" u="none" strike="noStrike" dirty="0">
                          <a:effectLst/>
                          <a:latin typeface="Times New Roman" panose="02020603050405020304" pitchFamily="18" charset="0"/>
                        </a:rPr>
                        <a:t>2</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Indian Crop Yield Prediction using LSTM Deep Learning Networks</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LSTM-based model</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it-IT" sz="1000" u="none" strike="noStrike" dirty="0">
                          <a:effectLst/>
                          <a:latin typeface="Times New Roman" panose="02020603050405020304" pitchFamily="18" charset="0"/>
                        </a:rPr>
                        <a:t>India (climate, soil, rainfall data)</a:t>
                      </a:r>
                      <a:endParaRPr lang="it-IT"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Used LSTM to capture temporal patterns for accurate crop yield prediction in India.</a:t>
                      </a:r>
                      <a:br>
                        <a:rPr lang="en-US" sz="1000" u="none" strike="noStrike" dirty="0">
                          <a:effectLst/>
                          <a:latin typeface="Times New Roman" panose="02020603050405020304" pitchFamily="18" charset="0"/>
                        </a:rPr>
                      </a:br>
                      <a:endParaRPr lang="en-US"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3519379457"/>
                  </a:ext>
                </a:extLst>
              </a:tr>
              <a:tr h="596081">
                <a:tc>
                  <a:txBody>
                    <a:bodyPr/>
                    <a:lstStyle/>
                    <a:p>
                      <a:pPr algn="ctr" fontAlgn="ctr">
                        <a:buNone/>
                      </a:pPr>
                      <a:r>
                        <a:rPr lang="en-IN" sz="1000" u="none" strike="noStrike" dirty="0">
                          <a:effectLst/>
                          <a:latin typeface="Times New Roman" panose="02020603050405020304" pitchFamily="18" charset="0"/>
                        </a:rPr>
                        <a:t>3</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Advanced Rice Yield and Soil Prediction using Deep Learning</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Deep learning (architecture unspecified)</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Not specified</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Demonstrated that a deep learning framework effectively predicts both rice yield and soil characteristics</a:t>
                      </a:r>
                      <a:endParaRPr lang="en-US"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4164550767"/>
                  </a:ext>
                </a:extLst>
              </a:tr>
              <a:tr h="596081">
                <a:tc>
                  <a:txBody>
                    <a:bodyPr/>
                    <a:lstStyle/>
                    <a:p>
                      <a:pPr algn="ctr" fontAlgn="ctr">
                        <a:buNone/>
                      </a:pPr>
                      <a:r>
                        <a:rPr lang="en-IN" sz="1000" u="none" strike="noStrike" dirty="0">
                          <a:effectLst/>
                          <a:latin typeface="Times New Roman" panose="02020603050405020304" pitchFamily="18" charset="0"/>
                        </a:rPr>
                        <a:t>4</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Paddy Yield Forecasting using Regression Techniques</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Regression modelling</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Regional (possibly Tamil Nadu)</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Regression model predicted paddy yield with ±12% forecast accuracy.</a:t>
                      </a:r>
                      <a:br>
                        <a:rPr lang="en-US" sz="1000" u="none" strike="noStrike" dirty="0">
                          <a:effectLst/>
                          <a:latin typeface="Times New Roman" panose="02020603050405020304" pitchFamily="18" charset="0"/>
                        </a:rPr>
                      </a:br>
                      <a:endParaRPr lang="en-US"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2764838812"/>
                  </a:ext>
                </a:extLst>
              </a:tr>
              <a:tr h="596081">
                <a:tc>
                  <a:txBody>
                    <a:bodyPr/>
                    <a:lstStyle/>
                    <a:p>
                      <a:pPr algn="ctr" fontAlgn="ctr">
                        <a:buNone/>
                      </a:pPr>
                      <a:r>
                        <a:rPr lang="en-IN" sz="1000" u="none" strike="noStrike" dirty="0">
                          <a:effectLst/>
                          <a:latin typeface="Times New Roman" panose="02020603050405020304" pitchFamily="18" charset="0"/>
                        </a:rPr>
                        <a:t>5</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Mapping Indian Rice Yields through Statistical Modeling using Satellite and Climatic Data</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Regression + DSSAT with satellite &amp; climate data</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Cauvery Delta, Tamil Nadu</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RMSE ≈ 11.7%; accuracy 81–93%</a:t>
                      </a:r>
                      <a:endParaRPr lang="en-IN"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1951784362"/>
                  </a:ext>
                </a:extLst>
              </a:tr>
              <a:tr h="596081">
                <a:tc>
                  <a:txBody>
                    <a:bodyPr/>
                    <a:lstStyle/>
                    <a:p>
                      <a:pPr algn="ctr" fontAlgn="ctr">
                        <a:buNone/>
                      </a:pPr>
                      <a:r>
                        <a:rPr lang="en-IN" sz="1000" u="none" strike="noStrike" dirty="0">
                          <a:effectLst/>
                          <a:latin typeface="Times New Roman" panose="02020603050405020304" pitchFamily="18" charset="0"/>
                        </a:rPr>
                        <a:t>6</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Enhancing Rice Yield Prediction using Vision Transformer and Regression Models</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Vision Transformer with regression models</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Not specified</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Vision Transformer boosts rice yield prediction accuracy from images.</a:t>
                      </a:r>
                      <a:endParaRPr lang="en-US"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1694310268"/>
                  </a:ext>
                </a:extLst>
              </a:tr>
              <a:tr h="596081">
                <a:tc>
                  <a:txBody>
                    <a:bodyPr/>
                    <a:lstStyle/>
                    <a:p>
                      <a:pPr algn="ctr" fontAlgn="ctr">
                        <a:buNone/>
                      </a:pPr>
                      <a:r>
                        <a:rPr lang="en-IN" sz="1000" u="none" strike="noStrike" dirty="0">
                          <a:effectLst/>
                          <a:latin typeface="Times New Roman" panose="02020603050405020304" pitchFamily="18" charset="0"/>
                        </a:rPr>
                        <a:t>7</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A Time‑Series Based Yield Forecasting Model Using Stacked LSTM... Cauvery Delta, Tamil Nadu</a:t>
                      </a:r>
                      <a:endParaRPr lang="en-US"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Stacked LSTM time-series forecasting</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IN" sz="1000" u="none" strike="noStrike" dirty="0">
                          <a:effectLst/>
                          <a:latin typeface="Times New Roman" panose="02020603050405020304" pitchFamily="18" charset="0"/>
                        </a:rPr>
                        <a:t>Cauvery Delta, Tamil Nadu</a:t>
                      </a:r>
                      <a:endParaRPr lang="en-IN" sz="1000" b="0" i="0" u="none" strike="noStrike" dirty="0">
                        <a:solidFill>
                          <a:srgbClr val="000000"/>
                        </a:solidFill>
                        <a:effectLst/>
                        <a:latin typeface="Times New Roman" panose="02020603050405020304" pitchFamily="18" charset="0"/>
                      </a:endParaRPr>
                    </a:p>
                  </a:txBody>
                  <a:tcPr marL="3058" marR="3058" marT="3058" marB="0" anchor="ctr"/>
                </a:tc>
                <a:tc>
                  <a:txBody>
                    <a:bodyPr/>
                    <a:lstStyle/>
                    <a:p>
                      <a:pPr algn="ctr" fontAlgn="ctr">
                        <a:buNone/>
                      </a:pPr>
                      <a:r>
                        <a:rPr lang="en-US" sz="1000" u="none" strike="noStrike" dirty="0">
                          <a:effectLst/>
                          <a:latin typeface="Times New Roman" panose="02020603050405020304" pitchFamily="18" charset="0"/>
                        </a:rPr>
                        <a:t>Stacked LSTM accurately forecasts paddy yield in Cauvery Delta.</a:t>
                      </a:r>
                      <a:endParaRPr lang="en-US" sz="1000" b="0" i="0" u="none" strike="noStrike" dirty="0">
                        <a:solidFill>
                          <a:srgbClr val="000000"/>
                        </a:solidFill>
                        <a:effectLst/>
                        <a:latin typeface="Times New Roman" panose="02020603050405020304" pitchFamily="18" charset="0"/>
                      </a:endParaRPr>
                    </a:p>
                  </a:txBody>
                  <a:tcPr marL="3058" marR="3058" marT="3058" marB="0" anchor="ctr"/>
                </a:tc>
                <a:extLst>
                  <a:ext uri="{0D108BD9-81ED-4DB2-BD59-A6C34878D82A}">
                    <a16:rowId xmlns:a16="http://schemas.microsoft.com/office/drawing/2014/main" val="2883461326"/>
                  </a:ext>
                </a:extLst>
              </a:tr>
            </a:tbl>
          </a:graphicData>
        </a:graphic>
      </p:graphicFrame>
    </p:spTree>
    <p:extLst>
      <p:ext uri="{BB962C8B-B14F-4D97-AF65-F5344CB8AC3E}">
        <p14:creationId xmlns:p14="http://schemas.microsoft.com/office/powerpoint/2010/main" val="290354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481974-C7E9-2F69-C14F-2F5AB1278D1A}"/>
              </a:ext>
            </a:extLst>
          </p:cNvPr>
          <p:cNvGraphicFramePr>
            <a:graphicFrameLocks noGrp="1"/>
          </p:cNvGraphicFramePr>
          <p:nvPr>
            <p:extLst>
              <p:ext uri="{D42A27DB-BD31-4B8C-83A1-F6EECF244321}">
                <p14:modId xmlns:p14="http://schemas.microsoft.com/office/powerpoint/2010/main" val="2146723652"/>
              </p:ext>
            </p:extLst>
          </p:nvPr>
        </p:nvGraphicFramePr>
        <p:xfrm>
          <a:off x="353961" y="678427"/>
          <a:ext cx="8485240" cy="5614217"/>
        </p:xfrm>
        <a:graphic>
          <a:graphicData uri="http://schemas.openxmlformats.org/drawingml/2006/table">
            <a:tbl>
              <a:tblPr>
                <a:tableStyleId>{5C22544A-7EE6-4342-B048-85BDC9FD1C3A}</a:tableStyleId>
              </a:tblPr>
              <a:tblGrid>
                <a:gridCol w="317691">
                  <a:extLst>
                    <a:ext uri="{9D8B030D-6E8A-4147-A177-3AD203B41FA5}">
                      <a16:colId xmlns:a16="http://schemas.microsoft.com/office/drawing/2014/main" val="3429935378"/>
                    </a:ext>
                  </a:extLst>
                </a:gridCol>
                <a:gridCol w="2524201">
                  <a:extLst>
                    <a:ext uri="{9D8B030D-6E8A-4147-A177-3AD203B41FA5}">
                      <a16:colId xmlns:a16="http://schemas.microsoft.com/office/drawing/2014/main" val="1761246012"/>
                    </a:ext>
                  </a:extLst>
                </a:gridCol>
                <a:gridCol w="1709755">
                  <a:extLst>
                    <a:ext uri="{9D8B030D-6E8A-4147-A177-3AD203B41FA5}">
                      <a16:colId xmlns:a16="http://schemas.microsoft.com/office/drawing/2014/main" val="3869661789"/>
                    </a:ext>
                  </a:extLst>
                </a:gridCol>
                <a:gridCol w="999283">
                  <a:extLst>
                    <a:ext uri="{9D8B030D-6E8A-4147-A177-3AD203B41FA5}">
                      <a16:colId xmlns:a16="http://schemas.microsoft.com/office/drawing/2014/main" val="2865861727"/>
                    </a:ext>
                  </a:extLst>
                </a:gridCol>
                <a:gridCol w="2934310">
                  <a:extLst>
                    <a:ext uri="{9D8B030D-6E8A-4147-A177-3AD203B41FA5}">
                      <a16:colId xmlns:a16="http://schemas.microsoft.com/office/drawing/2014/main" val="4033791322"/>
                    </a:ext>
                  </a:extLst>
                </a:gridCol>
              </a:tblGrid>
              <a:tr h="603504">
                <a:tc>
                  <a:txBody>
                    <a:bodyPr/>
                    <a:lstStyle/>
                    <a:p>
                      <a:pPr algn="ctr" fontAlgn="ctr">
                        <a:buNone/>
                      </a:pPr>
                      <a:r>
                        <a:rPr lang="en-IN" sz="900" u="none" strike="noStrike" dirty="0">
                          <a:effectLst/>
                          <a:latin typeface="Times New Roman" panose="02020603050405020304" pitchFamily="18" charset="0"/>
                        </a:rPr>
                        <a:t>8</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Exploring Crop Yield Prediction with Remote Sensing Imagery and AI (Kavipriya &amp; Vadivu, ACCAI 2024)</a:t>
                      </a:r>
                      <a:endParaRPr lang="en-US"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DNN leveraging remote sensing imagery</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Not specified</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Achieved ~90% prediction accuracy</a:t>
                      </a:r>
                      <a:endParaRPr lang="en-IN"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1860311908"/>
                  </a:ext>
                </a:extLst>
              </a:tr>
              <a:tr h="603504">
                <a:tc>
                  <a:txBody>
                    <a:bodyPr/>
                    <a:lstStyle/>
                    <a:p>
                      <a:pPr algn="ctr" fontAlgn="ctr">
                        <a:buNone/>
                      </a:pPr>
                      <a:r>
                        <a:rPr lang="en-IN" sz="900" u="none" strike="noStrike" dirty="0">
                          <a:effectLst/>
                          <a:latin typeface="Times New Roman" panose="02020603050405020304" pitchFamily="18" charset="0"/>
                        </a:rPr>
                        <a:t>9</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Predicting crop yield with NDVI and Backscatter values using Deep Neural Networks (MECON 2022)</a:t>
                      </a:r>
                      <a:endParaRPr lang="en-US"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DNN using NDVI + backscatter</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India (Madhya Pradesh districts)</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NDVI and backscatter data improve crop yield prediction accuracy.</a:t>
                      </a:r>
                      <a:endParaRPr lang="en-US"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3462903837"/>
                  </a:ext>
                </a:extLst>
              </a:tr>
              <a:tr h="603504">
                <a:tc>
                  <a:txBody>
                    <a:bodyPr/>
                    <a:lstStyle/>
                    <a:p>
                      <a:pPr algn="ctr" fontAlgn="ctr">
                        <a:buNone/>
                      </a:pPr>
                      <a:r>
                        <a:rPr lang="en-IN" sz="900" u="none" strike="noStrike" dirty="0">
                          <a:effectLst/>
                          <a:latin typeface="Times New Roman" panose="02020603050405020304" pitchFamily="18" charset="0"/>
                        </a:rPr>
                        <a:t>10</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Rice Modeling Using Long Time Series of High Temporal Resolution Vegetation Indices in Nepal</a:t>
                      </a:r>
                      <a:endParaRPr lang="en-US"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NDVI time-series modelling</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Nepal</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Time-series vegetation indices improve rice yield prediction in Nepal.</a:t>
                      </a:r>
                      <a:endParaRPr lang="en-US"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1374981966"/>
                  </a:ext>
                </a:extLst>
              </a:tr>
              <a:tr h="603504">
                <a:tc>
                  <a:txBody>
                    <a:bodyPr/>
                    <a:lstStyle/>
                    <a:p>
                      <a:pPr algn="ctr" fontAlgn="ctr">
                        <a:buNone/>
                      </a:pPr>
                      <a:r>
                        <a:rPr lang="en-IN" sz="900" u="none" strike="noStrike" dirty="0">
                          <a:effectLst/>
                          <a:latin typeface="Times New Roman" panose="02020603050405020304" pitchFamily="18" charset="0"/>
                        </a:rPr>
                        <a:t>11</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Hybrid LSTM and SVM Method Rice Yield Prediction in Densely Populated Areas</a:t>
                      </a:r>
                      <a:endParaRPr lang="en-US" sz="900" b="0" i="1"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Hybrid LSTM + SVM model</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Urban/densely populated regions</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Hybrid LSTM-SVM model accurately predicts rice yield in urban areas.</a:t>
                      </a:r>
                      <a:endParaRPr lang="en-US"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1150059307"/>
                  </a:ext>
                </a:extLst>
              </a:tr>
              <a:tr h="603504">
                <a:tc>
                  <a:txBody>
                    <a:bodyPr/>
                    <a:lstStyle/>
                    <a:p>
                      <a:pPr algn="ctr" fontAlgn="ctr">
                        <a:buNone/>
                      </a:pPr>
                      <a:r>
                        <a:rPr lang="en-IN" sz="900" u="none" strike="noStrike" dirty="0">
                          <a:effectLst/>
                          <a:latin typeface="Times New Roman" panose="02020603050405020304" pitchFamily="18" charset="0"/>
                        </a:rPr>
                        <a:t>12</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BORO RICE YIELD ESTIMATION MODEL USING MODIS NDVI DATA FOR BANGLADESH</a:t>
                      </a:r>
                      <a:endParaRPr lang="en-IN" sz="900" b="0" i="1"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Regression model using MODIS NDVI</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Bangladesh (district-level, 2007–2012)</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Strong R² (0.76–0.86), RMSE 0.21–0.29 Mton/ha, ±~10% error</a:t>
                      </a:r>
                      <a:endParaRPr lang="en-IN"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2422789884"/>
                  </a:ext>
                </a:extLst>
              </a:tr>
              <a:tr h="760088">
                <a:tc>
                  <a:txBody>
                    <a:bodyPr/>
                    <a:lstStyle/>
                    <a:p>
                      <a:pPr algn="ctr" fontAlgn="ctr">
                        <a:buNone/>
                      </a:pPr>
                      <a:r>
                        <a:rPr lang="en-IN" sz="900" u="none" strike="noStrike" dirty="0">
                          <a:effectLst/>
                          <a:latin typeface="Times New Roman" panose="02020603050405020304" pitchFamily="18" charset="0"/>
                        </a:rPr>
                        <a:t>13</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Automated Rice Crop Yield Prediction using Sine Cosine Algorithm with Weighted Regularized Extreme Learning Machine</a:t>
                      </a:r>
                      <a:endParaRPr lang="en-US" sz="900" b="0" i="1"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WRELM optimized via Sine Cosine Algorithm</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Not specified</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SCA-WRELM model improves rice yield prediction accuracy and efficiency.</a:t>
                      </a:r>
                      <a:endParaRPr lang="en-US"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4008858997"/>
                  </a:ext>
                </a:extLst>
              </a:tr>
              <a:tr h="913411">
                <a:tc>
                  <a:txBody>
                    <a:bodyPr/>
                    <a:lstStyle/>
                    <a:p>
                      <a:pPr algn="ctr" fontAlgn="ctr">
                        <a:buNone/>
                      </a:pPr>
                      <a:r>
                        <a:rPr lang="en-IN" sz="900" u="none" strike="noStrike" dirty="0">
                          <a:effectLst/>
                          <a:latin typeface="Times New Roman" panose="02020603050405020304" pitchFamily="18" charset="0"/>
                        </a:rPr>
                        <a:t>14</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Deep learning‑enhanced remote sensing‑integrated crop modeling for rice yield prediction (Ecological Informatics, 2024)</a:t>
                      </a:r>
                      <a:endParaRPr lang="en-US"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Feed‑forward NN, LSTM, GRU, Bi‑LSTM integrated with remote sensing and process-based crop models</a:t>
                      </a:r>
                      <a:endParaRPr lang="en-US"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Not specified</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Achieved extremely high predictive performance (Nash–Sutcliffe model efficiency: 0.954–0.996), with LSTM performing best</a:t>
                      </a:r>
                      <a:endParaRPr lang="en-US"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1697986962"/>
                  </a:ext>
                </a:extLst>
              </a:tr>
              <a:tr h="923198">
                <a:tc>
                  <a:txBody>
                    <a:bodyPr/>
                    <a:lstStyle/>
                    <a:p>
                      <a:pPr algn="ctr" fontAlgn="ctr">
                        <a:buNone/>
                      </a:pPr>
                      <a:r>
                        <a:rPr lang="en-IN" sz="900" u="none" strike="noStrike" dirty="0">
                          <a:effectLst/>
                          <a:latin typeface="Times New Roman" panose="02020603050405020304" pitchFamily="18" charset="0"/>
                        </a:rPr>
                        <a:t>15</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US" sz="900" u="none" strike="noStrike" dirty="0">
                          <a:effectLst/>
                          <a:latin typeface="Times New Roman" panose="02020603050405020304" pitchFamily="18" charset="0"/>
                        </a:rPr>
                        <a:t>Rice yield prediction using radar vegetation indices from Sentinel‑1 data and multiscale Conv1D‑LSTM network (Journal of Applied Remote Sensing, 2024)</a:t>
                      </a:r>
                      <a:endParaRPr lang="en-US"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Multiscale 1D Conv‑LSTM processing radar vegetation indices (RVIs)</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Guangdong Province, China (2017–2021)</a:t>
                      </a:r>
                      <a:endParaRPr lang="en-IN" sz="900" b="0" i="0" u="none" strike="noStrike" dirty="0">
                        <a:solidFill>
                          <a:srgbClr val="000000"/>
                        </a:solidFill>
                        <a:effectLst/>
                        <a:latin typeface="Times New Roman" panose="02020603050405020304" pitchFamily="18" charset="0"/>
                      </a:endParaRPr>
                    </a:p>
                  </a:txBody>
                  <a:tcPr marL="2630" marR="2630" marT="2630" marB="0" anchor="ctr"/>
                </a:tc>
                <a:tc>
                  <a:txBody>
                    <a:bodyPr/>
                    <a:lstStyle/>
                    <a:p>
                      <a:pPr algn="ctr" fontAlgn="ctr">
                        <a:buNone/>
                      </a:pPr>
                      <a:r>
                        <a:rPr lang="en-IN" sz="900" u="none" strike="noStrike" dirty="0">
                          <a:effectLst/>
                          <a:latin typeface="Times New Roman" panose="02020603050405020304" pitchFamily="18" charset="0"/>
                        </a:rPr>
                        <a:t>Outperformed LSTM—early prediction: R² = 0.67 (ubRMSE 217.8 kg/ha); late prediction: R² = 0.61 (ubRMSE 456.5 kg/ha</a:t>
                      </a:r>
                      <a:endParaRPr lang="en-IN" sz="900" b="0" i="0" u="none" strike="noStrike" dirty="0">
                        <a:solidFill>
                          <a:srgbClr val="000000"/>
                        </a:solidFill>
                        <a:effectLst/>
                        <a:latin typeface="Times New Roman" panose="02020603050405020304" pitchFamily="18" charset="0"/>
                      </a:endParaRPr>
                    </a:p>
                  </a:txBody>
                  <a:tcPr marL="2630" marR="2630" marT="2630" marB="0" anchor="ctr"/>
                </a:tc>
                <a:extLst>
                  <a:ext uri="{0D108BD9-81ED-4DB2-BD59-A6C34878D82A}">
                    <a16:rowId xmlns:a16="http://schemas.microsoft.com/office/drawing/2014/main" val="1029208167"/>
                  </a:ext>
                </a:extLst>
              </a:tr>
            </a:tbl>
          </a:graphicData>
        </a:graphic>
      </p:graphicFrame>
    </p:spTree>
    <p:extLst>
      <p:ext uri="{BB962C8B-B14F-4D97-AF65-F5344CB8AC3E}">
        <p14:creationId xmlns:p14="http://schemas.microsoft.com/office/powerpoint/2010/main" val="3750790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7B4990-E5D8-71A3-8D19-3A5D6E6A3ED1}"/>
              </a:ext>
            </a:extLst>
          </p:cNvPr>
          <p:cNvSpPr>
            <a:spLocks noGrp="1"/>
          </p:cNvSpPr>
          <p:nvPr>
            <p:ph type="body" idx="1"/>
          </p:nvPr>
        </p:nvSpPr>
        <p:spPr>
          <a:xfrm>
            <a:off x="443060" y="1056065"/>
            <a:ext cx="7984503" cy="5331014"/>
          </a:xfrm>
        </p:spPr>
        <p:txBody>
          <a:bodyPr>
            <a:noAutofit/>
          </a:bodyPr>
          <a:lstStyle/>
          <a:p>
            <a:pPr marL="114300" indent="0" algn="just">
              <a:lnSpc>
                <a:spcPct val="150000"/>
              </a:lnSpc>
              <a:buNone/>
            </a:pPr>
            <a:r>
              <a:rPr lang="en-US" sz="2000" dirty="0">
                <a:latin typeface="Times New Roman" panose="02020603050405020304" pitchFamily="18" charset="0"/>
                <a:cs typeface="Times New Roman" panose="02020603050405020304" pitchFamily="18" charset="0"/>
              </a:rPr>
              <a:t>We propose a deep learning-based rice yield prediction system that leverages time-series NDVI satellite data, daily climate </a:t>
            </a:r>
            <a:r>
              <a:rPr lang="en-US" sz="2000" dirty="0" smtClean="0">
                <a:latin typeface="Times New Roman" panose="02020603050405020304" pitchFamily="18" charset="0"/>
                <a:cs typeface="Times New Roman" panose="02020603050405020304" pitchFamily="18" charset="0"/>
              </a:rPr>
              <a:t>variables </a:t>
            </a:r>
            <a:r>
              <a:rPr lang="en-US" sz="2000" dirty="0">
                <a:latin typeface="Times New Roman" panose="02020603050405020304" pitchFamily="18" charset="0"/>
                <a:cs typeface="Times New Roman" panose="02020603050405020304" pitchFamily="18" charset="0"/>
              </a:rPr>
              <a:t>and crop variety information. </a:t>
            </a:r>
            <a:r>
              <a:rPr lang="en-US" sz="2000" dirty="0" smtClean="0">
                <a:latin typeface="Times New Roman" panose="02020603050405020304" pitchFamily="18" charset="0"/>
                <a:cs typeface="Times New Roman" panose="02020603050405020304" pitchFamily="18" charset="0"/>
              </a:rPr>
              <a:t>The model </a:t>
            </a:r>
            <a:r>
              <a:rPr lang="en-US" sz="2000" dirty="0">
                <a:latin typeface="Times New Roman" panose="02020603050405020304" pitchFamily="18" charset="0"/>
                <a:cs typeface="Times New Roman" panose="02020603050405020304" pitchFamily="18" charset="0"/>
              </a:rPr>
              <a:t>focuses on the Thanjavur district, aiming to provide </a:t>
            </a:r>
            <a:r>
              <a:rPr lang="en-US" sz="2000" dirty="0" err="1" smtClean="0">
                <a:latin typeface="Times New Roman" panose="02020603050405020304" pitchFamily="18" charset="0"/>
                <a:cs typeface="Times New Roman" panose="02020603050405020304" pitchFamily="18" charset="0"/>
              </a:rPr>
              <a:t>localised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accurate forecasts. </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The core of the architecture is an LSTM (Long Short-Term Memory) model, which is well-suited for learning from sequential data like weekly NDVI and weather trends. By incorporating rice variety as a separate input, the model can generate variety-specific predictions that reflect real-world agricultural differences. </a:t>
            </a:r>
          </a:p>
          <a:p>
            <a:pPr marL="11430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DE84745-A8D4-2B6B-C6D5-E45295FCA13D}"/>
              </a:ext>
            </a:extLst>
          </p:cNvPr>
          <p:cNvSpPr>
            <a:spLocks noGrp="1" noChangeArrowheads="1"/>
          </p:cNvSpPr>
          <p:nvPr>
            <p:ph type="title"/>
          </p:nvPr>
        </p:nvSpPr>
        <p:spPr bwMode="auto">
          <a:xfrm>
            <a:off x="3090663" y="418225"/>
            <a:ext cx="28087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962446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2136</Words>
  <Application>Microsoft Office PowerPoint</Application>
  <PresentationFormat>On-screen Show (4:3)</PresentationFormat>
  <Paragraphs>199</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DEEP LEARNING-BASED YIELD FORECASTING FOR RICE VARIETIES</vt:lpstr>
      <vt:lpstr>Base Paper Details</vt:lpstr>
      <vt:lpstr>Abstract</vt:lpstr>
      <vt:lpstr>PowerPoint Presentation</vt:lpstr>
      <vt:lpstr>Social Relevance</vt:lpstr>
      <vt:lpstr>Introduction</vt:lpstr>
      <vt:lpstr>Literature Survey</vt:lpstr>
      <vt:lpstr>PowerPoint Presentation</vt:lpstr>
      <vt:lpstr>Proposed System</vt:lpstr>
      <vt:lpstr>Hardware/Software Specifications</vt:lpstr>
      <vt:lpstr>System Architecture</vt:lpstr>
      <vt:lpstr>Modules Used &amp; Explanation</vt:lpstr>
      <vt:lpstr>Data Collection Module – Multi-Source Integration </vt:lpstr>
      <vt:lpstr>Modelling Module – LSTM Based Prediction </vt:lpstr>
      <vt:lpstr>Preprocessing Module – Data Preparation </vt:lpstr>
      <vt:lpstr>Prediction &amp; Output Module – Yield Forecasting </vt:lpstr>
      <vt:lpstr>Screenshots</vt:lpstr>
      <vt:lpstr>PowerPoint Presentation</vt:lpstr>
      <vt:lpstr>PowerPoint Presentation</vt:lpstr>
      <vt:lpstr>PowerPoint Presentation</vt:lpstr>
      <vt:lpstr>Fig. Sample Output</vt:lpstr>
      <vt:lpstr>Future Scope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Learning-Based Yield Forecasting for Rice Varieties</dc:title>
  <dc:creator>erajalakshmi.cse</dc:creator>
  <cp:lastModifiedBy>Ammu Adhangudi</cp:lastModifiedBy>
  <cp:revision>30</cp:revision>
  <dcterms:created xsi:type="dcterms:W3CDTF">2025-06-27T05:27:55Z</dcterms:created>
  <dcterms:modified xsi:type="dcterms:W3CDTF">2025-10-26T07:37:19Z</dcterms:modified>
</cp:coreProperties>
</file>