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90" r:id="rId6"/>
    <p:sldId id="284" r:id="rId7"/>
    <p:sldId id="277" r:id="rId8"/>
    <p:sldId id="287" r:id="rId9"/>
    <p:sldId id="258" r:id="rId10"/>
    <p:sldId id="291" r:id="rId11"/>
    <p:sldId id="292" r:id="rId12"/>
    <p:sldId id="293" r:id="rId13"/>
    <p:sldId id="294" r:id="rId14"/>
    <p:sldId id="295" r:id="rId15"/>
    <p:sldId id="296" r:id="rId16"/>
    <p:sldId id="299" r:id="rId17"/>
    <p:sldId id="297" r:id="rId18"/>
    <p:sldId id="298" r:id="rId19"/>
    <p:sldId id="275"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89849-CD34-4212-8219-8CE4ED57B2C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DBD5044-15D6-4697-AAB7-A0AF76B0ACA5}">
      <dgm:prSet phldrT="[Text]" custT="1"/>
      <dgm:spPr/>
      <dgm:t>
        <a:bodyPr/>
        <a:lstStyle/>
        <a:p>
          <a:r>
            <a:rPr lang="en-IN" sz="2400" dirty="0"/>
            <a:t>Introduction</a:t>
          </a:r>
          <a:endParaRPr lang="en-US" sz="2400" dirty="0"/>
        </a:p>
      </dgm:t>
    </dgm:pt>
    <dgm:pt modelId="{9B1AE2BF-CD91-4FBF-ACB2-8F452B5823EF}" type="parTrans" cxnId="{B6D0A111-17BB-4F54-811B-4D542B5E61C0}">
      <dgm:prSet/>
      <dgm:spPr/>
      <dgm:t>
        <a:bodyPr/>
        <a:lstStyle/>
        <a:p>
          <a:endParaRPr lang="en-US"/>
        </a:p>
      </dgm:t>
    </dgm:pt>
    <dgm:pt modelId="{234E6732-21B5-414C-8585-0C82F3C1D3C0}" type="sibTrans" cxnId="{B6D0A111-17BB-4F54-811B-4D542B5E61C0}">
      <dgm:prSet/>
      <dgm:spPr/>
      <dgm:t>
        <a:bodyPr/>
        <a:lstStyle/>
        <a:p>
          <a:endParaRPr lang="en-US"/>
        </a:p>
      </dgm:t>
    </dgm:pt>
    <dgm:pt modelId="{97F63C6E-BEBA-4675-8392-75EBF60F1754}">
      <dgm:prSet phldrT="[Text]" custT="1"/>
      <dgm:spPr/>
      <dgm:t>
        <a:bodyPr/>
        <a:lstStyle/>
        <a:p>
          <a:r>
            <a:rPr lang="en-IN" sz="2400" dirty="0"/>
            <a:t>Problem Statements</a:t>
          </a:r>
          <a:endParaRPr lang="en-US" sz="2400" dirty="0"/>
        </a:p>
      </dgm:t>
    </dgm:pt>
    <dgm:pt modelId="{707B3289-D723-4878-9E90-E97DCD48598D}" type="parTrans" cxnId="{48C4EEC2-64AE-40C4-9D8F-BFC0F97B7CBF}">
      <dgm:prSet/>
      <dgm:spPr/>
      <dgm:t>
        <a:bodyPr/>
        <a:lstStyle/>
        <a:p>
          <a:endParaRPr lang="en-US"/>
        </a:p>
      </dgm:t>
    </dgm:pt>
    <dgm:pt modelId="{4573ACDB-CFB2-4205-B4C3-287C3862BBBC}" type="sibTrans" cxnId="{48C4EEC2-64AE-40C4-9D8F-BFC0F97B7CBF}">
      <dgm:prSet/>
      <dgm:spPr/>
      <dgm:t>
        <a:bodyPr/>
        <a:lstStyle/>
        <a:p>
          <a:endParaRPr lang="en-US"/>
        </a:p>
      </dgm:t>
    </dgm:pt>
    <dgm:pt modelId="{0D77760D-7ED3-4260-9C62-7E9D0D0A30D2}">
      <dgm:prSet phldrT="[Text]" custT="1"/>
      <dgm:spPr/>
      <dgm:t>
        <a:bodyPr/>
        <a:lstStyle/>
        <a:p>
          <a:r>
            <a:rPr lang="en-IN" sz="2400" dirty="0"/>
            <a:t>KPI’s</a:t>
          </a:r>
          <a:endParaRPr lang="en-US" sz="2400" dirty="0"/>
        </a:p>
      </dgm:t>
    </dgm:pt>
    <dgm:pt modelId="{9FA373D6-AD68-4E50-800E-071F250410E3}" type="parTrans" cxnId="{B114B42E-E4E9-4FA9-87ED-2FC57907E716}">
      <dgm:prSet/>
      <dgm:spPr/>
      <dgm:t>
        <a:bodyPr/>
        <a:lstStyle/>
        <a:p>
          <a:endParaRPr lang="en-US"/>
        </a:p>
      </dgm:t>
    </dgm:pt>
    <dgm:pt modelId="{B37BB1C1-5CCC-46E7-AED7-3F8C1BC98C9C}" type="sibTrans" cxnId="{B114B42E-E4E9-4FA9-87ED-2FC57907E716}">
      <dgm:prSet/>
      <dgm:spPr/>
      <dgm:t>
        <a:bodyPr/>
        <a:lstStyle/>
        <a:p>
          <a:endParaRPr lang="en-US"/>
        </a:p>
      </dgm:t>
    </dgm:pt>
    <dgm:pt modelId="{617ECDF6-6657-40BB-8BB3-50D72176EA29}">
      <dgm:prSet phldrT="[Text]" custT="1"/>
      <dgm:spPr/>
      <dgm:t>
        <a:bodyPr/>
        <a:lstStyle/>
        <a:p>
          <a:r>
            <a:rPr lang="en-IN" sz="2400" dirty="0"/>
            <a:t>Dashboards</a:t>
          </a:r>
          <a:endParaRPr lang="en-US" sz="2400" dirty="0"/>
        </a:p>
      </dgm:t>
    </dgm:pt>
    <dgm:pt modelId="{B5AA7CF1-CBF2-44E7-BABF-8035A1D3B442}" type="parTrans" cxnId="{65BD1D50-8B25-40DB-AB61-4CF513257562}">
      <dgm:prSet/>
      <dgm:spPr/>
      <dgm:t>
        <a:bodyPr/>
        <a:lstStyle/>
        <a:p>
          <a:endParaRPr lang="en-US"/>
        </a:p>
      </dgm:t>
    </dgm:pt>
    <dgm:pt modelId="{87A0816B-4E46-4A5A-826C-19BDB17C3F98}" type="sibTrans" cxnId="{65BD1D50-8B25-40DB-AB61-4CF513257562}">
      <dgm:prSet/>
      <dgm:spPr/>
      <dgm:t>
        <a:bodyPr/>
        <a:lstStyle/>
        <a:p>
          <a:endParaRPr lang="en-US"/>
        </a:p>
      </dgm:t>
    </dgm:pt>
    <dgm:pt modelId="{0775A1CE-E43D-4B13-AA66-762BF79D3751}">
      <dgm:prSet phldrT="[Text]" custT="1"/>
      <dgm:spPr/>
      <dgm:t>
        <a:bodyPr/>
        <a:lstStyle/>
        <a:p>
          <a:r>
            <a:rPr lang="en-IN" sz="2400" dirty="0"/>
            <a:t>Conclusion</a:t>
          </a:r>
          <a:endParaRPr lang="en-US" sz="2400" dirty="0"/>
        </a:p>
      </dgm:t>
    </dgm:pt>
    <dgm:pt modelId="{A4A46D89-D2DA-429A-AC93-A0292EA9CD04}" type="parTrans" cxnId="{4D1CA7CF-0564-4573-8D5C-317372571C08}">
      <dgm:prSet/>
      <dgm:spPr/>
      <dgm:t>
        <a:bodyPr/>
        <a:lstStyle/>
        <a:p>
          <a:endParaRPr lang="en-US"/>
        </a:p>
      </dgm:t>
    </dgm:pt>
    <dgm:pt modelId="{20200C47-27ED-45A8-93B0-97628EA0D1F5}" type="sibTrans" cxnId="{4D1CA7CF-0564-4573-8D5C-317372571C08}">
      <dgm:prSet/>
      <dgm:spPr/>
      <dgm:t>
        <a:bodyPr/>
        <a:lstStyle/>
        <a:p>
          <a:endParaRPr lang="en-US"/>
        </a:p>
      </dgm:t>
    </dgm:pt>
    <dgm:pt modelId="{681F7305-B526-4844-9C1A-65959D5748AA}" type="pres">
      <dgm:prSet presAssocID="{E1589849-CD34-4212-8219-8CE4ED57B2CE}" presName="diagram" presStyleCnt="0">
        <dgm:presLayoutVars>
          <dgm:dir/>
          <dgm:resizeHandles val="exact"/>
        </dgm:presLayoutVars>
      </dgm:prSet>
      <dgm:spPr/>
    </dgm:pt>
    <dgm:pt modelId="{F9FF7DEC-299C-485D-A9A2-16DF30F7833F}" type="pres">
      <dgm:prSet presAssocID="{7DBD5044-15D6-4697-AAB7-A0AF76B0ACA5}" presName="node" presStyleLbl="node1" presStyleIdx="0" presStyleCnt="5" custScaleY="96508">
        <dgm:presLayoutVars>
          <dgm:bulletEnabled val="1"/>
        </dgm:presLayoutVars>
      </dgm:prSet>
      <dgm:spPr/>
    </dgm:pt>
    <dgm:pt modelId="{F77325F1-AD68-4157-BCF3-F737155F0F54}" type="pres">
      <dgm:prSet presAssocID="{234E6732-21B5-414C-8585-0C82F3C1D3C0}" presName="sibTrans" presStyleCnt="0"/>
      <dgm:spPr/>
    </dgm:pt>
    <dgm:pt modelId="{0A8A75F7-5583-4351-929B-159D809416CD}" type="pres">
      <dgm:prSet presAssocID="{97F63C6E-BEBA-4675-8392-75EBF60F1754}" presName="node" presStyleLbl="node1" presStyleIdx="1" presStyleCnt="5">
        <dgm:presLayoutVars>
          <dgm:bulletEnabled val="1"/>
        </dgm:presLayoutVars>
      </dgm:prSet>
      <dgm:spPr/>
    </dgm:pt>
    <dgm:pt modelId="{83328364-1FFF-49E4-9715-559BBF893FCF}" type="pres">
      <dgm:prSet presAssocID="{4573ACDB-CFB2-4205-B4C3-287C3862BBBC}" presName="sibTrans" presStyleCnt="0"/>
      <dgm:spPr/>
    </dgm:pt>
    <dgm:pt modelId="{E209202C-4C95-4AD1-8DB1-7C6AB77A3454}" type="pres">
      <dgm:prSet presAssocID="{0D77760D-7ED3-4260-9C62-7E9D0D0A30D2}" presName="node" presStyleLbl="node1" presStyleIdx="2" presStyleCnt="5">
        <dgm:presLayoutVars>
          <dgm:bulletEnabled val="1"/>
        </dgm:presLayoutVars>
      </dgm:prSet>
      <dgm:spPr/>
    </dgm:pt>
    <dgm:pt modelId="{D9FAB83A-9C09-4D55-AC02-0486237684B4}" type="pres">
      <dgm:prSet presAssocID="{B37BB1C1-5CCC-46E7-AED7-3F8C1BC98C9C}" presName="sibTrans" presStyleCnt="0"/>
      <dgm:spPr/>
    </dgm:pt>
    <dgm:pt modelId="{9D71394D-B3CD-4F29-8DE1-DEE3CE826330}" type="pres">
      <dgm:prSet presAssocID="{617ECDF6-6657-40BB-8BB3-50D72176EA29}" presName="node" presStyleLbl="node1" presStyleIdx="3" presStyleCnt="5">
        <dgm:presLayoutVars>
          <dgm:bulletEnabled val="1"/>
        </dgm:presLayoutVars>
      </dgm:prSet>
      <dgm:spPr/>
    </dgm:pt>
    <dgm:pt modelId="{5DC24CE5-DDB1-4F7F-8AFB-947036E8AB4D}" type="pres">
      <dgm:prSet presAssocID="{87A0816B-4E46-4A5A-826C-19BDB17C3F98}" presName="sibTrans" presStyleCnt="0"/>
      <dgm:spPr/>
    </dgm:pt>
    <dgm:pt modelId="{F9E00005-40F8-4DF6-8171-46E544FAA2F9}" type="pres">
      <dgm:prSet presAssocID="{0775A1CE-E43D-4B13-AA66-762BF79D3751}" presName="node" presStyleLbl="node1" presStyleIdx="4" presStyleCnt="5">
        <dgm:presLayoutVars>
          <dgm:bulletEnabled val="1"/>
        </dgm:presLayoutVars>
      </dgm:prSet>
      <dgm:spPr/>
    </dgm:pt>
  </dgm:ptLst>
  <dgm:cxnLst>
    <dgm:cxn modelId="{B6D0A111-17BB-4F54-811B-4D542B5E61C0}" srcId="{E1589849-CD34-4212-8219-8CE4ED57B2CE}" destId="{7DBD5044-15D6-4697-AAB7-A0AF76B0ACA5}" srcOrd="0" destOrd="0" parTransId="{9B1AE2BF-CD91-4FBF-ACB2-8F452B5823EF}" sibTransId="{234E6732-21B5-414C-8585-0C82F3C1D3C0}"/>
    <dgm:cxn modelId="{B114B42E-E4E9-4FA9-87ED-2FC57907E716}" srcId="{E1589849-CD34-4212-8219-8CE4ED57B2CE}" destId="{0D77760D-7ED3-4260-9C62-7E9D0D0A30D2}" srcOrd="2" destOrd="0" parTransId="{9FA373D6-AD68-4E50-800E-071F250410E3}" sibTransId="{B37BB1C1-5CCC-46E7-AED7-3F8C1BC98C9C}"/>
    <dgm:cxn modelId="{65BD1D50-8B25-40DB-AB61-4CF513257562}" srcId="{E1589849-CD34-4212-8219-8CE4ED57B2CE}" destId="{617ECDF6-6657-40BB-8BB3-50D72176EA29}" srcOrd="3" destOrd="0" parTransId="{B5AA7CF1-CBF2-44E7-BABF-8035A1D3B442}" sibTransId="{87A0816B-4E46-4A5A-826C-19BDB17C3F98}"/>
    <dgm:cxn modelId="{36160482-F282-46A3-98FD-6A5E737AAF09}" type="presOf" srcId="{617ECDF6-6657-40BB-8BB3-50D72176EA29}" destId="{9D71394D-B3CD-4F29-8DE1-DEE3CE826330}" srcOrd="0" destOrd="0" presId="urn:microsoft.com/office/officeart/2005/8/layout/default"/>
    <dgm:cxn modelId="{A3683190-2457-4C9F-94CC-1D40548D6789}" type="presOf" srcId="{0775A1CE-E43D-4B13-AA66-762BF79D3751}" destId="{F9E00005-40F8-4DF6-8171-46E544FAA2F9}" srcOrd="0" destOrd="0" presId="urn:microsoft.com/office/officeart/2005/8/layout/default"/>
    <dgm:cxn modelId="{6283D4A9-9041-497D-B7D3-742FBC3D70E3}" type="presOf" srcId="{0D77760D-7ED3-4260-9C62-7E9D0D0A30D2}" destId="{E209202C-4C95-4AD1-8DB1-7C6AB77A3454}" srcOrd="0" destOrd="0" presId="urn:microsoft.com/office/officeart/2005/8/layout/default"/>
    <dgm:cxn modelId="{DAFA1AB3-9174-4F91-BA75-82C36A82405C}" type="presOf" srcId="{7DBD5044-15D6-4697-AAB7-A0AF76B0ACA5}" destId="{F9FF7DEC-299C-485D-A9A2-16DF30F7833F}" srcOrd="0" destOrd="0" presId="urn:microsoft.com/office/officeart/2005/8/layout/default"/>
    <dgm:cxn modelId="{48C4EEC2-64AE-40C4-9D8F-BFC0F97B7CBF}" srcId="{E1589849-CD34-4212-8219-8CE4ED57B2CE}" destId="{97F63C6E-BEBA-4675-8392-75EBF60F1754}" srcOrd="1" destOrd="0" parTransId="{707B3289-D723-4878-9E90-E97DCD48598D}" sibTransId="{4573ACDB-CFB2-4205-B4C3-287C3862BBBC}"/>
    <dgm:cxn modelId="{98BB82C9-728B-4969-BA7C-2608F8D70B8B}" type="presOf" srcId="{E1589849-CD34-4212-8219-8CE4ED57B2CE}" destId="{681F7305-B526-4844-9C1A-65959D5748AA}" srcOrd="0" destOrd="0" presId="urn:microsoft.com/office/officeart/2005/8/layout/default"/>
    <dgm:cxn modelId="{4D1CA7CF-0564-4573-8D5C-317372571C08}" srcId="{E1589849-CD34-4212-8219-8CE4ED57B2CE}" destId="{0775A1CE-E43D-4B13-AA66-762BF79D3751}" srcOrd="4" destOrd="0" parTransId="{A4A46D89-D2DA-429A-AC93-A0292EA9CD04}" sibTransId="{20200C47-27ED-45A8-93B0-97628EA0D1F5}"/>
    <dgm:cxn modelId="{7043E5FF-52DF-4757-8587-5AB5CED46245}" type="presOf" srcId="{97F63C6E-BEBA-4675-8392-75EBF60F1754}" destId="{0A8A75F7-5583-4351-929B-159D809416CD}" srcOrd="0" destOrd="0" presId="urn:microsoft.com/office/officeart/2005/8/layout/default"/>
    <dgm:cxn modelId="{589C2AF7-7F30-4F8D-BF06-D611906DEB2A}" type="presParOf" srcId="{681F7305-B526-4844-9C1A-65959D5748AA}" destId="{F9FF7DEC-299C-485D-A9A2-16DF30F7833F}" srcOrd="0" destOrd="0" presId="urn:microsoft.com/office/officeart/2005/8/layout/default"/>
    <dgm:cxn modelId="{B1BE2F37-F358-4F9F-A2E8-C1F4ECD78B4C}" type="presParOf" srcId="{681F7305-B526-4844-9C1A-65959D5748AA}" destId="{F77325F1-AD68-4157-BCF3-F737155F0F54}" srcOrd="1" destOrd="0" presId="urn:microsoft.com/office/officeart/2005/8/layout/default"/>
    <dgm:cxn modelId="{E7FE91AC-BC10-4B08-8871-2CB2ECE362F6}" type="presParOf" srcId="{681F7305-B526-4844-9C1A-65959D5748AA}" destId="{0A8A75F7-5583-4351-929B-159D809416CD}" srcOrd="2" destOrd="0" presId="urn:microsoft.com/office/officeart/2005/8/layout/default"/>
    <dgm:cxn modelId="{38CBDEE8-8CD6-4A1A-90CF-00F2E52650E6}" type="presParOf" srcId="{681F7305-B526-4844-9C1A-65959D5748AA}" destId="{83328364-1FFF-49E4-9715-559BBF893FCF}" srcOrd="3" destOrd="0" presId="urn:microsoft.com/office/officeart/2005/8/layout/default"/>
    <dgm:cxn modelId="{D49A5EFC-40C8-4A7D-BF53-C65A6CF61FE5}" type="presParOf" srcId="{681F7305-B526-4844-9C1A-65959D5748AA}" destId="{E209202C-4C95-4AD1-8DB1-7C6AB77A3454}" srcOrd="4" destOrd="0" presId="urn:microsoft.com/office/officeart/2005/8/layout/default"/>
    <dgm:cxn modelId="{3AEDD888-47A8-4EDB-9A1F-D06AC91924F9}" type="presParOf" srcId="{681F7305-B526-4844-9C1A-65959D5748AA}" destId="{D9FAB83A-9C09-4D55-AC02-0486237684B4}" srcOrd="5" destOrd="0" presId="urn:microsoft.com/office/officeart/2005/8/layout/default"/>
    <dgm:cxn modelId="{FAE16B7F-8699-4E91-AFDE-53651E9E6EAA}" type="presParOf" srcId="{681F7305-B526-4844-9C1A-65959D5748AA}" destId="{9D71394D-B3CD-4F29-8DE1-DEE3CE826330}" srcOrd="6" destOrd="0" presId="urn:microsoft.com/office/officeart/2005/8/layout/default"/>
    <dgm:cxn modelId="{BC23E401-EE0C-4171-9AF1-B86B3EDF78A4}" type="presParOf" srcId="{681F7305-B526-4844-9C1A-65959D5748AA}" destId="{5DC24CE5-DDB1-4F7F-8AFB-947036E8AB4D}" srcOrd="7" destOrd="0" presId="urn:microsoft.com/office/officeart/2005/8/layout/default"/>
    <dgm:cxn modelId="{93830CF6-1782-4704-97F8-9FCB0FD5E18E}" type="presParOf" srcId="{681F7305-B526-4844-9C1A-65959D5748AA}" destId="{F9E00005-40F8-4DF6-8171-46E544FAA2F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F7DEC-299C-485D-A9A2-16DF30F7833F}">
      <dsp:nvSpPr>
        <dsp:cNvPr id="0" name=""/>
        <dsp:cNvSpPr/>
      </dsp:nvSpPr>
      <dsp:spPr>
        <a:xfrm>
          <a:off x="0" y="489251"/>
          <a:ext cx="1908105" cy="11048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Introduction</a:t>
          </a:r>
          <a:endParaRPr lang="en-US" sz="2400" kern="1200" dirty="0"/>
        </a:p>
      </dsp:txBody>
      <dsp:txXfrm>
        <a:off x="0" y="489251"/>
        <a:ext cx="1908105" cy="1104884"/>
      </dsp:txXfrm>
    </dsp:sp>
    <dsp:sp modelId="{0A8A75F7-5583-4351-929B-159D809416CD}">
      <dsp:nvSpPr>
        <dsp:cNvPr id="0" name=""/>
        <dsp:cNvSpPr/>
      </dsp:nvSpPr>
      <dsp:spPr>
        <a:xfrm>
          <a:off x="2098916" y="469262"/>
          <a:ext cx="1908105" cy="1144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Problem Statements</a:t>
          </a:r>
          <a:endParaRPr lang="en-US" sz="2400" kern="1200" dirty="0"/>
        </a:p>
      </dsp:txBody>
      <dsp:txXfrm>
        <a:off x="2098916" y="469262"/>
        <a:ext cx="1908105" cy="1144863"/>
      </dsp:txXfrm>
    </dsp:sp>
    <dsp:sp modelId="{E209202C-4C95-4AD1-8DB1-7C6AB77A3454}">
      <dsp:nvSpPr>
        <dsp:cNvPr id="0" name=""/>
        <dsp:cNvSpPr/>
      </dsp:nvSpPr>
      <dsp:spPr>
        <a:xfrm>
          <a:off x="4197833" y="469262"/>
          <a:ext cx="1908105" cy="1144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KPI’s</a:t>
          </a:r>
          <a:endParaRPr lang="en-US" sz="2400" kern="1200" dirty="0"/>
        </a:p>
      </dsp:txBody>
      <dsp:txXfrm>
        <a:off x="4197833" y="469262"/>
        <a:ext cx="1908105" cy="1144863"/>
      </dsp:txXfrm>
    </dsp:sp>
    <dsp:sp modelId="{9D71394D-B3CD-4F29-8DE1-DEE3CE826330}">
      <dsp:nvSpPr>
        <dsp:cNvPr id="0" name=""/>
        <dsp:cNvSpPr/>
      </dsp:nvSpPr>
      <dsp:spPr>
        <a:xfrm>
          <a:off x="1049458" y="1804936"/>
          <a:ext cx="1908105" cy="1144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Dashboards</a:t>
          </a:r>
          <a:endParaRPr lang="en-US" sz="2400" kern="1200" dirty="0"/>
        </a:p>
      </dsp:txBody>
      <dsp:txXfrm>
        <a:off x="1049458" y="1804936"/>
        <a:ext cx="1908105" cy="1144863"/>
      </dsp:txXfrm>
    </dsp:sp>
    <dsp:sp modelId="{F9E00005-40F8-4DF6-8171-46E544FAA2F9}">
      <dsp:nvSpPr>
        <dsp:cNvPr id="0" name=""/>
        <dsp:cNvSpPr/>
      </dsp:nvSpPr>
      <dsp:spPr>
        <a:xfrm>
          <a:off x="3148374" y="1804936"/>
          <a:ext cx="1908105" cy="1144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Conclusion</a:t>
          </a:r>
          <a:endParaRPr lang="en-US" sz="2400" kern="1200" dirty="0"/>
        </a:p>
      </dsp:txBody>
      <dsp:txXfrm>
        <a:off x="3148374" y="1804936"/>
        <a:ext cx="1908105" cy="11448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939C-241D-4FDC-8DE8-4EE3F462EE22}"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F473-2665-42A7-89E3-C7BA7EB58D12}" type="slidenum">
              <a:rPr lang="en-US" smtClean="0"/>
              <a:t>‹#›</a:t>
            </a:fld>
            <a:endParaRPr lang="en-US" dirty="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anchor="b">
            <a:normAutofit/>
          </a:bodyPr>
          <a:lstStyle>
            <a:lvl1pPr algn="l">
              <a:defRPr sz="54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4" name="Text Placehold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8" name="Text Placehold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9" name="Text Placehold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0" name="Text Placehold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5" name="Text Placehold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6" name="Text Placehold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7" name="Text Placehold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8" name="Text Placehold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9" name="Text Placehold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cxnSp>
        <p:nvCxnSpPr>
          <p:cNvPr id="5" name="Straight Connecto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e Placehold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42" name="Footer Placehold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43" name="Slide Number Placehold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cxnSp>
        <p:nvCxnSpPr>
          <p:cNvPr id="47" name="Straight Connecto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right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a:lstStyle>
            <a:lvl1pPr>
              <a:defRPr sz="900">
                <a:solidFill>
                  <a:schemeClr val="accent3">
                    <a:lumMod val="75000"/>
                  </a:schemeClr>
                </a:solidFill>
              </a:defRPr>
            </a:lvl1pPr>
          </a:lstStyle>
          <a:p>
            <a:r>
              <a:rPr lang="en-US" dirty="0"/>
              <a:t>7/29/20XX</a:t>
            </a:r>
          </a:p>
        </p:txBody>
      </p:sp>
      <p:sp>
        <p:nvSpPr>
          <p:cNvPr id="8" name="Footer Placeholder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anchor="ctr">
            <a:normAutofit/>
          </a:bodyPr>
          <a:lstStyle>
            <a:lvl1pPr algn="ctr">
              <a:defRPr sz="5400" b="1">
                <a:solidFill>
                  <a:schemeClr val="accent4"/>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a:lstStyle>
            <a:lvl1pPr>
              <a:defRPr sz="900">
                <a:solidFill>
                  <a:schemeClr val="accent5">
                    <a:lumMod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a:lstStyle>
            <a:lvl1pPr algn="r">
              <a:defRPr sz="900">
                <a:solidFill>
                  <a:schemeClr val="accent5">
                    <a:lumMod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lvl1pPr>
              <a:defRPr sz="900">
                <a:solidFill>
                  <a:schemeClr val="accent1">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anchor="ctr"/>
          <a:lstStyle>
            <a:lvl1pPr>
              <a:defRPr sz="6000" b="1">
                <a:solidFill>
                  <a:schemeClr val="bg1"/>
                </a:solidFill>
              </a:defRPr>
            </a:lvl1pPr>
          </a:lstStyle>
          <a:p>
            <a:r>
              <a:rPr lang="en-US"/>
              <a:t>Click to edit Master title style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b="1">
                <a:solidFill>
                  <a:schemeClr val="accent4"/>
                </a:solidFill>
              </a:defRPr>
            </a:lvl1pPr>
          </a:lstStyle>
          <a:p>
            <a:r>
              <a:rPr lang="en-US"/>
              <a:t>Click to edit Master title style</a:t>
            </a:r>
          </a:p>
        </p:txBody>
      </p:sp>
      <p:sp>
        <p:nvSpPr>
          <p:cNvPr id="6" name="Picture Placeholder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7" name="Picture Placeholder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8" name="Picture Placeholder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Picture Placeholder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2" name="Text Placeholder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9" name="Text Placeholder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0" name="Text Placeholder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2" name="Text Placeholder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3" name="Text Placeholder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4" name="Date Placeholder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5" name="Footer Placeholder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6" name="Slide Number Placeholder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ate Placeholder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a:lstStyle>
            <a:lvl1pPr>
              <a:defRPr sz="900">
                <a:solidFill>
                  <a:schemeClr val="accent2">
                    <a:lumMod val="75000"/>
                  </a:schemeClr>
                </a:solidFill>
              </a:defRPr>
            </a:lvl1pPr>
          </a:lstStyle>
          <a:p>
            <a:r>
              <a:rPr lang="en-US" dirty="0"/>
              <a:t>7/29/20XX</a:t>
            </a:r>
          </a:p>
        </p:txBody>
      </p:sp>
      <p:sp>
        <p:nvSpPr>
          <p:cNvPr id="22" name="Footer Placeholder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edit Master text styles</a:t>
            </a:r>
          </a:p>
        </p:txBody>
      </p:sp>
      <p:sp>
        <p:nvSpPr>
          <p:cNvPr id="8" name="Content Placeholder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Date Placeholder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15" name="Footer Placeholder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our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anchor="b"/>
          <a:lstStyle>
            <a:lvl1pPr>
              <a:defRPr b="1">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6" name="Content Placeholder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Content Placeholder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Date Placeholder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a:lstStyle>
            <a:lvl1pPr>
              <a:defRPr sz="900">
                <a:solidFill>
                  <a:schemeClr val="accent4">
                    <a:lumMod val="40000"/>
                    <a:lumOff val="60000"/>
                  </a:schemeClr>
                </a:solidFill>
              </a:defRPr>
            </a:lvl1pPr>
          </a:lstStyle>
          <a:p>
            <a:r>
              <a:rPr lang="en-US" dirty="0"/>
              <a:t>7/29/20XX</a:t>
            </a:r>
          </a:p>
        </p:txBody>
      </p:sp>
      <p:sp>
        <p:nvSpPr>
          <p:cNvPr id="22" name="Footer Placeholder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eft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anchor="b"/>
          <a:lstStyle>
            <a:lvl1pPr>
              <a:defRPr b="1">
                <a:solidFill>
                  <a:schemeClr val="bg1"/>
                </a:solidFill>
              </a:defRPr>
            </a:lvl1pPr>
          </a:lstStyle>
          <a:p>
            <a:r>
              <a:rPr lang="en-US"/>
              <a:t>Click to edit title</a:t>
            </a:r>
          </a:p>
        </p:txBody>
      </p:sp>
      <p:sp>
        <p:nvSpPr>
          <p:cNvPr id="8" name="Content Placeholder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a:lstStyle>
            <a:lvl1pPr>
              <a:defRPr sz="900">
                <a:solidFill>
                  <a:schemeClr val="accent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er text with top bor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4F525B7F-8292-4AE6-B9B3-F6C0621F1161}"/>
              </a:ext>
            </a:extLst>
          </p:cNvPr>
          <p:cNvSpPr>
            <a:spLocks noGrp="1"/>
          </p:cNvSpPr>
          <p:nvPr>
            <p:ph type="dt" sz="half" idx="10"/>
          </p:nvPr>
        </p:nvSpPr>
        <p:spPr/>
        <p:txBody>
          <a:bodyPr/>
          <a:lstStyle>
            <a:lvl1pPr>
              <a:defRPr sz="900">
                <a:solidFill>
                  <a:schemeClr val="accent5">
                    <a:lumMod val="75000"/>
                  </a:schemeClr>
                </a:solidFill>
              </a:defRPr>
            </a:lvl1pPr>
          </a:lstStyle>
          <a:p>
            <a:r>
              <a:rPr lang="en-US" dirty="0"/>
              <a:t>7/29/20XX</a:t>
            </a:r>
          </a:p>
        </p:txBody>
      </p:sp>
      <p:sp>
        <p:nvSpPr>
          <p:cNvPr id="6" name="Footer Placeholder 5">
            <a:extLst>
              <a:ext uri="{FF2B5EF4-FFF2-40B4-BE49-F238E27FC236}">
                <a16:creationId xmlns:a16="http://schemas.microsoft.com/office/drawing/2014/main" id="{E3E86D52-9DFB-4D69-BF39-2C163B3946ED}"/>
              </a:ext>
            </a:extLst>
          </p:cNvPr>
          <p:cNvSpPr>
            <a:spLocks noGrp="1"/>
          </p:cNvSpPr>
          <p:nvPr>
            <p:ph type="ftr" sz="quarter" idx="11"/>
          </p:nvPr>
        </p:nvSpPr>
        <p:spPr/>
        <p:txBody>
          <a:bodyPr/>
          <a:lstStyle>
            <a:lvl1pPr>
              <a:defRPr sz="900">
                <a:solidFill>
                  <a:schemeClr val="accent5">
                    <a:lumMod val="75000"/>
                  </a:schemeClr>
                </a:solidFill>
              </a:defRPr>
            </a:lvl1pPr>
          </a:lstStyle>
          <a:p>
            <a:r>
              <a:rPr lang="en-US" dirty="0"/>
              <a:t>Employee orientation</a:t>
            </a:r>
          </a:p>
        </p:txBody>
      </p:sp>
      <p:sp>
        <p:nvSpPr>
          <p:cNvPr id="7" name="Slide Number Placeholder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er tex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a:lstStyle>
            <a:lvl1pPr>
              <a:defRPr sz="900">
                <a:solidFill>
                  <a:schemeClr val="accent5"/>
                </a:solidFill>
              </a:defRPr>
            </a:lvl1pPr>
          </a:lstStyle>
          <a:p>
            <a:r>
              <a:rPr lang="en-US" dirty="0"/>
              <a:t>7/29/20XX</a:t>
            </a:r>
          </a:p>
        </p:txBody>
      </p:sp>
      <p:sp>
        <p:nvSpPr>
          <p:cNvPr id="9" name="Footer Placeholder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1">
                <a:solidFill>
                  <a:schemeClr val="bg1"/>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a:normAutofit/>
          </a:bodyPr>
          <a:lstStyle>
            <a:lvl1pPr>
              <a:defRPr sz="1600"/>
            </a:lvl1pPr>
          </a:lstStyle>
          <a:p>
            <a:r>
              <a:rPr lang="en-US"/>
              <a:t>Click icon to add online image</a:t>
            </a:r>
            <a:endParaRPr lang="en-US" dirty="0"/>
          </a:p>
        </p:txBody>
      </p:sp>
      <p:sp>
        <p:nvSpPr>
          <p:cNvPr id="25" name="Date Placeholder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6" name="Footer Placeholder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7" name="Slide Number Placeholder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four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anchor="b"/>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a:normAutofit/>
          </a:bodyPr>
          <a:lstStyle>
            <a:lvl1pPr>
              <a:defRPr sz="1600"/>
            </a:lvl1pPr>
          </a:lstStyle>
          <a:p>
            <a:r>
              <a:rPr lang="en-US"/>
              <a:t>Click icon to add online image</a:t>
            </a:r>
            <a:endParaRPr lang="en-US" dirty="0"/>
          </a:p>
        </p:txBody>
      </p:sp>
      <p:sp>
        <p:nvSpPr>
          <p:cNvPr id="5" name="Text Placeholder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anchor="t">
            <a:normAutofit/>
          </a:bodyPr>
          <a:lstStyle>
            <a:lvl1pPr marL="0" indent="0" algn="l">
              <a:lnSpc>
                <a:spcPct val="100000"/>
              </a:lnSpc>
              <a:buNone/>
              <a:defRPr sz="1600">
                <a:solidFill>
                  <a:schemeClr val="bg1"/>
                </a:solidFill>
              </a:defRPr>
            </a:lvl1pPr>
          </a:lstStyle>
          <a:p>
            <a:pPr lvl="0"/>
            <a:r>
              <a:rPr lang="en-US"/>
              <a:t>Click to edit Master text styles</a:t>
            </a:r>
          </a:p>
        </p:txBody>
      </p:sp>
      <p:sp>
        <p:nvSpPr>
          <p:cNvPr id="16" name="Text Placeholder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1</a:t>
            </a:r>
            <a:endParaRPr lang="en-ZA"/>
          </a:p>
        </p:txBody>
      </p:sp>
      <p:sp>
        <p:nvSpPr>
          <p:cNvPr id="17" name="Text Placeholder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4</a:t>
            </a:r>
            <a:endParaRPr lang="en-ZA"/>
          </a:p>
        </p:txBody>
      </p:sp>
      <p:sp>
        <p:nvSpPr>
          <p:cNvPr id="28" name="Text Placeholder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anchor="t">
            <a:normAutofit/>
          </a:bodyPr>
          <a:lstStyle>
            <a:lvl1pPr marL="0" indent="0" algn="l">
              <a:lnSpc>
                <a:spcPct val="100000"/>
              </a:lnSpc>
              <a:buNone/>
              <a:defRPr sz="1200">
                <a:solidFill>
                  <a:schemeClr val="bg1"/>
                </a:solidFill>
              </a:defRPr>
            </a:lvl1pPr>
          </a:lstStyle>
          <a:p>
            <a:pPr lvl="0"/>
            <a:r>
              <a:rPr lang="en-US"/>
              <a:t>Click to edit Master text styles</a:t>
            </a:r>
          </a:p>
        </p:txBody>
      </p:sp>
      <p:sp>
        <p:nvSpPr>
          <p:cNvPr id="30" name="Date Placeholder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a:lstStyle>
            <a:lvl1pPr>
              <a:defRPr sz="900">
                <a:solidFill>
                  <a:schemeClr val="accent1">
                    <a:lumMod val="40000"/>
                    <a:lumOff val="60000"/>
                  </a:schemeClr>
                </a:solidFill>
              </a:defRPr>
            </a:lvl1pPr>
          </a:lstStyle>
          <a:p>
            <a:r>
              <a:rPr lang="en-US" dirty="0"/>
              <a:t>7/29/20XX</a:t>
            </a:r>
          </a:p>
        </p:txBody>
      </p:sp>
      <p:sp>
        <p:nvSpPr>
          <p:cNvPr id="31" name="Footer Placeholder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32" name="Slide Number Placeholder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5739882" cy="2387600"/>
          </a:xfrm>
        </p:spPr>
        <p:txBody>
          <a:bodyPr>
            <a:normAutofit/>
          </a:bodyPr>
          <a:lstStyle/>
          <a:p>
            <a:r>
              <a:rPr lang="en-US" sz="6600" dirty="0"/>
              <a:t>HR ANALYTICS</a:t>
            </a:r>
          </a:p>
        </p:txBody>
      </p:sp>
      <p:sp>
        <p:nvSpPr>
          <p:cNvPr id="5" name="Subtitle 4">
            <a:extLst>
              <a:ext uri="{FF2B5EF4-FFF2-40B4-BE49-F238E27FC236}">
                <a16:creationId xmlns:a16="http://schemas.microsoft.com/office/drawing/2014/main" id="{FEDFED28-077D-5694-9870-E4332A8A0BBE}"/>
              </a:ext>
            </a:extLst>
          </p:cNvPr>
          <p:cNvSpPr>
            <a:spLocks noGrp="1"/>
          </p:cNvSpPr>
          <p:nvPr>
            <p:ph type="subTitle" idx="1"/>
          </p:nvPr>
        </p:nvSpPr>
        <p:spPr>
          <a:xfrm>
            <a:off x="838200" y="5009322"/>
            <a:ext cx="5739882" cy="940903"/>
          </a:xfrm>
        </p:spPr>
        <p:txBody>
          <a:bodyPr>
            <a:normAutofit/>
          </a:bodyPr>
          <a:lstStyle/>
          <a:p>
            <a:r>
              <a:rPr lang="en-IN" dirty="0"/>
              <a:t>GROUP  - 3</a:t>
            </a:r>
          </a:p>
          <a:p>
            <a:r>
              <a:rPr lang="en-IN" dirty="0"/>
              <a:t>P432 </a:t>
            </a:r>
          </a:p>
          <a:p>
            <a:endParaRPr lang="en-US" dirty="0"/>
          </a:p>
        </p:txBody>
      </p:sp>
      <p:pic>
        <p:nvPicPr>
          <p:cNvPr id="1026" name="Picture 2" descr="HR Analytics Tool | HR Analytics Software">
            <a:extLst>
              <a:ext uri="{FF2B5EF4-FFF2-40B4-BE49-F238E27FC236}">
                <a16:creationId xmlns:a16="http://schemas.microsoft.com/office/drawing/2014/main" id="{8AF77C40-0605-6F50-CBA4-370E84326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96" y="147431"/>
            <a:ext cx="6612834"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HR Analytics? - The HR Digest">
            <a:extLst>
              <a:ext uri="{FF2B5EF4-FFF2-40B4-BE49-F238E27FC236}">
                <a16:creationId xmlns:a16="http://schemas.microsoft.com/office/drawing/2014/main" id="{1638743D-065D-DB1A-D11E-55E42F539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896" y="0"/>
            <a:ext cx="368410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ight Powerful Reasons To Use HR Analytics | Frontier e-HR">
            <a:extLst>
              <a:ext uri="{FF2B5EF4-FFF2-40B4-BE49-F238E27FC236}">
                <a16:creationId xmlns:a16="http://schemas.microsoft.com/office/drawing/2014/main" id="{7F392BEA-A37F-B042-6E66-1C333A4E4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896" y="3429000"/>
            <a:ext cx="368410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741E-D1D0-C56D-4E39-EB0C2415250A}"/>
              </a:ext>
            </a:extLst>
          </p:cNvPr>
          <p:cNvSpPr>
            <a:spLocks noGrp="1"/>
          </p:cNvSpPr>
          <p:nvPr>
            <p:ph type="title"/>
          </p:nvPr>
        </p:nvSpPr>
        <p:spPr>
          <a:xfrm>
            <a:off x="838200" y="636105"/>
            <a:ext cx="5684520" cy="1511784"/>
          </a:xfrm>
        </p:spPr>
        <p:txBody>
          <a:bodyPr>
            <a:normAutofit fontScale="90000"/>
          </a:bodyPr>
          <a:lstStyle/>
          <a:p>
            <a:pPr algn="ctr"/>
            <a:r>
              <a:rPr lang="en-IN" sz="3600" b="1" kern="1200" dirty="0">
                <a:solidFill>
                  <a:srgbClr val="FFFFFF"/>
                </a:solidFill>
                <a:latin typeface="Amasis MT Pro Medium" panose="02040604050005020304" pitchFamily="18" charset="0"/>
              </a:rPr>
              <a:t>KPI 4</a:t>
            </a:r>
            <a:br>
              <a:rPr lang="en-IN" sz="3600" b="1" kern="1200" dirty="0">
                <a:solidFill>
                  <a:srgbClr val="FFFFFF"/>
                </a:solidFill>
                <a:latin typeface="Amasis MT Pro Medium" panose="02040604050005020304" pitchFamily="18" charset="0"/>
              </a:rPr>
            </a:br>
            <a:r>
              <a:rPr lang="en-IN" sz="3600" b="1" kern="1200" dirty="0">
                <a:solidFill>
                  <a:srgbClr val="FFFFFF"/>
                </a:solidFill>
                <a:latin typeface="Amasis MT Pro Medium" panose="02040604050005020304" pitchFamily="18" charset="0"/>
              </a:rPr>
              <a:t>Average Working Years for each Department</a:t>
            </a:r>
            <a:endParaRPr lang="en-US" sz="3600" dirty="0"/>
          </a:p>
        </p:txBody>
      </p:sp>
      <p:sp>
        <p:nvSpPr>
          <p:cNvPr id="4" name="Content Placeholder 3">
            <a:extLst>
              <a:ext uri="{FF2B5EF4-FFF2-40B4-BE49-F238E27FC236}">
                <a16:creationId xmlns:a16="http://schemas.microsoft.com/office/drawing/2014/main" id="{D25E47D2-1A1C-753F-90B1-C4519D861025}"/>
              </a:ext>
            </a:extLst>
          </p:cNvPr>
          <p:cNvSpPr>
            <a:spLocks noGrp="1"/>
          </p:cNvSpPr>
          <p:nvPr>
            <p:ph idx="11"/>
          </p:nvPr>
        </p:nvSpPr>
        <p:spPr>
          <a:xfrm>
            <a:off x="838200" y="2328182"/>
            <a:ext cx="5684520" cy="1819274"/>
          </a:xfrm>
        </p:spPr>
        <p:txBody>
          <a:bodyPr>
            <a:normAutofit lnSpcReduction="10000"/>
          </a:bodyPr>
          <a:lstStyle/>
          <a:p>
            <a:r>
              <a:rPr lang="en-IN" sz="2000" dirty="0"/>
              <a:t>This observation indicates that employees in the software department have, on average, a longer tenure compared to those in other departments. Conversely, the Research &amp; Development Department has the lowest average tenure among all departments.</a:t>
            </a:r>
            <a:endParaRPr lang="en-US" sz="2000" dirty="0"/>
          </a:p>
        </p:txBody>
      </p:sp>
      <p:sp>
        <p:nvSpPr>
          <p:cNvPr id="5" name="Content Placeholder 4">
            <a:extLst>
              <a:ext uri="{FF2B5EF4-FFF2-40B4-BE49-F238E27FC236}">
                <a16:creationId xmlns:a16="http://schemas.microsoft.com/office/drawing/2014/main" id="{3B549AA9-2CA9-3DC8-2B8A-C94B217132A3}"/>
              </a:ext>
            </a:extLst>
          </p:cNvPr>
          <p:cNvSpPr>
            <a:spLocks noGrp="1"/>
          </p:cNvSpPr>
          <p:nvPr>
            <p:ph idx="12"/>
          </p:nvPr>
        </p:nvSpPr>
        <p:spPr>
          <a:xfrm>
            <a:off x="838200" y="4327750"/>
            <a:ext cx="5684520" cy="1773080"/>
          </a:xfrm>
        </p:spPr>
        <p:txBody>
          <a:bodyPr>
            <a:normAutofit/>
          </a:bodyPr>
          <a:lstStyle/>
          <a:p>
            <a:r>
              <a:rPr lang="en-IN" sz="2000" dirty="0"/>
              <a:t>Based on the analysis, it can be inferred that the average tenure across all departments is approximately 20 years.</a:t>
            </a:r>
            <a:endParaRPr lang="en-US" sz="2000" dirty="0"/>
          </a:p>
        </p:txBody>
      </p:sp>
      <p:sp>
        <p:nvSpPr>
          <p:cNvPr id="6" name="Slide Number Placeholder 5">
            <a:extLst>
              <a:ext uri="{FF2B5EF4-FFF2-40B4-BE49-F238E27FC236}">
                <a16:creationId xmlns:a16="http://schemas.microsoft.com/office/drawing/2014/main" id="{DBC22577-8FEB-C5FF-5ACD-D334A8021B37}"/>
              </a:ext>
            </a:extLst>
          </p:cNvPr>
          <p:cNvSpPr>
            <a:spLocks noGrp="1"/>
          </p:cNvSpPr>
          <p:nvPr>
            <p:ph type="sldNum" sz="quarter" idx="15"/>
          </p:nvPr>
        </p:nvSpPr>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id="{A4464AA3-D140-7420-5A23-46F7F3AB42EB}"/>
              </a:ext>
            </a:extLst>
          </p:cNvPr>
          <p:cNvPicPr>
            <a:picLocks noChangeAspect="1"/>
          </p:cNvPicPr>
          <p:nvPr/>
        </p:nvPicPr>
        <p:blipFill rotWithShape="1">
          <a:blip r:embed="rId2"/>
          <a:srcRect l="39130" t="21048" r="24240" b="20565"/>
          <a:stretch/>
        </p:blipFill>
        <p:spPr>
          <a:xfrm>
            <a:off x="8030816" y="636105"/>
            <a:ext cx="4161183" cy="5088834"/>
          </a:xfrm>
          <a:prstGeom prst="rect">
            <a:avLst/>
          </a:prstGeom>
        </p:spPr>
      </p:pic>
    </p:spTree>
    <p:extLst>
      <p:ext uri="{BB962C8B-B14F-4D97-AF65-F5344CB8AC3E}">
        <p14:creationId xmlns:p14="http://schemas.microsoft.com/office/powerpoint/2010/main" val="170557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741E-D1D0-C56D-4E39-EB0C2415250A}"/>
              </a:ext>
            </a:extLst>
          </p:cNvPr>
          <p:cNvSpPr>
            <a:spLocks noGrp="1"/>
          </p:cNvSpPr>
          <p:nvPr>
            <p:ph type="title"/>
          </p:nvPr>
        </p:nvSpPr>
        <p:spPr>
          <a:xfrm>
            <a:off x="5669280" y="136525"/>
            <a:ext cx="5013960" cy="1843985"/>
          </a:xfrm>
        </p:spPr>
        <p:txBody>
          <a:bodyP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a:t>
            </a:r>
            <a:endParaRPr lang="en-US" sz="3600" dirty="0"/>
          </a:p>
        </p:txBody>
      </p:sp>
      <p:sp>
        <p:nvSpPr>
          <p:cNvPr id="6" name="Slide Number Placeholder 5">
            <a:extLst>
              <a:ext uri="{FF2B5EF4-FFF2-40B4-BE49-F238E27FC236}">
                <a16:creationId xmlns:a16="http://schemas.microsoft.com/office/drawing/2014/main" id="{DBC22577-8FEB-C5FF-5ACD-D334A8021B37}"/>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13" name="Content Placeholder 12">
            <a:extLst>
              <a:ext uri="{FF2B5EF4-FFF2-40B4-BE49-F238E27FC236}">
                <a16:creationId xmlns:a16="http://schemas.microsoft.com/office/drawing/2014/main" id="{EB518848-9DF8-0F0D-49CC-FA226C71BC21}"/>
              </a:ext>
            </a:extLst>
          </p:cNvPr>
          <p:cNvSpPr>
            <a:spLocks noGrp="1"/>
          </p:cNvSpPr>
          <p:nvPr>
            <p:ph idx="1"/>
          </p:nvPr>
        </p:nvSpPr>
        <p:spPr>
          <a:xfrm>
            <a:off x="4943061" y="2345635"/>
            <a:ext cx="6573077" cy="4010715"/>
          </a:xfrm>
        </p:spPr>
        <p:txBody>
          <a:bodyPr>
            <a:normAutofit fontScale="92500" lnSpcReduction="10000"/>
          </a:bodyPr>
          <a:lstStyle/>
          <a:p>
            <a:r>
              <a:rPr lang="en-IN" sz="2000" dirty="0"/>
              <a:t>Based on the analysis, several conclusions can be drawn regarding the work-life balance across different roles within the organization:</a:t>
            </a:r>
          </a:p>
          <a:p>
            <a:endParaRPr lang="en-IN" sz="2000" dirty="0"/>
          </a:p>
          <a:p>
            <a:pPr marL="457200" indent="-457200">
              <a:buFont typeface="+mj-lt"/>
              <a:buAutoNum type="arabicPeriod"/>
            </a:pPr>
            <a:r>
              <a:rPr lang="en-IN" sz="2000" dirty="0"/>
              <a:t>Research directors and laboratory technicians experience poor work-life balance.</a:t>
            </a:r>
          </a:p>
          <a:p>
            <a:pPr marL="457200" indent="-457200">
              <a:buFont typeface="+mj-lt"/>
              <a:buAutoNum type="arabicPeriod"/>
            </a:pPr>
            <a:r>
              <a:rPr lang="en-IN" sz="2000" dirty="0"/>
              <a:t>Sales representatives, managers, manufacturing directors, and sales executives have a fair work-life balance.</a:t>
            </a:r>
          </a:p>
          <a:p>
            <a:pPr marL="457200" indent="-457200">
              <a:buFont typeface="+mj-lt"/>
              <a:buAutoNum type="arabicPeriod"/>
            </a:pPr>
            <a:r>
              <a:rPr lang="en-IN" sz="2000" dirty="0"/>
              <a:t>Research scientists, healthcare representatives, and developers enjoy a good work-life balance.</a:t>
            </a:r>
          </a:p>
          <a:p>
            <a:pPr marL="457200" indent="-457200">
              <a:buFont typeface="+mj-lt"/>
              <a:buAutoNum type="arabicPeriod"/>
            </a:pPr>
            <a:r>
              <a:rPr lang="en-IN" sz="2000" dirty="0"/>
              <a:t>Human resources professionals benefit from an excellent work-life balance.</a:t>
            </a:r>
            <a:endParaRPr lang="en-US" sz="2000" dirty="0"/>
          </a:p>
        </p:txBody>
      </p:sp>
      <p:pic>
        <p:nvPicPr>
          <p:cNvPr id="3" name="Picture 2">
            <a:extLst>
              <a:ext uri="{FF2B5EF4-FFF2-40B4-BE49-F238E27FC236}">
                <a16:creationId xmlns:a16="http://schemas.microsoft.com/office/drawing/2014/main" id="{24432112-A039-E392-864C-E8324417743F}"/>
              </a:ext>
            </a:extLst>
          </p:cNvPr>
          <p:cNvPicPr>
            <a:picLocks noChangeAspect="1"/>
          </p:cNvPicPr>
          <p:nvPr/>
        </p:nvPicPr>
        <p:blipFill>
          <a:blip r:embed="rId2"/>
          <a:stretch>
            <a:fillRect/>
          </a:stretch>
        </p:blipFill>
        <p:spPr>
          <a:xfrm>
            <a:off x="0" y="0"/>
            <a:ext cx="4174435" cy="6858000"/>
          </a:xfrm>
          <a:prstGeom prst="rect">
            <a:avLst/>
          </a:prstGeom>
        </p:spPr>
      </p:pic>
    </p:spTree>
    <p:extLst>
      <p:ext uri="{BB962C8B-B14F-4D97-AF65-F5344CB8AC3E}">
        <p14:creationId xmlns:p14="http://schemas.microsoft.com/office/powerpoint/2010/main" val="344064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741E-D1D0-C56D-4E39-EB0C2415250A}"/>
              </a:ext>
            </a:extLst>
          </p:cNvPr>
          <p:cNvSpPr>
            <a:spLocks noGrp="1"/>
          </p:cNvSpPr>
          <p:nvPr>
            <p:ph type="title"/>
          </p:nvPr>
        </p:nvSpPr>
        <p:spPr/>
        <p:txBody>
          <a:bodyPr>
            <a:normAutofit fontScale="90000"/>
          </a:bodyPr>
          <a:lstStyle/>
          <a:p>
            <a:pPr algn="ctr"/>
            <a:r>
              <a:rPr lang="en-IN" sz="3600" dirty="0"/>
              <a:t>KPI 6 </a:t>
            </a:r>
            <a:br>
              <a:rPr lang="en-IN" sz="3600" dirty="0"/>
            </a:br>
            <a:r>
              <a:rPr lang="en-IN" sz="3600" dirty="0"/>
              <a:t>Attrition Rate </a:t>
            </a:r>
            <a:br>
              <a:rPr lang="en-IN" sz="3600" dirty="0"/>
            </a:br>
            <a:r>
              <a:rPr lang="en-IN" sz="3600" dirty="0"/>
              <a:t>Vs </a:t>
            </a:r>
            <a:br>
              <a:rPr lang="en-IN" sz="3600" dirty="0"/>
            </a:br>
            <a:r>
              <a:rPr lang="en-IN" sz="3600" dirty="0"/>
              <a:t>Years Since Last Promotion</a:t>
            </a:r>
            <a:endParaRPr lang="en-US" sz="3600" dirty="0"/>
          </a:p>
        </p:txBody>
      </p:sp>
      <p:sp>
        <p:nvSpPr>
          <p:cNvPr id="4" name="Content Placeholder 3">
            <a:extLst>
              <a:ext uri="{FF2B5EF4-FFF2-40B4-BE49-F238E27FC236}">
                <a16:creationId xmlns:a16="http://schemas.microsoft.com/office/drawing/2014/main" id="{59235E74-72FA-31BD-050B-75334A04B444}"/>
              </a:ext>
            </a:extLst>
          </p:cNvPr>
          <p:cNvSpPr>
            <a:spLocks noGrp="1"/>
          </p:cNvSpPr>
          <p:nvPr>
            <p:ph idx="11"/>
          </p:nvPr>
        </p:nvSpPr>
        <p:spPr>
          <a:xfrm>
            <a:off x="838200" y="2594200"/>
            <a:ext cx="5854148" cy="1669599"/>
          </a:xfrm>
        </p:spPr>
        <p:txBody>
          <a:bodyPr>
            <a:noAutofit/>
          </a:bodyPr>
          <a:lstStyle/>
          <a:p>
            <a:r>
              <a:rPr lang="en-IN" sz="1800" dirty="0"/>
              <a:t>In summary, the Research and Development department experiences a 51.21% attrition rate, with nearly 5.8 years passing since its last promotion. </a:t>
            </a:r>
          </a:p>
          <a:p>
            <a:r>
              <a:rPr lang="en-IN" sz="1800" dirty="0"/>
              <a:t>Meanwhile, the HR department, with a 49.86% attrition rate, has gone almost 6 years without promotions.</a:t>
            </a:r>
            <a:endParaRPr lang="en-US" sz="1800" dirty="0"/>
          </a:p>
        </p:txBody>
      </p:sp>
      <p:sp>
        <p:nvSpPr>
          <p:cNvPr id="5" name="Content Placeholder 4">
            <a:extLst>
              <a:ext uri="{FF2B5EF4-FFF2-40B4-BE49-F238E27FC236}">
                <a16:creationId xmlns:a16="http://schemas.microsoft.com/office/drawing/2014/main" id="{2437D74F-E94D-D7C5-CB6F-BD743F74807F}"/>
              </a:ext>
            </a:extLst>
          </p:cNvPr>
          <p:cNvSpPr>
            <a:spLocks noGrp="1"/>
          </p:cNvSpPr>
          <p:nvPr>
            <p:ph idx="12"/>
          </p:nvPr>
        </p:nvSpPr>
        <p:spPr>
          <a:xfrm>
            <a:off x="838200" y="4263800"/>
            <a:ext cx="5684520" cy="2102402"/>
          </a:xfrm>
        </p:spPr>
        <p:txBody>
          <a:bodyPr>
            <a:normAutofit/>
          </a:bodyPr>
          <a:lstStyle/>
          <a:p>
            <a:r>
              <a:rPr lang="en-IN" sz="1800" dirty="0"/>
              <a:t>Attrition rates are high in the research and development department but low in the hardware department.</a:t>
            </a:r>
          </a:p>
          <a:p>
            <a:r>
              <a:rPr lang="en-IN" sz="1800" dirty="0"/>
              <a:t>Additionally, the support department shows more frequent promotions compared to the software and hardware departments.</a:t>
            </a:r>
            <a:endParaRPr lang="en-US" sz="1800" dirty="0"/>
          </a:p>
        </p:txBody>
      </p:sp>
      <p:sp>
        <p:nvSpPr>
          <p:cNvPr id="6" name="Slide Number Placeholder 5">
            <a:extLst>
              <a:ext uri="{FF2B5EF4-FFF2-40B4-BE49-F238E27FC236}">
                <a16:creationId xmlns:a16="http://schemas.microsoft.com/office/drawing/2014/main" id="{DBC22577-8FEB-C5FF-5ACD-D334A8021B37}"/>
              </a:ext>
            </a:extLst>
          </p:cNvPr>
          <p:cNvSpPr>
            <a:spLocks noGrp="1"/>
          </p:cNvSpPr>
          <p:nvPr>
            <p:ph type="sldNum" sz="quarter" idx="15"/>
          </p:nvPr>
        </p:nvSpPr>
        <p:spPr/>
        <p:txBody>
          <a:bodyPr/>
          <a:lstStyle/>
          <a:p>
            <a:fld id="{B5CEABB6-07DC-46E8-9B57-56EC44A396E5}" type="slidenum">
              <a:rPr lang="en-US" smtClean="0"/>
              <a:pPr/>
              <a:t>12</a:t>
            </a:fld>
            <a:endParaRPr lang="en-US" dirty="0"/>
          </a:p>
        </p:txBody>
      </p:sp>
      <p:pic>
        <p:nvPicPr>
          <p:cNvPr id="7" name="Picture 6">
            <a:extLst>
              <a:ext uri="{FF2B5EF4-FFF2-40B4-BE49-F238E27FC236}">
                <a16:creationId xmlns:a16="http://schemas.microsoft.com/office/drawing/2014/main" id="{3B931FC7-DAB2-3FB6-DA83-AB03B27867BB}"/>
              </a:ext>
            </a:extLst>
          </p:cNvPr>
          <p:cNvPicPr>
            <a:picLocks noChangeAspect="1"/>
          </p:cNvPicPr>
          <p:nvPr/>
        </p:nvPicPr>
        <p:blipFill rotWithShape="1">
          <a:blip r:embed="rId2"/>
          <a:srcRect l="27500" t="24722" r="33261" b="16699"/>
          <a:stretch/>
        </p:blipFill>
        <p:spPr>
          <a:xfrm>
            <a:off x="8004313" y="1073426"/>
            <a:ext cx="4187687" cy="5027404"/>
          </a:xfrm>
          <a:prstGeom prst="rect">
            <a:avLst/>
          </a:prstGeom>
        </p:spPr>
      </p:pic>
    </p:spTree>
    <p:extLst>
      <p:ext uri="{BB962C8B-B14F-4D97-AF65-F5344CB8AC3E}">
        <p14:creationId xmlns:p14="http://schemas.microsoft.com/office/powerpoint/2010/main" val="383128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B275-5D46-74A0-E95E-741E1E80DDF6}"/>
              </a:ext>
            </a:extLst>
          </p:cNvPr>
          <p:cNvSpPr>
            <a:spLocks noGrp="1"/>
          </p:cNvSpPr>
          <p:nvPr>
            <p:ph type="title"/>
          </p:nvPr>
        </p:nvSpPr>
        <p:spPr>
          <a:xfrm>
            <a:off x="3253740" y="0"/>
            <a:ext cx="5684520" cy="556591"/>
          </a:xfrm>
        </p:spPr>
        <p:txBody>
          <a:bodyPr>
            <a:normAutofit fontScale="90000"/>
          </a:bodyPr>
          <a:lstStyle/>
          <a:p>
            <a:r>
              <a:rPr lang="en-IN" dirty="0"/>
              <a:t>EXCEL DASHBOARD</a:t>
            </a:r>
            <a:endParaRPr lang="en-US" dirty="0"/>
          </a:p>
        </p:txBody>
      </p:sp>
      <p:sp>
        <p:nvSpPr>
          <p:cNvPr id="3" name="Content Placeholder 2">
            <a:extLst>
              <a:ext uri="{FF2B5EF4-FFF2-40B4-BE49-F238E27FC236}">
                <a16:creationId xmlns:a16="http://schemas.microsoft.com/office/drawing/2014/main" id="{83620A1D-047C-1D14-9B95-6F461A8FF854}"/>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88CA4A24-8B87-5CA6-DAB9-0F3770C12BAE}"/>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5" name="Picture 4">
            <a:extLst>
              <a:ext uri="{FF2B5EF4-FFF2-40B4-BE49-F238E27FC236}">
                <a16:creationId xmlns:a16="http://schemas.microsoft.com/office/drawing/2014/main" id="{7682AF73-9999-694F-6BFF-BD92F35C1719}"/>
              </a:ext>
            </a:extLst>
          </p:cNvPr>
          <p:cNvPicPr>
            <a:picLocks noChangeAspect="1"/>
          </p:cNvPicPr>
          <p:nvPr/>
        </p:nvPicPr>
        <p:blipFill rotWithShape="1">
          <a:blip r:embed="rId2"/>
          <a:srcRect l="871" t="15752" r="1847" b="13799"/>
          <a:stretch/>
        </p:blipFill>
        <p:spPr>
          <a:xfrm>
            <a:off x="1" y="556591"/>
            <a:ext cx="12192000" cy="6301409"/>
          </a:xfrm>
          <a:prstGeom prst="rect">
            <a:avLst/>
          </a:prstGeom>
        </p:spPr>
      </p:pic>
    </p:spTree>
    <p:extLst>
      <p:ext uri="{BB962C8B-B14F-4D97-AF65-F5344CB8AC3E}">
        <p14:creationId xmlns:p14="http://schemas.microsoft.com/office/powerpoint/2010/main" val="87915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B275-5D46-74A0-E95E-741E1E80DDF6}"/>
              </a:ext>
            </a:extLst>
          </p:cNvPr>
          <p:cNvSpPr>
            <a:spLocks noGrp="1"/>
          </p:cNvSpPr>
          <p:nvPr>
            <p:ph type="title"/>
          </p:nvPr>
        </p:nvSpPr>
        <p:spPr>
          <a:xfrm>
            <a:off x="2733427" y="0"/>
            <a:ext cx="6354086" cy="596348"/>
          </a:xfrm>
        </p:spPr>
        <p:txBody>
          <a:bodyPr>
            <a:normAutofit fontScale="90000"/>
          </a:bodyPr>
          <a:lstStyle/>
          <a:p>
            <a:r>
              <a:rPr lang="en-IN" dirty="0"/>
              <a:t>TABLEAU DASHBOARD</a:t>
            </a:r>
            <a:endParaRPr lang="en-US" dirty="0"/>
          </a:p>
        </p:txBody>
      </p:sp>
      <p:pic>
        <p:nvPicPr>
          <p:cNvPr id="8" name="Content Placeholder 7">
            <a:extLst>
              <a:ext uri="{FF2B5EF4-FFF2-40B4-BE49-F238E27FC236}">
                <a16:creationId xmlns:a16="http://schemas.microsoft.com/office/drawing/2014/main" id="{DBEE3FA5-2E75-4C0F-7D09-7C9EF36B6871}"/>
              </a:ext>
            </a:extLst>
          </p:cNvPr>
          <p:cNvPicPr>
            <a:picLocks noGrp="1" noChangeAspect="1"/>
          </p:cNvPicPr>
          <p:nvPr>
            <p:ph idx="1"/>
          </p:nvPr>
        </p:nvPicPr>
        <p:blipFill rotWithShape="1">
          <a:blip r:embed="rId2"/>
          <a:srcRect b="5204"/>
          <a:stretch/>
        </p:blipFill>
        <p:spPr>
          <a:xfrm>
            <a:off x="0" y="596348"/>
            <a:ext cx="12191999" cy="6261652"/>
          </a:xfrm>
        </p:spPr>
      </p:pic>
      <p:sp>
        <p:nvSpPr>
          <p:cNvPr id="6" name="Slide Number Placeholder 5">
            <a:extLst>
              <a:ext uri="{FF2B5EF4-FFF2-40B4-BE49-F238E27FC236}">
                <a16:creationId xmlns:a16="http://schemas.microsoft.com/office/drawing/2014/main" id="{88CA4A24-8B87-5CA6-DAB9-0F3770C12BAE}"/>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304771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B275-5D46-74A0-E95E-741E1E80DDF6}"/>
              </a:ext>
            </a:extLst>
          </p:cNvPr>
          <p:cNvSpPr>
            <a:spLocks noGrp="1"/>
          </p:cNvSpPr>
          <p:nvPr>
            <p:ph type="title"/>
          </p:nvPr>
        </p:nvSpPr>
        <p:spPr>
          <a:xfrm>
            <a:off x="2912662" y="1"/>
            <a:ext cx="6168556" cy="583096"/>
          </a:xfrm>
        </p:spPr>
        <p:txBody>
          <a:bodyPr>
            <a:normAutofit fontScale="90000"/>
          </a:bodyPr>
          <a:lstStyle/>
          <a:p>
            <a:r>
              <a:rPr lang="en-IN" dirty="0"/>
              <a:t>POWER BI DASHBOARD</a:t>
            </a:r>
            <a:endParaRPr lang="en-US" dirty="0"/>
          </a:p>
        </p:txBody>
      </p:sp>
      <p:pic>
        <p:nvPicPr>
          <p:cNvPr id="8" name="Content Placeholder 7">
            <a:extLst>
              <a:ext uri="{FF2B5EF4-FFF2-40B4-BE49-F238E27FC236}">
                <a16:creationId xmlns:a16="http://schemas.microsoft.com/office/drawing/2014/main" id="{EE5B66F9-5D74-E00E-B52B-323043CF3D00}"/>
              </a:ext>
            </a:extLst>
          </p:cNvPr>
          <p:cNvPicPr>
            <a:picLocks noGrp="1" noChangeAspect="1"/>
          </p:cNvPicPr>
          <p:nvPr>
            <p:ph idx="1"/>
          </p:nvPr>
        </p:nvPicPr>
        <p:blipFill rotWithShape="1">
          <a:blip r:embed="rId2"/>
          <a:srcRect l="15109" t="20847" r="19674" b="14089"/>
          <a:stretch/>
        </p:blipFill>
        <p:spPr>
          <a:xfrm>
            <a:off x="0" y="583097"/>
            <a:ext cx="12192000" cy="6274903"/>
          </a:xfrm>
        </p:spPr>
      </p:pic>
      <p:sp>
        <p:nvSpPr>
          <p:cNvPr id="6" name="Slide Number Placeholder 5">
            <a:extLst>
              <a:ext uri="{FF2B5EF4-FFF2-40B4-BE49-F238E27FC236}">
                <a16:creationId xmlns:a16="http://schemas.microsoft.com/office/drawing/2014/main" id="{88CA4A24-8B87-5CA6-DAB9-0F3770C12BAE}"/>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428514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3253740" y="791510"/>
            <a:ext cx="5684520" cy="1305562"/>
          </a:xfrm>
        </p:spPr>
        <p:txBody>
          <a:bodyPr>
            <a:normAutofit/>
          </a:bodyPr>
          <a:lstStyle/>
          <a:p>
            <a:pPr algn="ctr"/>
            <a:r>
              <a:rPr lang="en-US" sz="5400" dirty="0">
                <a:solidFill>
                  <a:schemeClr val="accent4"/>
                </a:solidFill>
              </a:rPr>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idx="1"/>
          </p:nvPr>
        </p:nvSpPr>
        <p:spPr>
          <a:xfrm>
            <a:off x="3048001" y="2292626"/>
            <a:ext cx="6268278" cy="3773864"/>
          </a:xfrm>
        </p:spPr>
        <p:txBody>
          <a:bodyPr vert="horz" lIns="91440" tIns="45720" rIns="91440" bIns="45720" rtlCol="0" anchor="t">
            <a:normAutofit fontScale="92500" lnSpcReduction="10000"/>
          </a:bodyPr>
          <a:lstStyle/>
          <a:p>
            <a:pPr marL="0" indent="0">
              <a:buNone/>
            </a:pPr>
            <a:endParaRPr lang="en-IN" dirty="0">
              <a:ea typeface="+mn-lt"/>
              <a:cs typeface="+mn-lt"/>
            </a:endParaRPr>
          </a:p>
          <a:p>
            <a:pPr marL="0" indent="0">
              <a:buNone/>
            </a:pPr>
            <a:r>
              <a:rPr lang="en-IN" sz="2200" dirty="0">
                <a:ea typeface="+mn-lt"/>
                <a:cs typeface="+mn-lt"/>
              </a:rPr>
              <a:t>In summary, prioritizing stay interviews over exit interviews enables organizations to proactively gather feedback from employees, facilitating a deeper understanding of their needs and concerns. By implementing strategies to improve employee engagement, address workload issues, foster a positive work environment, and ensure fair pay and compensation, organizations can cultivate a more supportive and fulfilling workplace culture. These efforts not only enhance employee satisfaction and retention but also contribute to overall organizational success and growth.</a:t>
            </a:r>
            <a:endParaRPr lang="en-US" sz="2200" dirty="0">
              <a:cs typeface="Calibri"/>
            </a:endParaRPr>
          </a:p>
        </p:txBody>
      </p:sp>
      <p:sp>
        <p:nvSpPr>
          <p:cNvPr id="7" name="Slide Number Placeholder 6">
            <a:extLst>
              <a:ext uri="{FF2B5EF4-FFF2-40B4-BE49-F238E27FC236}">
                <a16:creationId xmlns:a16="http://schemas.microsoft.com/office/drawing/2014/main" id="{3942E2BA-3D9C-4A41-A42E-C08CE009D7B6}"/>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a:lstStyle/>
          <a:p>
            <a:r>
              <a:rPr lang="en-US" dirty="0"/>
              <a:t>Thank you</a:t>
            </a:r>
          </a:p>
        </p:txBody>
      </p:sp>
      <p:sp>
        <p:nvSpPr>
          <p:cNvPr id="12" name="Slide Number Placeholder 11">
            <a:extLst>
              <a:ext uri="{FF2B5EF4-FFF2-40B4-BE49-F238E27FC236}">
                <a16:creationId xmlns:a16="http://schemas.microsoft.com/office/drawing/2014/main" id="{2257BCF9-933D-4329-B564-4E404B1CAFF6}"/>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24299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DDED-4498-4BC0-BEFF-035E8CDA6BF1}"/>
              </a:ext>
            </a:extLst>
          </p:cNvPr>
          <p:cNvSpPr>
            <a:spLocks noGrp="1"/>
          </p:cNvSpPr>
          <p:nvPr>
            <p:ph type="title"/>
          </p:nvPr>
        </p:nvSpPr>
        <p:spPr/>
        <p:txBody>
          <a:bodyPr/>
          <a:lstStyle/>
          <a:p>
            <a:r>
              <a:rPr lang="en-IN" dirty="0"/>
              <a:t>MEMBERS :-</a:t>
            </a:r>
            <a:endParaRPr lang="en-US" dirty="0"/>
          </a:p>
        </p:txBody>
      </p:sp>
      <p:sp>
        <p:nvSpPr>
          <p:cNvPr id="3" name="Content Placeholder 2">
            <a:extLst>
              <a:ext uri="{FF2B5EF4-FFF2-40B4-BE49-F238E27FC236}">
                <a16:creationId xmlns:a16="http://schemas.microsoft.com/office/drawing/2014/main" id="{31525E03-CD6E-A303-9DAC-1645BFE25739}"/>
              </a:ext>
            </a:extLst>
          </p:cNvPr>
          <p:cNvSpPr>
            <a:spLocks noGrp="1"/>
          </p:cNvSpPr>
          <p:nvPr>
            <p:ph idx="1"/>
          </p:nvPr>
        </p:nvSpPr>
        <p:spPr/>
        <p:txBody>
          <a:bodyPr>
            <a:normAutofit lnSpcReduction="10000"/>
          </a:bodyPr>
          <a:lstStyle/>
          <a:p>
            <a:r>
              <a:rPr lang="en-IN" sz="2400" dirty="0"/>
              <a:t>1. Piyush Jaiswal</a:t>
            </a:r>
          </a:p>
          <a:p>
            <a:r>
              <a:rPr lang="en-IN" sz="2400" dirty="0"/>
              <a:t>2. Brendan Almeida</a:t>
            </a:r>
          </a:p>
          <a:p>
            <a:r>
              <a:rPr lang="en-IN" sz="2400" dirty="0"/>
              <a:t>3. Namrita Uchil</a:t>
            </a:r>
          </a:p>
          <a:p>
            <a:r>
              <a:rPr lang="en-IN" sz="2400" dirty="0"/>
              <a:t>4. Tanushri Mune</a:t>
            </a:r>
          </a:p>
          <a:p>
            <a:r>
              <a:rPr lang="en-IN" sz="2400" dirty="0"/>
              <a:t>5. Shabeel Khan</a:t>
            </a:r>
          </a:p>
          <a:p>
            <a:r>
              <a:rPr lang="en-IN" sz="2400" dirty="0"/>
              <a:t>6. Vaibhav Tiwari</a:t>
            </a:r>
          </a:p>
          <a:p>
            <a:r>
              <a:rPr lang="en-IN" sz="2400" dirty="0"/>
              <a:t>7. Ganesh Shingare</a:t>
            </a:r>
            <a:endParaRPr lang="en-US" dirty="0"/>
          </a:p>
        </p:txBody>
      </p:sp>
      <p:sp>
        <p:nvSpPr>
          <p:cNvPr id="6" name="Slide Number Placeholder 5">
            <a:extLst>
              <a:ext uri="{FF2B5EF4-FFF2-40B4-BE49-F238E27FC236}">
                <a16:creationId xmlns:a16="http://schemas.microsoft.com/office/drawing/2014/main" id="{3B47E7CE-9674-0AB3-E7AD-7E0AAEBE35D3}"/>
              </a:ext>
            </a:extLst>
          </p:cNvPr>
          <p:cNvSpPr>
            <a:spLocks noGrp="1"/>
          </p:cNvSpPr>
          <p:nvPr>
            <p:ph type="sldNum" sz="quarter" idx="12"/>
          </p:nvPr>
        </p:nvSpPr>
        <p:spPr/>
        <p:txBody>
          <a:bodyPr/>
          <a:lstStyle/>
          <a:p>
            <a:fld id="{B5CEABB6-07DC-46E8-9B57-56EC44A396E5}" type="slidenum">
              <a:rPr lang="en-US" smtClean="0"/>
              <a:pPr/>
              <a:t>2</a:t>
            </a:fld>
            <a:endParaRPr lang="en-US" dirty="0"/>
          </a:p>
        </p:txBody>
      </p:sp>
      <p:pic>
        <p:nvPicPr>
          <p:cNvPr id="4" name="Picture 3">
            <a:extLst>
              <a:ext uri="{FF2B5EF4-FFF2-40B4-BE49-F238E27FC236}">
                <a16:creationId xmlns:a16="http://schemas.microsoft.com/office/drawing/2014/main" id="{96C47050-7DCD-02CD-AC5F-33C0EB7813A6}"/>
              </a:ext>
            </a:extLst>
          </p:cNvPr>
          <p:cNvPicPr>
            <a:picLocks noChangeAspect="1"/>
          </p:cNvPicPr>
          <p:nvPr/>
        </p:nvPicPr>
        <p:blipFill>
          <a:blip r:embed="rId2"/>
          <a:stretch>
            <a:fillRect/>
          </a:stretch>
        </p:blipFill>
        <p:spPr>
          <a:xfrm>
            <a:off x="491320" y="507314"/>
            <a:ext cx="3281148" cy="3281148"/>
          </a:xfrm>
          <a:prstGeom prst="rect">
            <a:avLst/>
          </a:prstGeom>
        </p:spPr>
      </p:pic>
    </p:spTree>
    <p:extLst>
      <p:ext uri="{BB962C8B-B14F-4D97-AF65-F5344CB8AC3E}">
        <p14:creationId xmlns:p14="http://schemas.microsoft.com/office/powerpoint/2010/main" val="40280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a:lstStyle/>
          <a:p>
            <a:pPr algn="ctr"/>
            <a:r>
              <a:rPr lang="en-US" dirty="0"/>
              <a:t>Agenda</a:t>
            </a:r>
          </a:p>
        </p:txBody>
      </p:sp>
      <p:graphicFrame>
        <p:nvGraphicFramePr>
          <p:cNvPr id="4" name="Content Placeholder 3">
            <a:extLst>
              <a:ext uri="{FF2B5EF4-FFF2-40B4-BE49-F238E27FC236}">
                <a16:creationId xmlns:a16="http://schemas.microsoft.com/office/drawing/2014/main" id="{4BC72376-4F4C-4319-99CA-9271ECED8CF4}"/>
              </a:ext>
            </a:extLst>
          </p:cNvPr>
          <p:cNvGraphicFramePr>
            <a:graphicFrameLocks noGrp="1"/>
          </p:cNvGraphicFramePr>
          <p:nvPr>
            <p:ph idx="1"/>
            <p:extLst>
              <p:ext uri="{D42A27DB-BD31-4B8C-83A1-F6EECF244321}">
                <p14:modId xmlns:p14="http://schemas.microsoft.com/office/powerpoint/2010/main" val="2940644980"/>
              </p:ext>
            </p:extLst>
          </p:nvPr>
        </p:nvGraphicFramePr>
        <p:xfrm>
          <a:off x="5247861" y="2345635"/>
          <a:ext cx="6105939" cy="341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lide Number Placeholder 13">
            <a:extLst>
              <a:ext uri="{FF2B5EF4-FFF2-40B4-BE49-F238E27FC236}">
                <a16:creationId xmlns:a16="http://schemas.microsoft.com/office/drawing/2014/main" id="{FF0DADF7-71F8-49DA-8F56-3DE812A6135B}"/>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3" name="Picture 2">
            <a:extLst>
              <a:ext uri="{FF2B5EF4-FFF2-40B4-BE49-F238E27FC236}">
                <a16:creationId xmlns:a16="http://schemas.microsoft.com/office/drawing/2014/main" id="{238BAB92-CFF3-4F8D-BEE7-D5D99E90688E}"/>
              </a:ext>
            </a:extLst>
          </p:cNvPr>
          <p:cNvPicPr>
            <a:picLocks noChangeAspect="1"/>
          </p:cNvPicPr>
          <p:nvPr/>
        </p:nvPicPr>
        <p:blipFill rotWithShape="1">
          <a:blip r:embed="rId7"/>
          <a:srcRect t="17434" b="50000"/>
          <a:stretch/>
        </p:blipFill>
        <p:spPr>
          <a:xfrm>
            <a:off x="0" y="1767235"/>
            <a:ext cx="4174435" cy="2287931"/>
          </a:xfrm>
          <a:prstGeom prst="rect">
            <a:avLst/>
          </a:prstGeom>
        </p:spPr>
      </p:pic>
    </p:spTree>
    <p:extLst>
      <p:ext uri="{BB962C8B-B14F-4D97-AF65-F5344CB8AC3E}">
        <p14:creationId xmlns:p14="http://schemas.microsoft.com/office/powerpoint/2010/main" val="417675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444809" y="136525"/>
            <a:ext cx="5684520" cy="779370"/>
          </a:xfrm>
        </p:spPr>
        <p:txBody>
          <a:bodyPr/>
          <a:lstStyle/>
          <a:p>
            <a:r>
              <a:rPr lang="en-US" dirty="0"/>
              <a:t>Introduction</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4</a:t>
            </a:fld>
            <a:endParaRPr lang="en-ZA" dirty="0"/>
          </a:p>
        </p:txBody>
      </p:sp>
      <p:sp>
        <p:nvSpPr>
          <p:cNvPr id="8" name="Content Placeholder 7">
            <a:extLst>
              <a:ext uri="{FF2B5EF4-FFF2-40B4-BE49-F238E27FC236}">
                <a16:creationId xmlns:a16="http://schemas.microsoft.com/office/drawing/2014/main" id="{70B62C3F-7097-880B-E8EE-6651A1042DE7}"/>
              </a:ext>
            </a:extLst>
          </p:cNvPr>
          <p:cNvSpPr>
            <a:spLocks noGrp="1"/>
          </p:cNvSpPr>
          <p:nvPr>
            <p:ph idx="1"/>
          </p:nvPr>
        </p:nvSpPr>
        <p:spPr>
          <a:xfrm>
            <a:off x="3444809" y="1409388"/>
            <a:ext cx="5684520" cy="2347596"/>
          </a:xfrm>
        </p:spPr>
        <p:txBody>
          <a:bodyPr>
            <a:normAutofit/>
          </a:bodyPr>
          <a:lstStyle/>
          <a:p>
            <a:r>
              <a:rPr lang="en-IN" sz="2000" dirty="0"/>
              <a:t>HR analytics entails gathering and analysing HR data, like employee details and performance metrics, using advanced analytical tools. This process offers valuable insights into HR processes and trends, aiding organizations in making informed decisions about their employees and enhancing overall performance.</a:t>
            </a:r>
            <a:endParaRPr lang="en-US" sz="2000" dirty="0"/>
          </a:p>
        </p:txBody>
      </p:sp>
      <p:pic>
        <p:nvPicPr>
          <p:cNvPr id="3" name="Picture 2">
            <a:extLst>
              <a:ext uri="{FF2B5EF4-FFF2-40B4-BE49-F238E27FC236}">
                <a16:creationId xmlns:a16="http://schemas.microsoft.com/office/drawing/2014/main" id="{EEB0F20A-D548-5E39-000F-32724552C3A4}"/>
              </a:ext>
            </a:extLst>
          </p:cNvPr>
          <p:cNvPicPr>
            <a:picLocks noChangeAspect="1"/>
          </p:cNvPicPr>
          <p:nvPr/>
        </p:nvPicPr>
        <p:blipFill rotWithShape="1">
          <a:blip r:embed="rId2"/>
          <a:srcRect l="8955" t="17429" r="8955" b="10115"/>
          <a:stretch/>
        </p:blipFill>
        <p:spPr>
          <a:xfrm>
            <a:off x="2772770" y="3963758"/>
            <a:ext cx="7028597" cy="2757717"/>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96071" y="534753"/>
            <a:ext cx="6202016" cy="1325563"/>
          </a:xfrm>
        </p:spPr>
        <p:txBody>
          <a:bodyPr/>
          <a:lstStyle/>
          <a:p>
            <a:pPr algn="ctr"/>
            <a:r>
              <a:rPr lang="en-US" dirty="0"/>
              <a:t>Problem Statement</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996070" y="2147135"/>
            <a:ext cx="6202017" cy="3909108"/>
          </a:xfrm>
        </p:spPr>
        <p:txBody>
          <a:bodyPr vert="horz" lIns="91440" tIns="45720" rIns="91440" bIns="45720" rtlCol="0" anchor="t">
            <a:normAutofit/>
          </a:bodyPr>
          <a:lstStyle/>
          <a:p>
            <a:pPr marL="285750" indent="-285750">
              <a:buFont typeface="Wingdings" panose="05000000000000000000" pitchFamily="2" charset="2"/>
              <a:buChar char="v"/>
            </a:pPr>
            <a:r>
              <a:rPr lang="en-IN" sz="2400" dirty="0"/>
              <a:t>Average Attrition Rate for all Departments</a:t>
            </a:r>
          </a:p>
          <a:p>
            <a:pPr marL="285750" indent="-285750">
              <a:buFont typeface="Wingdings" panose="05000000000000000000" pitchFamily="2" charset="2"/>
              <a:buChar char="v"/>
            </a:pPr>
            <a:r>
              <a:rPr lang="en-IN" sz="2400" dirty="0"/>
              <a:t>Average Hourly Rate of Male Research Scientist </a:t>
            </a:r>
          </a:p>
          <a:p>
            <a:pPr marL="285750" indent="-285750">
              <a:buFont typeface="Wingdings" panose="05000000000000000000" pitchFamily="2" charset="2"/>
              <a:buChar char="v"/>
            </a:pPr>
            <a:r>
              <a:rPr lang="en-IN" sz="2400" dirty="0"/>
              <a:t>Attrition Rate Vs Monthly Income Stats </a:t>
            </a:r>
          </a:p>
          <a:p>
            <a:pPr marL="285750" indent="-285750">
              <a:buFont typeface="Wingdings" panose="05000000000000000000" pitchFamily="2" charset="2"/>
              <a:buChar char="v"/>
            </a:pPr>
            <a:r>
              <a:rPr lang="en-IN" sz="2400" dirty="0"/>
              <a:t>Average Working Years for each Department</a:t>
            </a:r>
          </a:p>
          <a:p>
            <a:pPr marL="285750" indent="-285750">
              <a:buFont typeface="Wingdings" panose="05000000000000000000" pitchFamily="2" charset="2"/>
              <a:buChar char="v"/>
            </a:pPr>
            <a:r>
              <a:rPr lang="en-IN" sz="2400" dirty="0"/>
              <a:t>Job Role Vs Work Life Balance</a:t>
            </a:r>
          </a:p>
          <a:p>
            <a:pPr marL="285750" indent="-285750">
              <a:buFont typeface="Wingdings" panose="05000000000000000000" pitchFamily="2" charset="2"/>
              <a:buChar char="v"/>
            </a:pPr>
            <a:r>
              <a:rPr lang="en-IN" sz="2400" dirty="0"/>
              <a:t>Attrition Rate Vs Years Since Last Promotion</a:t>
            </a:r>
          </a:p>
        </p:txBody>
      </p:sp>
      <p:sp>
        <p:nvSpPr>
          <p:cNvPr id="13" name="Slide Number Placeholder 12">
            <a:extLst>
              <a:ext uri="{FF2B5EF4-FFF2-40B4-BE49-F238E27FC236}">
                <a16:creationId xmlns:a16="http://schemas.microsoft.com/office/drawing/2014/main" id="{E97A1D68-0269-4F8D-8A4E-B8D9753C7D5A}"/>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4" name="Picture 3">
            <a:extLst>
              <a:ext uri="{FF2B5EF4-FFF2-40B4-BE49-F238E27FC236}">
                <a16:creationId xmlns:a16="http://schemas.microsoft.com/office/drawing/2014/main" id="{96DB75BF-6FDD-D16F-A422-ED07613CC39E}"/>
              </a:ext>
            </a:extLst>
          </p:cNvPr>
          <p:cNvPicPr>
            <a:picLocks noChangeAspect="1"/>
          </p:cNvPicPr>
          <p:nvPr/>
        </p:nvPicPr>
        <p:blipFill>
          <a:blip r:embed="rId2"/>
          <a:stretch>
            <a:fillRect/>
          </a:stretch>
        </p:blipFill>
        <p:spPr>
          <a:xfrm>
            <a:off x="1" y="0"/>
            <a:ext cx="4187686" cy="6858000"/>
          </a:xfrm>
          <a:prstGeom prst="rect">
            <a:avLst/>
          </a:prstGeom>
        </p:spPr>
      </p:pic>
    </p:spTree>
    <p:extLst>
      <p:ext uri="{BB962C8B-B14F-4D97-AF65-F5344CB8AC3E}">
        <p14:creationId xmlns:p14="http://schemas.microsoft.com/office/powerpoint/2010/main" val="398087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831850" y="3429000"/>
            <a:ext cx="10515600" cy="3080657"/>
          </a:xfrm>
        </p:spPr>
        <p:txBody>
          <a:bodyPr/>
          <a:lstStyle/>
          <a:p>
            <a:r>
              <a:rPr lang="en-US" dirty="0"/>
              <a:t>KPI’s</a:t>
            </a:r>
          </a:p>
        </p:txBody>
      </p:sp>
      <p:pic>
        <p:nvPicPr>
          <p:cNvPr id="3" name="Picture 2">
            <a:extLst>
              <a:ext uri="{FF2B5EF4-FFF2-40B4-BE49-F238E27FC236}">
                <a16:creationId xmlns:a16="http://schemas.microsoft.com/office/drawing/2014/main" id="{17DD142F-4581-A310-9492-26EAF5CFBE3B}"/>
              </a:ext>
            </a:extLst>
          </p:cNvPr>
          <p:cNvPicPr>
            <a:picLocks noChangeAspect="1"/>
          </p:cNvPicPr>
          <p:nvPr/>
        </p:nvPicPr>
        <p:blipFill>
          <a:blip r:embed="rId2"/>
          <a:stretch>
            <a:fillRect/>
          </a:stretch>
        </p:blipFill>
        <p:spPr>
          <a:xfrm>
            <a:off x="0" y="1"/>
            <a:ext cx="12192000" cy="3429000"/>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741E-D1D0-C56D-4E39-EB0C2415250A}"/>
              </a:ext>
            </a:extLst>
          </p:cNvPr>
          <p:cNvSpPr>
            <a:spLocks noGrp="1"/>
          </p:cNvSpPr>
          <p:nvPr>
            <p:ph type="title"/>
          </p:nvPr>
        </p:nvSpPr>
        <p:spPr>
          <a:xfrm>
            <a:off x="0" y="0"/>
            <a:ext cx="3697357" cy="2063335"/>
          </a:xfrm>
        </p:spPr>
        <p:txBody>
          <a:bodyPr>
            <a:normAutofit fontScale="90000"/>
          </a:bodyPr>
          <a:lstStyle/>
          <a:p>
            <a:pPr algn="ctr"/>
            <a:r>
              <a:rPr lang="en-US" sz="3600" b="1" kern="1200" dirty="0">
                <a:solidFill>
                  <a:schemeClr val="tx1"/>
                </a:solidFill>
                <a:latin typeface="Amasis MT Pro Medium" panose="02040604050005020304" pitchFamily="18" charset="0"/>
              </a:rPr>
              <a:t>KPI 1</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Average Attrition rate for all Departments</a:t>
            </a:r>
            <a:endParaRPr lang="en-US" sz="3600" dirty="0">
              <a:solidFill>
                <a:schemeClr val="tx1"/>
              </a:solidFill>
            </a:endParaRPr>
          </a:p>
        </p:txBody>
      </p:sp>
      <p:sp>
        <p:nvSpPr>
          <p:cNvPr id="13" name="Content Placeholder 12">
            <a:extLst>
              <a:ext uri="{FF2B5EF4-FFF2-40B4-BE49-F238E27FC236}">
                <a16:creationId xmlns:a16="http://schemas.microsoft.com/office/drawing/2014/main" id="{EB518848-9DF8-0F0D-49CC-FA226C71BC21}"/>
              </a:ext>
            </a:extLst>
          </p:cNvPr>
          <p:cNvSpPr>
            <a:spLocks noGrp="1"/>
          </p:cNvSpPr>
          <p:nvPr>
            <p:ph idx="1"/>
          </p:nvPr>
        </p:nvSpPr>
        <p:spPr>
          <a:xfrm>
            <a:off x="119270" y="2255493"/>
            <a:ext cx="3578087" cy="4465982"/>
          </a:xfrm>
        </p:spPr>
        <p:txBody>
          <a:bodyPr>
            <a:normAutofit fontScale="92500" lnSpcReduction="20000"/>
          </a:bodyPr>
          <a:lstStyle/>
          <a:p>
            <a:pPr algn="ctr"/>
            <a:r>
              <a:rPr lang="en-IN" sz="2400" dirty="0">
                <a:solidFill>
                  <a:schemeClr val="tx1"/>
                </a:solidFill>
              </a:rPr>
              <a:t>This key performance indicator (KPI) aims to examine the correlation between each department and its rate of attrition. Within this context, attrition refers to the turnover or departure of employees from the organization. The analysis reveals that the Research &amp; Development Department experiences the highest attrition rate, while the Hardware Department records the lowest.</a:t>
            </a:r>
            <a:endParaRPr lang="en-US" sz="2400" dirty="0">
              <a:solidFill>
                <a:schemeClr val="tx1"/>
              </a:solidFill>
            </a:endParaRPr>
          </a:p>
        </p:txBody>
      </p:sp>
      <p:pic>
        <p:nvPicPr>
          <p:cNvPr id="4" name="Picture 3">
            <a:extLst>
              <a:ext uri="{FF2B5EF4-FFF2-40B4-BE49-F238E27FC236}">
                <a16:creationId xmlns:a16="http://schemas.microsoft.com/office/drawing/2014/main" id="{94138B7E-D244-2B8F-5AAE-19C127A79746}"/>
              </a:ext>
            </a:extLst>
          </p:cNvPr>
          <p:cNvPicPr>
            <a:picLocks noChangeAspect="1"/>
          </p:cNvPicPr>
          <p:nvPr/>
        </p:nvPicPr>
        <p:blipFill rotWithShape="1">
          <a:blip r:embed="rId2"/>
          <a:srcRect l="14891" t="20855" r="1523" b="13992"/>
          <a:stretch/>
        </p:blipFill>
        <p:spPr>
          <a:xfrm>
            <a:off x="4161183" y="887895"/>
            <a:ext cx="8030817" cy="5082209"/>
          </a:xfrm>
          <a:prstGeom prst="rect">
            <a:avLst/>
          </a:prstGeom>
        </p:spPr>
      </p:pic>
    </p:spTree>
    <p:extLst>
      <p:ext uri="{BB962C8B-B14F-4D97-AF65-F5344CB8AC3E}">
        <p14:creationId xmlns:p14="http://schemas.microsoft.com/office/powerpoint/2010/main" val="424113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741E-D1D0-C56D-4E39-EB0C2415250A}"/>
              </a:ext>
            </a:extLst>
          </p:cNvPr>
          <p:cNvSpPr>
            <a:spLocks noGrp="1"/>
          </p:cNvSpPr>
          <p:nvPr>
            <p:ph type="title"/>
          </p:nvPr>
        </p:nvSpPr>
        <p:spPr>
          <a:xfrm>
            <a:off x="842175" y="931788"/>
            <a:ext cx="5684520" cy="2010196"/>
          </a:xfrm>
        </p:spPr>
        <p:txBody>
          <a:bodyPr>
            <a:normAutofit/>
          </a:bodyPr>
          <a:lstStyle/>
          <a:p>
            <a:pPr algn="ctr"/>
            <a:r>
              <a:rPr lang="en-US" sz="3600" b="1" kern="1200" dirty="0">
                <a:solidFill>
                  <a:schemeClr val="tx1"/>
                </a:solidFill>
                <a:latin typeface="Amasis MT Pro Medium" panose="02040604050005020304" pitchFamily="18" charset="0"/>
              </a:rPr>
              <a:t>KPI 2</a:t>
            </a:r>
            <a:br>
              <a:rPr lang="en-US" sz="3600" b="1" kern="1200" dirty="0">
                <a:solidFill>
                  <a:schemeClr val="tx1"/>
                </a:solidFill>
                <a:latin typeface="Amasis MT Pro Medium" panose="02040604050005020304" pitchFamily="18" charset="0"/>
              </a:rPr>
            </a:br>
            <a:r>
              <a:rPr lang="en-IN" sz="3600" b="1" kern="1200" dirty="0">
                <a:solidFill>
                  <a:schemeClr val="tx1"/>
                </a:solidFill>
                <a:latin typeface="Amasis MT Pro Medium" panose="02040604050005020304" pitchFamily="18" charset="0"/>
              </a:rPr>
              <a:t>Average Hourly rate of Male Research Scientist</a:t>
            </a:r>
            <a:endParaRPr lang="en-US" sz="3600" dirty="0">
              <a:solidFill>
                <a:schemeClr val="tx1"/>
              </a:solidFill>
            </a:endParaRPr>
          </a:p>
        </p:txBody>
      </p:sp>
      <p:sp>
        <p:nvSpPr>
          <p:cNvPr id="13" name="Content Placeholder 12">
            <a:extLst>
              <a:ext uri="{FF2B5EF4-FFF2-40B4-BE49-F238E27FC236}">
                <a16:creationId xmlns:a16="http://schemas.microsoft.com/office/drawing/2014/main" id="{EB518848-9DF8-0F0D-49CC-FA226C71BC21}"/>
              </a:ext>
            </a:extLst>
          </p:cNvPr>
          <p:cNvSpPr>
            <a:spLocks noGrp="1"/>
          </p:cNvSpPr>
          <p:nvPr>
            <p:ph idx="1"/>
          </p:nvPr>
        </p:nvSpPr>
        <p:spPr>
          <a:xfrm>
            <a:off x="842175" y="3726352"/>
            <a:ext cx="5684520" cy="1325563"/>
          </a:xfrm>
        </p:spPr>
        <p:txBody>
          <a:bodyPr>
            <a:normAutofit/>
          </a:bodyPr>
          <a:lstStyle/>
          <a:p>
            <a:pPr algn="ctr"/>
            <a:r>
              <a:rPr lang="en-IN" sz="2400" dirty="0"/>
              <a:t>This KPI is to find out the average hourly rate of Male Research Scientists which is 114.45</a:t>
            </a:r>
          </a:p>
        </p:txBody>
      </p:sp>
      <p:sp>
        <p:nvSpPr>
          <p:cNvPr id="6" name="Slide Number Placeholder 5">
            <a:extLst>
              <a:ext uri="{FF2B5EF4-FFF2-40B4-BE49-F238E27FC236}">
                <a16:creationId xmlns:a16="http://schemas.microsoft.com/office/drawing/2014/main" id="{DBC22577-8FEB-C5FF-5ACD-D334A8021B37}"/>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4" name="Picture 3">
            <a:extLst>
              <a:ext uri="{FF2B5EF4-FFF2-40B4-BE49-F238E27FC236}">
                <a16:creationId xmlns:a16="http://schemas.microsoft.com/office/drawing/2014/main" id="{FD55B148-4FBE-15EB-880F-7A4DC29C3152}"/>
              </a:ext>
            </a:extLst>
          </p:cNvPr>
          <p:cNvPicPr>
            <a:picLocks noChangeAspect="1"/>
          </p:cNvPicPr>
          <p:nvPr/>
        </p:nvPicPr>
        <p:blipFill rotWithShape="1">
          <a:blip r:embed="rId2"/>
          <a:srcRect l="40652" t="21243" r="26196" b="25452"/>
          <a:stretch/>
        </p:blipFill>
        <p:spPr>
          <a:xfrm>
            <a:off x="8011236" y="1398055"/>
            <a:ext cx="4180764" cy="4347652"/>
          </a:xfrm>
          <a:prstGeom prst="rect">
            <a:avLst/>
          </a:prstGeom>
        </p:spPr>
      </p:pic>
    </p:spTree>
    <p:extLst>
      <p:ext uri="{BB962C8B-B14F-4D97-AF65-F5344CB8AC3E}">
        <p14:creationId xmlns:p14="http://schemas.microsoft.com/office/powerpoint/2010/main" val="39104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741E-D1D0-C56D-4E39-EB0C2415250A}"/>
              </a:ext>
            </a:extLst>
          </p:cNvPr>
          <p:cNvSpPr>
            <a:spLocks noGrp="1"/>
          </p:cNvSpPr>
          <p:nvPr>
            <p:ph type="title"/>
          </p:nvPr>
        </p:nvSpPr>
        <p:spPr>
          <a:xfrm>
            <a:off x="0" y="136525"/>
            <a:ext cx="3949148" cy="2421145"/>
          </a:xfrm>
        </p:spPr>
        <p:txBody>
          <a:bodyPr>
            <a:normAutofit fontScale="90000"/>
          </a:bodyPr>
          <a:lstStyle/>
          <a:p>
            <a:pPr algn="ctr"/>
            <a:r>
              <a:rPr lang="en-IN" sz="3600" b="1" kern="1200" dirty="0">
                <a:solidFill>
                  <a:schemeClr val="tx1"/>
                </a:solidFill>
                <a:latin typeface="Amasis MT Pro Medium" panose="02040604050005020304" pitchFamily="18" charset="0"/>
              </a:rPr>
              <a:t>KPI 3 </a:t>
            </a:r>
            <a:br>
              <a:rPr lang="en-IN" sz="3600" b="1" kern="1200" dirty="0">
                <a:solidFill>
                  <a:schemeClr val="tx1"/>
                </a:solidFill>
                <a:latin typeface="Amasis MT Pro Medium" panose="02040604050005020304" pitchFamily="18" charset="0"/>
              </a:rPr>
            </a:br>
            <a:r>
              <a:rPr lang="en-IN" sz="3600" b="1" kern="1200" dirty="0">
                <a:solidFill>
                  <a:schemeClr val="tx1"/>
                </a:solidFill>
                <a:latin typeface="Amasis MT Pro Medium" panose="02040604050005020304" pitchFamily="18" charset="0"/>
              </a:rPr>
              <a:t>Attrition Rate</a:t>
            </a:r>
            <a:br>
              <a:rPr lang="en-IN" sz="3600" b="1" kern="1200" dirty="0">
                <a:solidFill>
                  <a:schemeClr val="tx1"/>
                </a:solidFill>
                <a:latin typeface="Amasis MT Pro Medium" panose="02040604050005020304" pitchFamily="18" charset="0"/>
              </a:rPr>
            </a:br>
            <a:r>
              <a:rPr lang="en-IN" sz="3600" b="1" kern="1200" dirty="0">
                <a:solidFill>
                  <a:schemeClr val="tx1"/>
                </a:solidFill>
                <a:latin typeface="Amasis MT Pro Medium" panose="02040604050005020304" pitchFamily="18" charset="0"/>
              </a:rPr>
              <a:t>Vs</a:t>
            </a:r>
            <a:br>
              <a:rPr lang="en-IN" sz="3600" b="1" kern="1200" dirty="0">
                <a:solidFill>
                  <a:schemeClr val="tx1"/>
                </a:solidFill>
                <a:latin typeface="Amasis MT Pro Medium" panose="02040604050005020304" pitchFamily="18" charset="0"/>
              </a:rPr>
            </a:br>
            <a:r>
              <a:rPr lang="en-IN" sz="3600" b="1" kern="1200" dirty="0">
                <a:solidFill>
                  <a:schemeClr val="tx1"/>
                </a:solidFill>
                <a:latin typeface="Amasis MT Pro Medium" panose="02040604050005020304" pitchFamily="18" charset="0"/>
              </a:rPr>
              <a:t>Monthly Income Stats</a:t>
            </a:r>
            <a:endParaRPr lang="en-US" sz="3600" dirty="0">
              <a:solidFill>
                <a:schemeClr val="tx1"/>
              </a:solidFill>
            </a:endParaRPr>
          </a:p>
        </p:txBody>
      </p:sp>
      <p:sp>
        <p:nvSpPr>
          <p:cNvPr id="6" name="Slide Number Placeholder 5">
            <a:extLst>
              <a:ext uri="{FF2B5EF4-FFF2-40B4-BE49-F238E27FC236}">
                <a16:creationId xmlns:a16="http://schemas.microsoft.com/office/drawing/2014/main" id="{DBC22577-8FEB-C5FF-5ACD-D334A8021B37}"/>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5" name="Content Placeholder 4">
            <a:extLst>
              <a:ext uri="{FF2B5EF4-FFF2-40B4-BE49-F238E27FC236}">
                <a16:creationId xmlns:a16="http://schemas.microsoft.com/office/drawing/2014/main" id="{139DEE4C-6F10-5D8D-B87F-BDC9120CC063}"/>
              </a:ext>
            </a:extLst>
          </p:cNvPr>
          <p:cNvSpPr>
            <a:spLocks noGrp="1"/>
          </p:cNvSpPr>
          <p:nvPr>
            <p:ph idx="1"/>
          </p:nvPr>
        </p:nvSpPr>
        <p:spPr>
          <a:xfrm>
            <a:off x="143124" y="2663687"/>
            <a:ext cx="3421711" cy="4057788"/>
          </a:xfrm>
        </p:spPr>
        <p:txBody>
          <a:bodyPr>
            <a:noAutofit/>
          </a:bodyPr>
          <a:lstStyle/>
          <a:p>
            <a:r>
              <a:rPr lang="en-IN" sz="2000" dirty="0">
                <a:solidFill>
                  <a:schemeClr val="accent4"/>
                </a:solidFill>
              </a:rPr>
              <a:t>Our analysis and visualization clearly indicate that the Hardware Department boasts the lowest attrition rate at 49.44%, coupled with an average monthly income of Rs. 26,028. Conversely, the Research and Development Department exhibits the highest attrition rate, standing at 51.21%, alongside an average monthly income of Rs. 25,796.</a:t>
            </a:r>
            <a:endParaRPr lang="en-US" sz="2000" dirty="0">
              <a:solidFill>
                <a:schemeClr val="accent4"/>
              </a:solidFill>
            </a:endParaRPr>
          </a:p>
        </p:txBody>
      </p:sp>
      <p:pic>
        <p:nvPicPr>
          <p:cNvPr id="4" name="Picture 3">
            <a:extLst>
              <a:ext uri="{FF2B5EF4-FFF2-40B4-BE49-F238E27FC236}">
                <a16:creationId xmlns:a16="http://schemas.microsoft.com/office/drawing/2014/main" id="{7C9D957F-2594-0F63-3C5B-8C791DA04EF6}"/>
              </a:ext>
            </a:extLst>
          </p:cNvPr>
          <p:cNvPicPr>
            <a:picLocks noChangeAspect="1"/>
          </p:cNvPicPr>
          <p:nvPr/>
        </p:nvPicPr>
        <p:blipFill rotWithShape="1">
          <a:blip r:embed="rId2"/>
          <a:srcRect l="16231" t="20881" r="2724" b="14012"/>
          <a:stretch/>
        </p:blipFill>
        <p:spPr>
          <a:xfrm>
            <a:off x="4176215" y="805218"/>
            <a:ext cx="8015785" cy="5551131"/>
          </a:xfrm>
          <a:prstGeom prst="rect">
            <a:avLst/>
          </a:prstGeom>
        </p:spPr>
      </p:pic>
    </p:spTree>
    <p:extLst>
      <p:ext uri="{BB962C8B-B14F-4D97-AF65-F5344CB8AC3E}">
        <p14:creationId xmlns:p14="http://schemas.microsoft.com/office/powerpoint/2010/main" val="891039925"/>
      </p:ext>
    </p:extLst>
  </p:cSld>
  <p:clrMapOvr>
    <a:masterClrMapping/>
  </p:clrMapOvr>
</p:sld>
</file>

<file path=ppt/theme/theme1.xml><?xml version="1.0" encoding="utf-8"?>
<a:theme xmlns:a="http://schemas.openxmlformats.org/drawingml/2006/main" name="Custom">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 Block Orientation_tm03460514_LW_v2" id="{9A2976D9-D6A2-4C72-AA54-D6D4585DC826}" vid="{E979CFFE-0E1D-4C6F-8738-47AC19B53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2.xml><?xml version="1.0" encoding="utf-8"?>
<ds:datastoreItem xmlns:ds="http://schemas.openxmlformats.org/officeDocument/2006/customXml" ds:itemID="{E62A4A0A-D2F4-4D0A-B8F3-A5181C4DE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Employee orientation presentation</Template>
  <TotalTime>433</TotalTime>
  <Words>647</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Medium</vt:lpstr>
      <vt:lpstr>Arial</vt:lpstr>
      <vt:lpstr>Calibri</vt:lpstr>
      <vt:lpstr>Skeena</vt:lpstr>
      <vt:lpstr>Times New Roman</vt:lpstr>
      <vt:lpstr>Wingdings</vt:lpstr>
      <vt:lpstr>Custom</vt:lpstr>
      <vt:lpstr>HR ANALYTICS</vt:lpstr>
      <vt:lpstr>MEMBERS :-</vt:lpstr>
      <vt:lpstr>Agenda</vt:lpstr>
      <vt:lpstr>Introduction</vt:lpstr>
      <vt:lpstr>Problem Statement</vt:lpstr>
      <vt:lpstr>KPI’s</vt:lpstr>
      <vt:lpstr>KPI 1 Average Attrition rate for all Departments</vt:lpstr>
      <vt:lpstr>KPI 2 Average Hourly rate of Male Research Scientist</vt:lpstr>
      <vt:lpstr>KPI 3  Attrition Rate Vs Monthly Income Stats</vt:lpstr>
      <vt:lpstr>KPI 4 Average Working Years for each Department</vt:lpstr>
      <vt:lpstr>KPI 5  Job Role  Vs  Work Life Balance</vt:lpstr>
      <vt:lpstr>KPI 6  Attrition Rate  Vs  Years Since Last Promotion</vt:lpstr>
      <vt:lpstr>EXCEL DASHBOARD</vt:lpstr>
      <vt:lpstr>TABLEAU DASHBOARD</vt:lpstr>
      <vt:lpstr>POWER BI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Namrita Uchil</dc:creator>
  <cp:lastModifiedBy>Namrita Uchil</cp:lastModifiedBy>
  <cp:revision>33</cp:revision>
  <dcterms:created xsi:type="dcterms:W3CDTF">2024-03-27T16:44:09Z</dcterms:created>
  <dcterms:modified xsi:type="dcterms:W3CDTF">2024-03-31T15:37:47Z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