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60" r:id="rId6"/>
    <p:sldId id="261" r:id="rId7"/>
    <p:sldId id="262" r:id="rId8"/>
    <p:sldId id="263" r:id="rId9"/>
    <p:sldId id="264" r:id="rId10"/>
    <p:sldId id="265" r:id="rId11"/>
    <p:sldId id="266" r:id="rId12"/>
    <p:sldId id="267" r:id="rId13"/>
    <p:sldId id="257" r:id="rId14"/>
    <p:sldId id="258" r:id="rId15"/>
    <p:sldId id="259"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2/25/2024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47479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2/25/2024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34239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2/25/2024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43819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2/25/2024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25920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2/25/2024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42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2/25/2024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3396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2/25/2024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75641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2/25/2024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81357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2/25/2024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0920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2/25/2024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30900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2/25/2024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69445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2/25/2024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73791306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E2C-86DD-480F-90B7-16EACF5CB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11F2E7-CB9E-42C0-9301-B95C19E45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24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938BF42-A8C1-4B84-8ADB-8D608DAD9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4" y="1"/>
            <a:ext cx="8229599" cy="6857999"/>
          </a:xfrm>
          <a:custGeom>
            <a:avLst/>
            <a:gdLst>
              <a:gd name="connsiteX0" fmla="*/ 2 w 8229599"/>
              <a:gd name="connsiteY0" fmla="*/ 0 h 6857999"/>
              <a:gd name="connsiteX1" fmla="*/ 3564834 w 8229599"/>
              <a:gd name="connsiteY1" fmla="*/ 0 h 6857999"/>
              <a:gd name="connsiteX2" fmla="*/ 7316151 w 8229599"/>
              <a:gd name="connsiteY2" fmla="*/ 0 h 6857999"/>
              <a:gd name="connsiteX3" fmla="*/ 8229599 w 8229599"/>
              <a:gd name="connsiteY3" fmla="*/ 0 h 6857999"/>
              <a:gd name="connsiteX4" fmla="*/ 8229599 w 8229599"/>
              <a:gd name="connsiteY4" fmla="*/ 6857999 h 6857999"/>
              <a:gd name="connsiteX5" fmla="*/ 3658076 w 8229599"/>
              <a:gd name="connsiteY5" fmla="*/ 6857999 h 6857999"/>
              <a:gd name="connsiteX6" fmla="*/ 3564834 w 8229599"/>
              <a:gd name="connsiteY6" fmla="*/ 6857999 h 6857999"/>
              <a:gd name="connsiteX7" fmla="*/ 3564834 w 8229599"/>
              <a:gd name="connsiteY7" fmla="*/ 6855652 h 6857999"/>
              <a:gd name="connsiteX8" fmla="*/ 3469832 w 8229599"/>
              <a:gd name="connsiteY8" fmla="*/ 6853261 h 6857999"/>
              <a:gd name="connsiteX9" fmla="*/ 0 w 8229599"/>
              <a:gd name="connsiteY9" fmla="*/ 3216493 h 6857999"/>
              <a:gd name="connsiteX10" fmla="*/ 2532 w 8229599"/>
              <a:gd name="connsiteY10" fmla="*/ 3116768 h 6857999"/>
              <a:gd name="connsiteX11" fmla="*/ 2 w 8229599"/>
              <a:gd name="connsiteY11"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9599" h="6857999">
                <a:moveTo>
                  <a:pt x="2" y="0"/>
                </a:moveTo>
                <a:lnTo>
                  <a:pt x="3564834" y="0"/>
                </a:lnTo>
                <a:lnTo>
                  <a:pt x="7316151" y="0"/>
                </a:lnTo>
                <a:lnTo>
                  <a:pt x="8229599" y="0"/>
                </a:lnTo>
                <a:lnTo>
                  <a:pt x="8229599"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8DACCC-2A49-2B29-5A16-C442978A54F4}"/>
              </a:ext>
            </a:extLst>
          </p:cNvPr>
          <p:cNvSpPr>
            <a:spLocks noGrp="1"/>
          </p:cNvSpPr>
          <p:nvPr>
            <p:ph type="ctrTitle"/>
          </p:nvPr>
        </p:nvSpPr>
        <p:spPr>
          <a:xfrm>
            <a:off x="129396" y="1785667"/>
            <a:ext cx="7028856" cy="1035171"/>
          </a:xfrm>
        </p:spPr>
        <p:txBody>
          <a:bodyPr anchor="t">
            <a:normAutofit/>
          </a:bodyPr>
          <a:lstStyle/>
          <a:p>
            <a:r>
              <a:rPr lang="en-IN" dirty="0">
                <a:solidFill>
                  <a:srgbClr val="FFFFFF"/>
                </a:solidFill>
              </a:rPr>
              <a:t>Healthcare Dialysis</a:t>
            </a:r>
          </a:p>
        </p:txBody>
      </p:sp>
      <p:sp>
        <p:nvSpPr>
          <p:cNvPr id="15" name="Freeform: Shape 14">
            <a:extLst>
              <a:ext uri="{FF2B5EF4-FFF2-40B4-BE49-F238E27FC236}">
                <a16:creationId xmlns:a16="http://schemas.microsoft.com/office/drawing/2014/main" id="{1C13ACF3-903E-4B6E-B59C-B9796350F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16355"/>
            <a:ext cx="7920717" cy="2241645"/>
          </a:xfrm>
          <a:custGeom>
            <a:avLst/>
            <a:gdLst>
              <a:gd name="connsiteX0" fmla="*/ 0 w 7920717"/>
              <a:gd name="connsiteY0" fmla="*/ 0 h 2241645"/>
              <a:gd name="connsiteX1" fmla="*/ 5125706 w 7920717"/>
              <a:gd name="connsiteY1" fmla="*/ 0 h 2241645"/>
              <a:gd name="connsiteX2" fmla="*/ 5125706 w 7920717"/>
              <a:gd name="connsiteY2" fmla="*/ 1919 h 2241645"/>
              <a:gd name="connsiteX3" fmla="*/ 5201593 w 7920717"/>
              <a:gd name="connsiteY3" fmla="*/ 0 h 2241645"/>
              <a:gd name="connsiteX4" fmla="*/ 7916273 w 7920717"/>
              <a:gd name="connsiteY4" fmla="*/ 2212528 h 2241645"/>
              <a:gd name="connsiteX5" fmla="*/ 7920717 w 7920717"/>
              <a:gd name="connsiteY5" fmla="*/ 2241645 h 2241645"/>
              <a:gd name="connsiteX6" fmla="*/ 0 w 7920717"/>
              <a:gd name="connsiteY6" fmla="*/ 2241645 h 224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717" h="2241645">
                <a:moveTo>
                  <a:pt x="0" y="0"/>
                </a:moveTo>
                <a:lnTo>
                  <a:pt x="5125706" y="0"/>
                </a:lnTo>
                <a:lnTo>
                  <a:pt x="5125706" y="1919"/>
                </a:lnTo>
                <a:lnTo>
                  <a:pt x="5201593" y="0"/>
                </a:lnTo>
                <a:cubicBezTo>
                  <a:pt x="6540665" y="0"/>
                  <a:pt x="7657890" y="949841"/>
                  <a:pt x="7916273" y="2212528"/>
                </a:cubicBezTo>
                <a:lnTo>
                  <a:pt x="7920717" y="2241645"/>
                </a:lnTo>
                <a:lnTo>
                  <a:pt x="0" y="2241645"/>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4914233B-B597-6000-D56B-76EEAFF12409}"/>
              </a:ext>
            </a:extLst>
          </p:cNvPr>
          <p:cNvSpPr>
            <a:spLocks noGrp="1"/>
          </p:cNvSpPr>
          <p:nvPr>
            <p:ph type="subTitle" idx="1"/>
          </p:nvPr>
        </p:nvSpPr>
        <p:spPr>
          <a:xfrm>
            <a:off x="2005054" y="2683226"/>
            <a:ext cx="4572000" cy="745774"/>
          </a:xfrm>
        </p:spPr>
        <p:txBody>
          <a:bodyPr anchor="ctr">
            <a:normAutofit/>
          </a:bodyPr>
          <a:lstStyle/>
          <a:p>
            <a:r>
              <a:rPr lang="en-IN" sz="2000" dirty="0">
                <a:solidFill>
                  <a:srgbClr val="FFFFFF"/>
                </a:solidFill>
              </a:rPr>
              <a:t>P_373 (group-6)</a:t>
            </a:r>
          </a:p>
        </p:txBody>
      </p:sp>
      <p:pic>
        <p:nvPicPr>
          <p:cNvPr id="4" name="Picture 3" descr="Triangular abstract background">
            <a:extLst>
              <a:ext uri="{FF2B5EF4-FFF2-40B4-BE49-F238E27FC236}">
                <a16:creationId xmlns:a16="http://schemas.microsoft.com/office/drawing/2014/main" id="{97F6AA0F-3770-A5B5-788F-B15BF79F6D81}"/>
              </a:ext>
            </a:extLst>
          </p:cNvPr>
          <p:cNvPicPr>
            <a:picLocks noChangeAspect="1"/>
          </p:cNvPicPr>
          <p:nvPr/>
        </p:nvPicPr>
        <p:blipFill rotWithShape="1">
          <a:blip r:embed="rId2"/>
          <a:srcRect l="25852" r="32614" b="-1"/>
          <a:stretch/>
        </p:blipFill>
        <p:spPr>
          <a:xfrm>
            <a:off x="7924800" y="10"/>
            <a:ext cx="4267199" cy="6857990"/>
          </a:xfrm>
          <a:prstGeom prst="rect">
            <a:avLst/>
          </a:prstGeom>
        </p:spPr>
      </p:pic>
    </p:spTree>
    <p:extLst>
      <p:ext uri="{BB962C8B-B14F-4D97-AF65-F5344CB8AC3E}">
        <p14:creationId xmlns:p14="http://schemas.microsoft.com/office/powerpoint/2010/main" val="383657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AE88-1657-F7DD-D6CF-5045947865DD}"/>
              </a:ext>
            </a:extLst>
          </p:cNvPr>
          <p:cNvSpPr>
            <a:spLocks noGrp="1"/>
          </p:cNvSpPr>
          <p:nvPr>
            <p:ph type="ctrTitle"/>
          </p:nvPr>
        </p:nvSpPr>
        <p:spPr>
          <a:xfrm>
            <a:off x="1249326" y="0"/>
            <a:ext cx="8504275" cy="589907"/>
          </a:xfrm>
        </p:spPr>
        <p:txBody>
          <a:bodyPr>
            <a:normAutofit/>
          </a:bodyPr>
          <a:lstStyle/>
          <a:p>
            <a:pPr algn="ctr"/>
            <a:r>
              <a:rPr lang="en-IN" sz="3200" dirty="0"/>
              <a:t>Power BI Dashboard</a:t>
            </a:r>
          </a:p>
        </p:txBody>
      </p:sp>
      <p:sp>
        <p:nvSpPr>
          <p:cNvPr id="3" name="Subtitle 2">
            <a:extLst>
              <a:ext uri="{FF2B5EF4-FFF2-40B4-BE49-F238E27FC236}">
                <a16:creationId xmlns:a16="http://schemas.microsoft.com/office/drawing/2014/main" id="{38EE2FEC-93BE-542D-6241-3C42C5316112}"/>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4EF3838-148C-D7E7-B59F-547ED9670C13}"/>
              </a:ext>
            </a:extLst>
          </p:cNvPr>
          <p:cNvPicPr>
            <a:picLocks noChangeAspect="1"/>
          </p:cNvPicPr>
          <p:nvPr/>
        </p:nvPicPr>
        <p:blipFill>
          <a:blip r:embed="rId2"/>
          <a:stretch>
            <a:fillRect/>
          </a:stretch>
        </p:blipFill>
        <p:spPr>
          <a:xfrm>
            <a:off x="690113" y="733245"/>
            <a:ext cx="10644996" cy="5520905"/>
          </a:xfrm>
          <a:prstGeom prst="rect">
            <a:avLst/>
          </a:prstGeom>
        </p:spPr>
      </p:pic>
    </p:spTree>
    <p:extLst>
      <p:ext uri="{BB962C8B-B14F-4D97-AF65-F5344CB8AC3E}">
        <p14:creationId xmlns:p14="http://schemas.microsoft.com/office/powerpoint/2010/main" val="401935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5A30-4366-A834-6D73-B8D4E37D1A4B}"/>
              </a:ext>
            </a:extLst>
          </p:cNvPr>
          <p:cNvSpPr>
            <a:spLocks noGrp="1"/>
          </p:cNvSpPr>
          <p:nvPr>
            <p:ph type="ctrTitle"/>
          </p:nvPr>
        </p:nvSpPr>
        <p:spPr>
          <a:xfrm>
            <a:off x="1249326" y="0"/>
            <a:ext cx="8504275" cy="641665"/>
          </a:xfrm>
        </p:spPr>
        <p:txBody>
          <a:bodyPr>
            <a:normAutofit/>
          </a:bodyPr>
          <a:lstStyle/>
          <a:p>
            <a:pPr algn="ctr"/>
            <a:r>
              <a:rPr lang="en-IN" sz="3200" dirty="0"/>
              <a:t>Tableau Dashboard</a:t>
            </a:r>
          </a:p>
        </p:txBody>
      </p:sp>
      <p:sp>
        <p:nvSpPr>
          <p:cNvPr id="3" name="Subtitle 2">
            <a:extLst>
              <a:ext uri="{FF2B5EF4-FFF2-40B4-BE49-F238E27FC236}">
                <a16:creationId xmlns:a16="http://schemas.microsoft.com/office/drawing/2014/main" id="{C8602A25-883A-13A1-60FD-BBFC9B9D20B4}"/>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1970D1C1-0C90-2E89-7320-4830D450B28B}"/>
              </a:ext>
            </a:extLst>
          </p:cNvPr>
          <p:cNvPicPr>
            <a:picLocks noChangeAspect="1"/>
          </p:cNvPicPr>
          <p:nvPr/>
        </p:nvPicPr>
        <p:blipFill>
          <a:blip r:embed="rId2"/>
          <a:stretch>
            <a:fillRect/>
          </a:stretch>
        </p:blipFill>
        <p:spPr>
          <a:xfrm>
            <a:off x="785004" y="777738"/>
            <a:ext cx="10722634" cy="5302523"/>
          </a:xfrm>
          <a:prstGeom prst="rect">
            <a:avLst/>
          </a:prstGeom>
        </p:spPr>
      </p:pic>
    </p:spTree>
    <p:extLst>
      <p:ext uri="{BB962C8B-B14F-4D97-AF65-F5344CB8AC3E}">
        <p14:creationId xmlns:p14="http://schemas.microsoft.com/office/powerpoint/2010/main" val="62592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D4D8-DE7A-D2ED-4627-D42E5A6CA8CA}"/>
              </a:ext>
            </a:extLst>
          </p:cNvPr>
          <p:cNvSpPr>
            <a:spLocks noGrp="1"/>
          </p:cNvSpPr>
          <p:nvPr>
            <p:ph type="ctrTitle"/>
          </p:nvPr>
        </p:nvSpPr>
        <p:spPr>
          <a:xfrm>
            <a:off x="1171688" y="0"/>
            <a:ext cx="8504275" cy="589907"/>
          </a:xfrm>
        </p:spPr>
        <p:txBody>
          <a:bodyPr>
            <a:normAutofit/>
          </a:bodyPr>
          <a:lstStyle/>
          <a:p>
            <a:pPr algn="ctr"/>
            <a:r>
              <a:rPr lang="en-IN" sz="3200" dirty="0"/>
              <a:t>Excel Dashboard</a:t>
            </a:r>
          </a:p>
        </p:txBody>
      </p:sp>
      <p:sp>
        <p:nvSpPr>
          <p:cNvPr id="3" name="Subtitle 2">
            <a:extLst>
              <a:ext uri="{FF2B5EF4-FFF2-40B4-BE49-F238E27FC236}">
                <a16:creationId xmlns:a16="http://schemas.microsoft.com/office/drawing/2014/main" id="{805CCFA4-9A6D-E704-3710-AF9E0C0310A6}"/>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32E55327-ED9D-BCB8-BE78-C55957A4096F}"/>
              </a:ext>
            </a:extLst>
          </p:cNvPr>
          <p:cNvPicPr>
            <a:picLocks noChangeAspect="1"/>
          </p:cNvPicPr>
          <p:nvPr/>
        </p:nvPicPr>
        <p:blipFill>
          <a:blip r:embed="rId2"/>
          <a:stretch>
            <a:fillRect/>
          </a:stretch>
        </p:blipFill>
        <p:spPr>
          <a:xfrm>
            <a:off x="224287" y="698740"/>
            <a:ext cx="11800936" cy="5443267"/>
          </a:xfrm>
          <a:prstGeom prst="rect">
            <a:avLst/>
          </a:prstGeom>
        </p:spPr>
      </p:pic>
    </p:spTree>
    <p:extLst>
      <p:ext uri="{BB962C8B-B14F-4D97-AF65-F5344CB8AC3E}">
        <p14:creationId xmlns:p14="http://schemas.microsoft.com/office/powerpoint/2010/main" val="377226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1D72-2539-ED34-2F58-052078BE2A04}"/>
              </a:ext>
            </a:extLst>
          </p:cNvPr>
          <p:cNvSpPr>
            <a:spLocks noGrp="1"/>
          </p:cNvSpPr>
          <p:nvPr>
            <p:ph type="title"/>
          </p:nvPr>
        </p:nvSpPr>
        <p:spPr>
          <a:xfrm>
            <a:off x="905255" y="77209"/>
            <a:ext cx="9914859" cy="737800"/>
          </a:xfrm>
        </p:spPr>
        <p:txBody>
          <a:bodyPr/>
          <a:lstStyle/>
          <a:p>
            <a:r>
              <a:rPr lang="en-IN" sz="3200" dirty="0"/>
              <a:t>Conclusion</a:t>
            </a:r>
            <a:r>
              <a:rPr lang="en-IN" dirty="0"/>
              <a:t> </a:t>
            </a:r>
          </a:p>
        </p:txBody>
      </p:sp>
      <p:sp>
        <p:nvSpPr>
          <p:cNvPr id="3" name="Content Placeholder 2">
            <a:extLst>
              <a:ext uri="{FF2B5EF4-FFF2-40B4-BE49-F238E27FC236}">
                <a16:creationId xmlns:a16="http://schemas.microsoft.com/office/drawing/2014/main" id="{BFD647D5-A6D4-78DC-EFEF-F60D59010C6F}"/>
              </a:ext>
            </a:extLst>
          </p:cNvPr>
          <p:cNvSpPr>
            <a:spLocks noGrp="1"/>
          </p:cNvSpPr>
          <p:nvPr>
            <p:ph idx="1"/>
          </p:nvPr>
        </p:nvSpPr>
        <p:spPr>
          <a:xfrm>
            <a:off x="172528" y="815008"/>
            <a:ext cx="11887200" cy="5672055"/>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In summary, the survival category has shown positive outcomes with the highest patient count, while the </a:t>
            </a:r>
            <a:r>
              <a:rPr lang="en-US" b="1" dirty="0" err="1">
                <a:latin typeface="Times New Roman" panose="02020603050405020304" pitchFamily="18" charset="0"/>
                <a:cs typeface="Times New Roman" panose="02020603050405020304" pitchFamily="18" charset="0"/>
              </a:rPr>
              <a:t>npcr</a:t>
            </a:r>
            <a:r>
              <a:rPr lang="en-US" b="1" dirty="0">
                <a:latin typeface="Times New Roman" panose="02020603050405020304" pitchFamily="18" charset="0"/>
                <a:cs typeface="Times New Roman" panose="02020603050405020304" pitchFamily="18" charset="0"/>
              </a:rPr>
              <a:t> summary has the lowest count. </a:t>
            </a:r>
          </a:p>
          <a:p>
            <a:r>
              <a:rPr lang="en-US" b="1" dirty="0">
                <a:latin typeface="Times New Roman" panose="02020603050405020304" pitchFamily="18" charset="0"/>
                <a:cs typeface="Times New Roman" panose="02020603050405020304" pitchFamily="18" charset="0"/>
              </a:rPr>
              <a:t>Unfortunately, the count of profitable facilities decreased from 2018 to 2020, indicating a concerning trend. DAVITA and Fresenius Medical Care have a majority of profitable facilities. </a:t>
            </a:r>
          </a:p>
          <a:p>
            <a:r>
              <a:rPr lang="en-US" b="1" dirty="0">
                <a:latin typeface="Times New Roman" panose="02020603050405020304" pitchFamily="18" charset="0"/>
                <a:cs typeface="Times New Roman" panose="02020603050405020304" pitchFamily="18" charset="0"/>
              </a:rPr>
              <a:t>Approximately 88.75% of facilities generate profit, while non-profit facilities require further analysis. </a:t>
            </a:r>
          </a:p>
          <a:p>
            <a:r>
              <a:rPr lang="en-US" b="1" dirty="0">
                <a:latin typeface="Times New Roman" panose="02020603050405020304" pitchFamily="18" charset="0"/>
                <a:cs typeface="Times New Roman" panose="02020603050405020304" pitchFamily="18" charset="0"/>
              </a:rPr>
              <a:t>The highest performance score was recorded in 1969, while the lowest was in 1971. </a:t>
            </a:r>
          </a:p>
          <a:p>
            <a:r>
              <a:rPr lang="en-US" b="1" dirty="0">
                <a:latin typeface="Times New Roman" panose="02020603050405020304" pitchFamily="18" charset="0"/>
                <a:cs typeface="Times New Roman" panose="02020603050405020304" pitchFamily="18" charset="0"/>
              </a:rPr>
              <a:t>Intermountain Healthcare and Memorial Hermann have high performance scores, while others need improvement. </a:t>
            </a:r>
          </a:p>
          <a:p>
            <a:r>
              <a:rPr lang="en-US" b="1" dirty="0">
                <a:latin typeface="Times New Roman" panose="02020603050405020304" pitchFamily="18" charset="0"/>
                <a:cs typeface="Times New Roman" panose="02020603050405020304" pitchFamily="18" charset="0"/>
              </a:rPr>
              <a:t>The number of dialysis stations increased until 2018, but then started declining, which is also concerning.</a:t>
            </a:r>
          </a:p>
          <a:p>
            <a:r>
              <a:rPr lang="en-US" b="1" dirty="0">
                <a:latin typeface="Times New Roman" panose="02020603050405020304" pitchFamily="18" charset="0"/>
                <a:cs typeface="Times New Roman" panose="02020603050405020304" pitchFamily="18" charset="0"/>
              </a:rPr>
              <a:t> To reduce costs, it is recommended to implement cost containment strategies such as improving operational efficiency and optimizing supply chain management. </a:t>
            </a:r>
          </a:p>
          <a:p>
            <a:r>
              <a:rPr lang="en-US" b="1" dirty="0">
                <a:latin typeface="Times New Roman" panose="02020603050405020304" pitchFamily="18" charset="0"/>
                <a:cs typeface="Times New Roman" panose="02020603050405020304" pitchFamily="18" charset="0"/>
              </a:rPr>
              <a:t>Transitioning to value-based care models and leveraging technology and innovation can also optimize healthcare delivery and potentially reduce payments. </a:t>
            </a:r>
          </a:p>
          <a:p>
            <a:r>
              <a:rPr lang="en-US" b="1" dirty="0">
                <a:latin typeface="Times New Roman" panose="02020603050405020304" pitchFamily="18" charset="0"/>
                <a:cs typeface="Times New Roman" panose="02020603050405020304" pitchFamily="18" charset="0"/>
              </a:rPr>
              <a:t>Quality improvement initiatives, such as reducing readmissions and preventing medical errors, can lead to cost savings and better payment rates.</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38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C71F5A19-AFB8-4ED6-8F86-8FE92E25F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F7475D-5CD0-420F-8E59-B84F32727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1859C0D-E18A-4C86-B214-4AC5F1CB6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18929" cy="6858000"/>
          </a:xfrm>
          <a:custGeom>
            <a:avLst/>
            <a:gdLst>
              <a:gd name="connsiteX0" fmla="*/ 0 w 4618929"/>
              <a:gd name="connsiteY0" fmla="*/ 0 h 6858000"/>
              <a:gd name="connsiteX1" fmla="*/ 4618929 w 4618929"/>
              <a:gd name="connsiteY1" fmla="*/ 0 h 6858000"/>
              <a:gd name="connsiteX2" fmla="*/ 1187974 w 4618929"/>
              <a:gd name="connsiteY2" fmla="*/ 3430955 h 6858000"/>
              <a:gd name="connsiteX3" fmla="*/ 4442373 w 4618929"/>
              <a:gd name="connsiteY3" fmla="*/ 6857446 h 6858000"/>
              <a:gd name="connsiteX4" fmla="*/ 4464285 w 4618929"/>
              <a:gd name="connsiteY4" fmla="*/ 6858000 h 6858000"/>
              <a:gd name="connsiteX5" fmla="*/ 0 w 461892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8929" h="6858000">
                <a:moveTo>
                  <a:pt x="0" y="0"/>
                </a:moveTo>
                <a:lnTo>
                  <a:pt x="4618929" y="0"/>
                </a:lnTo>
                <a:cubicBezTo>
                  <a:pt x="2724065" y="0"/>
                  <a:pt x="1187974" y="1536091"/>
                  <a:pt x="1187974" y="3430955"/>
                </a:cubicBezTo>
                <a:cubicBezTo>
                  <a:pt x="1187974" y="5266604"/>
                  <a:pt x="2629559" y="6765554"/>
                  <a:pt x="4442373" y="6857446"/>
                </a:cubicBezTo>
                <a:lnTo>
                  <a:pt x="4464285"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544DB0-6CE9-FFE5-876D-440867E8F8CC}"/>
              </a:ext>
            </a:extLst>
          </p:cNvPr>
          <p:cNvSpPr>
            <a:spLocks noGrp="1"/>
          </p:cNvSpPr>
          <p:nvPr>
            <p:ph type="title"/>
          </p:nvPr>
        </p:nvSpPr>
        <p:spPr>
          <a:xfrm>
            <a:off x="2903620" y="1009816"/>
            <a:ext cx="8069180" cy="2993158"/>
          </a:xfrm>
        </p:spPr>
        <p:txBody>
          <a:bodyPr vert="horz" lIns="91440" tIns="45720" rIns="91440" bIns="45720" rtlCol="0" anchor="b">
            <a:normAutofit/>
          </a:bodyPr>
          <a:lstStyle/>
          <a:p>
            <a:pPr>
              <a:lnSpc>
                <a:spcPct val="100000"/>
              </a:lnSpc>
            </a:pPr>
            <a:r>
              <a:rPr lang="en-US" sz="6600" dirty="0">
                <a:solidFill>
                  <a:srgbClr val="FFFFFF"/>
                </a:solidFill>
              </a:rPr>
              <a:t>Thank you</a:t>
            </a:r>
          </a:p>
        </p:txBody>
      </p:sp>
      <p:sp>
        <p:nvSpPr>
          <p:cNvPr id="15" name="Freeform: Shape 14">
            <a:extLst>
              <a:ext uri="{FF2B5EF4-FFF2-40B4-BE49-F238E27FC236}">
                <a16:creationId xmlns:a16="http://schemas.microsoft.com/office/drawing/2014/main" id="{12E616F4-2B04-4A83-B9CB-BD61C5724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2996" y="4677378"/>
            <a:ext cx="10739004" cy="2180622"/>
          </a:xfrm>
          <a:custGeom>
            <a:avLst/>
            <a:gdLst>
              <a:gd name="connsiteX0" fmla="*/ 3178561 w 10739004"/>
              <a:gd name="connsiteY0" fmla="*/ 0 h 2180622"/>
              <a:gd name="connsiteX1" fmla="*/ 3193852 w 10739004"/>
              <a:gd name="connsiteY1" fmla="*/ 0 h 2180622"/>
              <a:gd name="connsiteX2" fmla="*/ 10739004 w 10739004"/>
              <a:gd name="connsiteY2" fmla="*/ 0 h 2180622"/>
              <a:gd name="connsiteX3" fmla="*/ 10739004 w 10739004"/>
              <a:gd name="connsiteY3" fmla="*/ 2180622 h 2180622"/>
              <a:gd name="connsiteX4" fmla="*/ 0 w 10739004"/>
              <a:gd name="connsiteY4" fmla="*/ 2180622 h 2180622"/>
              <a:gd name="connsiteX5" fmla="*/ 16470 w 10739004"/>
              <a:gd name="connsiteY5" fmla="*/ 2134074 h 2180622"/>
              <a:gd name="connsiteX6" fmla="*/ 3017296 w 10739004"/>
              <a:gd name="connsiteY6" fmla="*/ 4464 h 2180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9004" h="2180622">
                <a:moveTo>
                  <a:pt x="3178561" y="0"/>
                </a:moveTo>
                <a:lnTo>
                  <a:pt x="3193852" y="0"/>
                </a:lnTo>
                <a:lnTo>
                  <a:pt x="10739004" y="0"/>
                </a:lnTo>
                <a:lnTo>
                  <a:pt x="10739004" y="2180622"/>
                </a:lnTo>
                <a:lnTo>
                  <a:pt x="0" y="2180622"/>
                </a:lnTo>
                <a:lnTo>
                  <a:pt x="16470" y="2134074"/>
                </a:lnTo>
                <a:cubicBezTo>
                  <a:pt x="506892" y="933772"/>
                  <a:pt x="1657686" y="73383"/>
                  <a:pt x="3017296" y="4464"/>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51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DACF-1C8F-7393-D7AD-2B92C2E31051}"/>
              </a:ext>
            </a:extLst>
          </p:cNvPr>
          <p:cNvSpPr>
            <a:spLocks noGrp="1"/>
          </p:cNvSpPr>
          <p:nvPr>
            <p:ph type="title"/>
          </p:nvPr>
        </p:nvSpPr>
        <p:spPr/>
        <p:txBody>
          <a:bodyPr/>
          <a:lstStyle/>
          <a:p>
            <a:r>
              <a:rPr lang="en-IN" dirty="0"/>
              <a:t>Team Members</a:t>
            </a:r>
          </a:p>
        </p:txBody>
      </p:sp>
      <p:sp>
        <p:nvSpPr>
          <p:cNvPr id="6" name="Content Placeholder 5">
            <a:extLst>
              <a:ext uri="{FF2B5EF4-FFF2-40B4-BE49-F238E27FC236}">
                <a16:creationId xmlns:a16="http://schemas.microsoft.com/office/drawing/2014/main" id="{46A281AB-5638-47A8-A5D3-45493262246E}"/>
              </a:ext>
            </a:extLst>
          </p:cNvPr>
          <p:cNvSpPr>
            <a:spLocks noGrp="1"/>
          </p:cNvSpPr>
          <p:nvPr>
            <p:ph idx="1"/>
          </p:nvPr>
        </p:nvSpPr>
        <p:spPr/>
        <p:txBody>
          <a:bodyPr/>
          <a:lstStyle/>
          <a:p>
            <a:r>
              <a:rPr lang="en-IN" b="1" i="0" dirty="0">
                <a:solidFill>
                  <a:srgbClr val="222222"/>
                </a:solidFill>
                <a:effectLst/>
                <a:latin typeface="Times New Roman" panose="02020603050405020304" pitchFamily="18" charset="0"/>
                <a:cs typeface="Times New Roman" panose="02020603050405020304" pitchFamily="18" charset="0"/>
              </a:rPr>
              <a:t>Miss. Shrutika Ravindra Sarnobat</a:t>
            </a:r>
          </a:p>
          <a:p>
            <a:r>
              <a:rPr lang="en-IN" b="1" i="0" dirty="0">
                <a:solidFill>
                  <a:srgbClr val="222222"/>
                </a:solidFill>
                <a:effectLst/>
                <a:latin typeface="Times New Roman" panose="02020603050405020304" pitchFamily="18" charset="0"/>
                <a:cs typeface="Times New Roman" panose="02020603050405020304" pitchFamily="18" charset="0"/>
              </a:rPr>
              <a:t>Mr. Yash Ajit Shinde</a:t>
            </a:r>
            <a:endParaRPr lang="en-IN" b="1" dirty="0">
              <a:solidFill>
                <a:srgbClr val="222222"/>
              </a:solidFill>
              <a:latin typeface="Times New Roman" panose="02020603050405020304" pitchFamily="18" charset="0"/>
              <a:cs typeface="Times New Roman" panose="02020603050405020304" pitchFamily="18" charset="0"/>
            </a:endParaRPr>
          </a:p>
          <a:p>
            <a:r>
              <a:rPr lang="en-IN" b="1" i="0" dirty="0">
                <a:solidFill>
                  <a:srgbClr val="222222"/>
                </a:solidFill>
                <a:effectLst/>
                <a:latin typeface="Times New Roman" panose="02020603050405020304" pitchFamily="18" charset="0"/>
                <a:cs typeface="Times New Roman" panose="02020603050405020304" pitchFamily="18" charset="0"/>
              </a:rPr>
              <a:t>Mr. Deepak Narsingh Prajapati</a:t>
            </a:r>
          </a:p>
          <a:p>
            <a:r>
              <a:rPr lang="en-IN" b="1" i="0" dirty="0">
                <a:solidFill>
                  <a:srgbClr val="222222"/>
                </a:solidFill>
                <a:effectLst/>
                <a:latin typeface="Times New Roman" panose="02020603050405020304" pitchFamily="18" charset="0"/>
                <a:cs typeface="Times New Roman" panose="02020603050405020304" pitchFamily="18" charset="0"/>
              </a:rPr>
              <a:t>Mr. Saurabh Santosh Shirsikar</a:t>
            </a:r>
          </a:p>
          <a:p>
            <a:r>
              <a:rPr lang="en-IN" b="1" i="0" dirty="0">
                <a:solidFill>
                  <a:srgbClr val="222222"/>
                </a:solidFill>
                <a:effectLst/>
                <a:latin typeface="Times New Roman" panose="02020603050405020304" pitchFamily="18" charset="0"/>
                <a:cs typeface="Times New Roman" panose="02020603050405020304" pitchFamily="18" charset="0"/>
              </a:rPr>
              <a:t>Miss. Namrita Ashit Uchil</a:t>
            </a:r>
            <a:endParaRPr lang="en-IN" b="1" dirty="0">
              <a:solidFill>
                <a:srgbClr val="222222"/>
              </a:solidFill>
              <a:latin typeface="Times New Roman" panose="02020603050405020304" pitchFamily="18" charset="0"/>
              <a:cs typeface="Times New Roman" panose="02020603050405020304" pitchFamily="18" charset="0"/>
            </a:endParaRPr>
          </a:p>
          <a:p>
            <a:r>
              <a:rPr lang="en-IN" b="1" i="0" dirty="0">
                <a:solidFill>
                  <a:srgbClr val="222222"/>
                </a:solidFill>
                <a:effectLst/>
                <a:latin typeface="Times New Roman" panose="02020603050405020304" pitchFamily="18" charset="0"/>
                <a:cs typeface="Times New Roman" panose="02020603050405020304" pitchFamily="18" charset="0"/>
              </a:rPr>
              <a:t>Ms. Tanushri Bholenath Mune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75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F073-93D7-71DF-E206-1FE46692BB19}"/>
              </a:ext>
            </a:extLst>
          </p:cNvPr>
          <p:cNvSpPr>
            <a:spLocks noGrp="1"/>
          </p:cNvSpPr>
          <p:nvPr>
            <p:ph type="title"/>
          </p:nvPr>
        </p:nvSpPr>
        <p:spPr>
          <a:xfrm>
            <a:off x="914401" y="0"/>
            <a:ext cx="9914859" cy="625657"/>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F1CC7E67-5D00-880A-404A-3E999329A4B7}"/>
              </a:ext>
            </a:extLst>
          </p:cNvPr>
          <p:cNvSpPr>
            <a:spLocks noGrp="1"/>
          </p:cNvSpPr>
          <p:nvPr>
            <p:ph idx="1"/>
          </p:nvPr>
        </p:nvSpPr>
        <p:spPr>
          <a:xfrm>
            <a:off x="914400" y="625657"/>
            <a:ext cx="9914860" cy="5417334"/>
          </a:xfrm>
        </p:spPr>
        <p:txBody>
          <a:bodyPr/>
          <a:lstStyle/>
          <a:p>
            <a:r>
              <a:rPr lang="en-US" b="1" dirty="0">
                <a:latin typeface="Times New Roman" panose="02020603050405020304" pitchFamily="18" charset="0"/>
                <a:cs typeface="Times New Roman" panose="02020603050405020304" pitchFamily="18" charset="0"/>
              </a:rPr>
              <a:t>Key performance indicators (KPIs) are analyzed in dialysis analysis in order to obtain insight into that specific data and make informed decisions in the dialysis industry.</a:t>
            </a:r>
          </a:p>
          <a:p>
            <a:r>
              <a:rPr lang="en-US" b="1" dirty="0">
                <a:latin typeface="Times New Roman" panose="02020603050405020304" pitchFamily="18" charset="0"/>
                <a:cs typeface="Times New Roman" panose="02020603050405020304" pitchFamily="18" charset="0"/>
              </a:rPr>
              <a:t>The number of dialysis centers in the area, the number of patients in various summaries, the comparison of profit and non-profit organizations, the comparison of categories and their anticipated results, and the tracking of payment reduction rates are all included.</a:t>
            </a:r>
          </a:p>
          <a:p>
            <a:r>
              <a:rPr lang="en-US" b="1" dirty="0">
                <a:latin typeface="Times New Roman" panose="02020603050405020304" pitchFamily="18" charset="0"/>
                <a:cs typeface="Times New Roman" panose="02020603050405020304" pitchFamily="18" charset="0"/>
              </a:rPr>
              <a:t>After these details are examined, healthcare institutions will be able to treat every patient more effectively. Through improved treatment infrastructure, dialysis patients will ultimately benefit from this optimization of the healthcare system.</a:t>
            </a: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71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48B5E6-B34B-DB3A-000D-8CC593EAC3F0}"/>
              </a:ext>
            </a:extLst>
          </p:cNvPr>
          <p:cNvSpPr>
            <a:spLocks noGrp="1"/>
          </p:cNvSpPr>
          <p:nvPr>
            <p:ph type="title"/>
          </p:nvPr>
        </p:nvSpPr>
        <p:spPr>
          <a:xfrm>
            <a:off x="423845" y="808353"/>
            <a:ext cx="10850880" cy="770281"/>
          </a:xfrm>
        </p:spPr>
        <p:txBody>
          <a:bodyPr>
            <a:normAutofit fontScale="90000"/>
          </a:bodyPr>
          <a:lstStyle/>
          <a:p>
            <a:r>
              <a:rPr lang="en-IN">
                <a:solidFill>
                  <a:srgbClr val="FFFFFF"/>
                </a:solidFill>
              </a:rPr>
              <a:t>Number of Patients across various summaries</a:t>
            </a:r>
            <a:endParaRPr lang="en-IN" dirty="0">
              <a:solidFill>
                <a:srgbClr val="FFFFFF"/>
              </a:solidFill>
            </a:endParaRPr>
          </a:p>
        </p:txBody>
      </p:sp>
      <p:pic>
        <p:nvPicPr>
          <p:cNvPr id="4" name="Content Placeholder 12">
            <a:extLst>
              <a:ext uri="{FF2B5EF4-FFF2-40B4-BE49-F238E27FC236}">
                <a16:creationId xmlns:a16="http://schemas.microsoft.com/office/drawing/2014/main" id="{26E2E541-87F4-415C-21D3-97CCACEB34F5}"/>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21920" y="2191108"/>
            <a:ext cx="4328160" cy="43304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Content Placeholder 7">
            <a:extLst>
              <a:ext uri="{FF2B5EF4-FFF2-40B4-BE49-F238E27FC236}">
                <a16:creationId xmlns:a16="http://schemas.microsoft.com/office/drawing/2014/main" id="{001CB4C3-15D9-EFC1-B0D2-ED321F074F58}"/>
              </a:ext>
            </a:extLst>
          </p:cNvPr>
          <p:cNvSpPr>
            <a:spLocks noGrp="1"/>
          </p:cNvSpPr>
          <p:nvPr>
            <p:ph idx="1"/>
          </p:nvPr>
        </p:nvSpPr>
        <p:spPr>
          <a:xfrm>
            <a:off x="4572000" y="2125210"/>
            <a:ext cx="7292556" cy="4047999"/>
          </a:xfrm>
        </p:spPr>
        <p:txBody>
          <a:bodyPr>
            <a:normAutofit/>
          </a:bodyPr>
          <a:lstStyle/>
          <a:p>
            <a:r>
              <a:rPr lang="en-US" b="1" dirty="0">
                <a:latin typeface="Times New Roman" panose="02020603050405020304" pitchFamily="18" charset="0"/>
                <a:cs typeface="Times New Roman" panose="02020603050405020304" pitchFamily="18" charset="0"/>
              </a:rPr>
              <a:t>The most important thing to do is </a:t>
            </a:r>
            <a:r>
              <a:rPr lang="en-US" b="1" dirty="0" err="1">
                <a:latin typeface="Times New Roman" panose="02020603050405020304" pitchFamily="18" charset="0"/>
                <a:cs typeface="Times New Roman" panose="02020603050405020304" pitchFamily="18" charset="0"/>
              </a:rPr>
              <a:t>analyse</a:t>
            </a:r>
            <a:r>
              <a:rPr lang="en-US" b="1" dirty="0">
                <a:latin typeface="Times New Roman" panose="02020603050405020304" pitchFamily="18" charset="0"/>
                <a:cs typeface="Times New Roman" panose="02020603050405020304" pitchFamily="18" charset="0"/>
              </a:rPr>
              <a:t> patients in different summaries. This will allow us to precisely determine the number of people receiving dialysis in each category.</a:t>
            </a:r>
          </a:p>
          <a:p>
            <a:r>
              <a:rPr lang="en-US" b="1" dirty="0">
                <a:latin typeface="Times New Roman" panose="02020603050405020304" pitchFamily="18" charset="0"/>
                <a:cs typeface="Times New Roman" panose="02020603050405020304" pitchFamily="18" charset="0"/>
              </a:rPr>
              <a:t>Analyzing patients in various summaries is the crucial thing to do, By doing this we can exactly know how many people are in which category of dialysis.</a:t>
            </a:r>
          </a:p>
          <a:p>
            <a:r>
              <a:rPr lang="en-US" b="1" dirty="0">
                <a:latin typeface="Times New Roman" panose="02020603050405020304" pitchFamily="18" charset="0"/>
                <a:cs typeface="Times New Roman" panose="02020603050405020304" pitchFamily="18" charset="0"/>
              </a:rPr>
              <a:t>This KPI gives us information about how much demand there is for dialysis services. As soon as we receive the numbers, we can help the dialysis provider, who needs to concentrate more on improving their infrastructure.</a:t>
            </a:r>
          </a:p>
        </p:txBody>
      </p:sp>
    </p:spTree>
    <p:extLst>
      <p:ext uri="{BB962C8B-B14F-4D97-AF65-F5344CB8AC3E}">
        <p14:creationId xmlns:p14="http://schemas.microsoft.com/office/powerpoint/2010/main" val="333503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896B5D-885E-0B05-8CF0-466D9CA96423}"/>
              </a:ext>
            </a:extLst>
          </p:cNvPr>
          <p:cNvSpPr>
            <a:spLocks noGrp="1"/>
          </p:cNvSpPr>
          <p:nvPr>
            <p:ph type="title"/>
          </p:nvPr>
        </p:nvSpPr>
        <p:spPr>
          <a:xfrm>
            <a:off x="914401" y="411538"/>
            <a:ext cx="10058399" cy="1359737"/>
          </a:xfrm>
        </p:spPr>
        <p:txBody>
          <a:bodyPr>
            <a:normAutofit/>
          </a:bodyPr>
          <a:lstStyle/>
          <a:p>
            <a:r>
              <a:rPr lang="en-IN" dirty="0">
                <a:solidFill>
                  <a:srgbClr val="FFFFFF"/>
                </a:solidFill>
              </a:rPr>
              <a:t>Profit vs Non-Profit Status </a:t>
            </a:r>
          </a:p>
        </p:txBody>
      </p:sp>
      <p:pic>
        <p:nvPicPr>
          <p:cNvPr id="4" name="Content Placeholder 5">
            <a:extLst>
              <a:ext uri="{FF2B5EF4-FFF2-40B4-BE49-F238E27FC236}">
                <a16:creationId xmlns:a16="http://schemas.microsoft.com/office/drawing/2014/main" id="{B16EEFBE-9F6E-147B-2558-6CC5CB930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28964"/>
            <a:ext cx="4616354" cy="4729035"/>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8" name="Content Placeholder 7">
            <a:extLst>
              <a:ext uri="{FF2B5EF4-FFF2-40B4-BE49-F238E27FC236}">
                <a16:creationId xmlns:a16="http://schemas.microsoft.com/office/drawing/2014/main" id="{B747F87A-8859-D630-A4F9-1BB2D7C64C50}"/>
              </a:ext>
            </a:extLst>
          </p:cNvPr>
          <p:cNvSpPr>
            <a:spLocks noGrp="1"/>
          </p:cNvSpPr>
          <p:nvPr>
            <p:ph idx="1"/>
          </p:nvPr>
        </p:nvSpPr>
        <p:spPr>
          <a:xfrm>
            <a:off x="4629150" y="2540502"/>
            <a:ext cx="7562849" cy="4317497"/>
          </a:xfrm>
        </p:spPr>
        <p:txBody>
          <a:bodyPr>
            <a:normAutofit/>
          </a:bodyPr>
          <a:lstStyle/>
          <a:p>
            <a:r>
              <a:rPr lang="en-US" b="1" dirty="0">
                <a:latin typeface="Times New Roman" panose="02020603050405020304" pitchFamily="18" charset="0"/>
                <a:cs typeface="Times New Roman" panose="02020603050405020304" pitchFamily="18" charset="0"/>
              </a:rPr>
              <a:t>Comparing profit-and non-profit-based organizations is an essential component of the healthcare industry.</a:t>
            </a:r>
          </a:p>
          <a:p>
            <a:r>
              <a:rPr lang="en-US" b="1" dirty="0">
                <a:latin typeface="Times New Roman" panose="02020603050405020304" pitchFamily="18" charset="0"/>
                <a:cs typeface="Times New Roman" panose="02020603050405020304" pitchFamily="18" charset="0"/>
              </a:rPr>
              <a:t>In order to comprehend the financial environment in the dialysis industry, this analysis makes use of important financial variables like revenue, costs, and return on investment.</a:t>
            </a:r>
          </a:p>
          <a:p>
            <a:r>
              <a:rPr lang="en-US" b="1" dirty="0">
                <a:latin typeface="Times New Roman" panose="02020603050405020304" pitchFamily="18" charset="0"/>
                <a:cs typeface="Times New Roman" panose="02020603050405020304" pitchFamily="18" charset="0"/>
              </a:rPr>
              <a:t>Dialysis care providers can use this KPI to help distinguish between profit and non-profit organizations and to assist them make well-informed decisions about resource allocation and cost control.</a:t>
            </a:r>
          </a:p>
        </p:txBody>
      </p:sp>
    </p:spTree>
    <p:extLst>
      <p:ext uri="{BB962C8B-B14F-4D97-AF65-F5344CB8AC3E}">
        <p14:creationId xmlns:p14="http://schemas.microsoft.com/office/powerpoint/2010/main" val="410987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CAF436-CF4B-184D-C0BD-05251B5C85E6}"/>
              </a:ext>
            </a:extLst>
          </p:cNvPr>
          <p:cNvSpPr>
            <a:spLocks noGrp="1"/>
          </p:cNvSpPr>
          <p:nvPr>
            <p:ph type="title"/>
          </p:nvPr>
        </p:nvSpPr>
        <p:spPr>
          <a:xfrm>
            <a:off x="914400" y="510988"/>
            <a:ext cx="9344578" cy="1156448"/>
          </a:xfrm>
        </p:spPr>
        <p:txBody>
          <a:bodyPr>
            <a:normAutofit/>
          </a:bodyPr>
          <a:lstStyle/>
          <a:p>
            <a:r>
              <a:rPr lang="en-IN" sz="3700" dirty="0">
                <a:solidFill>
                  <a:srgbClr val="FFFFFF"/>
                </a:solidFill>
              </a:rPr>
              <a:t>Total Performance Score as Non-Score</a:t>
            </a:r>
          </a:p>
        </p:txBody>
      </p:sp>
      <p:sp>
        <p:nvSpPr>
          <p:cNvPr id="23" name="Content Placeholder 7">
            <a:extLst>
              <a:ext uri="{FF2B5EF4-FFF2-40B4-BE49-F238E27FC236}">
                <a16:creationId xmlns:a16="http://schemas.microsoft.com/office/drawing/2014/main" id="{44CE7BA8-B670-71CD-0888-E8D50E4ABDA2}"/>
              </a:ext>
            </a:extLst>
          </p:cNvPr>
          <p:cNvSpPr>
            <a:spLocks noGrp="1"/>
          </p:cNvSpPr>
          <p:nvPr>
            <p:ph idx="1"/>
          </p:nvPr>
        </p:nvSpPr>
        <p:spPr>
          <a:xfrm>
            <a:off x="0" y="2128964"/>
            <a:ext cx="6504167" cy="4729036"/>
          </a:xfrm>
        </p:spPr>
        <p:txBody>
          <a:bodyPr>
            <a:normAutofit/>
          </a:bodyPr>
          <a:lstStyle/>
          <a:p>
            <a:r>
              <a:rPr lang="en-US" b="1" dirty="0">
                <a:latin typeface="Times New Roman" panose="02020603050405020304" pitchFamily="18" charset="0"/>
                <a:cs typeface="Times New Roman" panose="02020603050405020304" pitchFamily="18" charset="0"/>
              </a:rPr>
              <a:t>In dialysis healthcare analytics, an essential key performance indicator (KPI) is the evaluation of chain organizations using their entire performance score.</a:t>
            </a:r>
          </a:p>
          <a:p>
            <a:r>
              <a:rPr lang="en-US" b="1" dirty="0">
                <a:latin typeface="Times New Roman" panose="02020603050405020304" pitchFamily="18" charset="0"/>
                <a:cs typeface="Times New Roman" panose="02020603050405020304" pitchFamily="18" charset="0"/>
              </a:rPr>
              <a:t>The total performance score takes into consideration a number of quality metrics, patient outcomes, and adherence to best practices, particularly for those who receive no score.</a:t>
            </a:r>
          </a:p>
          <a:p>
            <a:r>
              <a:rPr lang="en-US" b="1" dirty="0">
                <a:latin typeface="Times New Roman" panose="02020603050405020304" pitchFamily="18" charset="0"/>
                <a:cs typeface="Times New Roman" panose="02020603050405020304" pitchFamily="18" charset="0"/>
              </a:rPr>
              <a:t>Healthcare providers are able to compare themselves to industry standards, identify areas for development, and improve the quality of care delivery across different chains by analyzing chain organizations based on their total performance score.</a:t>
            </a:r>
          </a:p>
        </p:txBody>
      </p:sp>
      <p:pic>
        <p:nvPicPr>
          <p:cNvPr id="4" name="Content Placeholder 5" descr="A blue and white graph&#10;&#10;Description automatically generated">
            <a:extLst>
              <a:ext uri="{FF2B5EF4-FFF2-40B4-BE49-F238E27FC236}">
                <a16:creationId xmlns:a16="http://schemas.microsoft.com/office/drawing/2014/main" id="{4253702E-821E-9575-6115-CA7A8C61F3A7}"/>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504167" y="2128964"/>
            <a:ext cx="5682677" cy="472903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4210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272216-7419-4C87-AB03-82E0DA38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865473-2487-49BF-B479-E5B2413C9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350D0A8-258B-4E43-A736-771FE6E31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244" y="9095"/>
            <a:ext cx="4698757" cy="2110772"/>
          </a:xfrm>
          <a:custGeom>
            <a:avLst/>
            <a:gdLst>
              <a:gd name="connsiteX0" fmla="*/ 2240247 w 4698757"/>
              <a:gd name="connsiteY0" fmla="*/ 0 h 2110772"/>
              <a:gd name="connsiteX1" fmla="*/ 4698757 w 4698757"/>
              <a:gd name="connsiteY1" fmla="*/ 0 h 2110772"/>
              <a:gd name="connsiteX2" fmla="*/ 4698757 w 4698757"/>
              <a:gd name="connsiteY2" fmla="*/ 2110772 h 2110772"/>
              <a:gd name="connsiteX3" fmla="*/ 2260357 w 4698757"/>
              <a:gd name="connsiteY3" fmla="*/ 2110772 h 2110772"/>
              <a:gd name="connsiteX4" fmla="*/ 0 w 4698757"/>
              <a:gd name="connsiteY4" fmla="*/ 2110772 h 2110772"/>
              <a:gd name="connsiteX5" fmla="*/ 62244 w 4698757"/>
              <a:gd name="connsiteY5" fmla="*/ 2107629 h 2110772"/>
              <a:gd name="connsiteX6" fmla="*/ 2223877 w 4698757"/>
              <a:gd name="connsiteY6" fmla="*/ 116926 h 2110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8757" h="2110772">
                <a:moveTo>
                  <a:pt x="2240247" y="0"/>
                </a:moveTo>
                <a:lnTo>
                  <a:pt x="4698757" y="0"/>
                </a:lnTo>
                <a:lnTo>
                  <a:pt x="4698757" y="2110772"/>
                </a:lnTo>
                <a:lnTo>
                  <a:pt x="2260357" y="2110772"/>
                </a:lnTo>
                <a:lnTo>
                  <a:pt x="0" y="2110772"/>
                </a:lnTo>
                <a:lnTo>
                  <a:pt x="62244" y="2107629"/>
                </a:lnTo>
                <a:cubicBezTo>
                  <a:pt x="1149736" y="1997188"/>
                  <a:pt x="2027291" y="1176609"/>
                  <a:pt x="2223877" y="116926"/>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3A5324-FA59-18EB-6781-9C1011BF587A}"/>
              </a:ext>
            </a:extLst>
          </p:cNvPr>
          <p:cNvSpPr>
            <a:spLocks noGrp="1"/>
          </p:cNvSpPr>
          <p:nvPr>
            <p:ph type="title"/>
          </p:nvPr>
        </p:nvSpPr>
        <p:spPr>
          <a:xfrm>
            <a:off x="914401" y="538609"/>
            <a:ext cx="10363199" cy="1108654"/>
          </a:xfrm>
        </p:spPr>
        <p:txBody>
          <a:bodyPr>
            <a:normAutofit/>
          </a:bodyPr>
          <a:lstStyle/>
          <a:p>
            <a:r>
              <a:rPr lang="en-IN" sz="3700" dirty="0">
                <a:solidFill>
                  <a:srgbClr val="FFFFFF"/>
                </a:solidFill>
              </a:rPr>
              <a:t>Top 10 Dialysis Stations by Country</a:t>
            </a:r>
          </a:p>
        </p:txBody>
      </p:sp>
      <p:sp>
        <p:nvSpPr>
          <p:cNvPr id="8" name="Content Placeholder 7">
            <a:extLst>
              <a:ext uri="{FF2B5EF4-FFF2-40B4-BE49-F238E27FC236}">
                <a16:creationId xmlns:a16="http://schemas.microsoft.com/office/drawing/2014/main" id="{61F5D05D-C0FC-6D68-CEFB-49B520FABB1D}"/>
              </a:ext>
            </a:extLst>
          </p:cNvPr>
          <p:cNvSpPr>
            <a:spLocks noGrp="1"/>
          </p:cNvSpPr>
          <p:nvPr>
            <p:ph idx="1"/>
          </p:nvPr>
        </p:nvSpPr>
        <p:spPr>
          <a:xfrm>
            <a:off x="-11942" y="2119867"/>
            <a:ext cx="6132813" cy="4738133"/>
          </a:xfrm>
        </p:spPr>
        <p:txBody>
          <a:bodyPr>
            <a:normAutofit/>
          </a:bodyPr>
          <a:lstStyle/>
          <a:p>
            <a:r>
              <a:rPr lang="en-US" b="1" dirty="0">
                <a:latin typeface="Times New Roman" panose="02020603050405020304" pitchFamily="18" charset="0"/>
                <a:cs typeface="Times New Roman" panose="02020603050405020304" pitchFamily="18" charset="0"/>
              </a:rPr>
              <a:t>One important performance metric for dialysis healthcare analytics is monitoring the data of dialysis stations. </a:t>
            </a:r>
          </a:p>
          <a:p>
            <a:r>
              <a:rPr lang="en-US" b="1" dirty="0">
                <a:latin typeface="Times New Roman" panose="02020603050405020304" pitchFamily="18" charset="0"/>
                <a:cs typeface="Times New Roman" panose="02020603050405020304" pitchFamily="18" charset="0"/>
              </a:rPr>
              <a:t>It entails keeping an eye on the quantity, availability, utilization rates, and operational effectiveness of dialysis facilities. </a:t>
            </a:r>
          </a:p>
          <a:p>
            <a:r>
              <a:rPr lang="en-US" b="1" dirty="0">
                <a:latin typeface="Times New Roman" panose="02020603050405020304" pitchFamily="18" charset="0"/>
                <a:cs typeface="Times New Roman" panose="02020603050405020304" pitchFamily="18" charset="0"/>
              </a:rPr>
              <a:t>Through statistical analysis, healthcare professionals can optimize resource allocation, pinpoint regions of underutilization or overcrowding, guarantee equitable access to dialysis services, and augment overall operational efficiency in the provision of care.</a:t>
            </a:r>
          </a:p>
        </p:txBody>
      </p:sp>
      <p:pic>
        <p:nvPicPr>
          <p:cNvPr id="4" name="Content Placeholder 6">
            <a:extLst>
              <a:ext uri="{FF2B5EF4-FFF2-40B4-BE49-F238E27FC236}">
                <a16:creationId xmlns:a16="http://schemas.microsoft.com/office/drawing/2014/main" id="{DE0E36F5-91D2-8F86-1200-7DEEB52EB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871" y="2119867"/>
            <a:ext cx="6071129" cy="4057095"/>
          </a:xfrm>
          <a:prstGeom prst="rect">
            <a:avLst/>
          </a:prstGeom>
        </p:spPr>
      </p:pic>
    </p:spTree>
    <p:extLst>
      <p:ext uri="{BB962C8B-B14F-4D97-AF65-F5344CB8AC3E}">
        <p14:creationId xmlns:p14="http://schemas.microsoft.com/office/powerpoint/2010/main" val="81494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272216-7419-4C87-AB03-82E0DA38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865473-2487-49BF-B479-E5B2413C9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350D0A8-258B-4E43-A736-771FE6E31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244" y="9095"/>
            <a:ext cx="4698757" cy="2110772"/>
          </a:xfrm>
          <a:custGeom>
            <a:avLst/>
            <a:gdLst>
              <a:gd name="connsiteX0" fmla="*/ 2240247 w 4698757"/>
              <a:gd name="connsiteY0" fmla="*/ 0 h 2110772"/>
              <a:gd name="connsiteX1" fmla="*/ 4698757 w 4698757"/>
              <a:gd name="connsiteY1" fmla="*/ 0 h 2110772"/>
              <a:gd name="connsiteX2" fmla="*/ 4698757 w 4698757"/>
              <a:gd name="connsiteY2" fmla="*/ 2110772 h 2110772"/>
              <a:gd name="connsiteX3" fmla="*/ 2260357 w 4698757"/>
              <a:gd name="connsiteY3" fmla="*/ 2110772 h 2110772"/>
              <a:gd name="connsiteX4" fmla="*/ 0 w 4698757"/>
              <a:gd name="connsiteY4" fmla="*/ 2110772 h 2110772"/>
              <a:gd name="connsiteX5" fmla="*/ 62244 w 4698757"/>
              <a:gd name="connsiteY5" fmla="*/ 2107629 h 2110772"/>
              <a:gd name="connsiteX6" fmla="*/ 2223877 w 4698757"/>
              <a:gd name="connsiteY6" fmla="*/ 116926 h 2110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8757" h="2110772">
                <a:moveTo>
                  <a:pt x="2240247" y="0"/>
                </a:moveTo>
                <a:lnTo>
                  <a:pt x="4698757" y="0"/>
                </a:lnTo>
                <a:lnTo>
                  <a:pt x="4698757" y="2110772"/>
                </a:lnTo>
                <a:lnTo>
                  <a:pt x="2260357" y="2110772"/>
                </a:lnTo>
                <a:lnTo>
                  <a:pt x="0" y="2110772"/>
                </a:lnTo>
                <a:lnTo>
                  <a:pt x="62244" y="2107629"/>
                </a:lnTo>
                <a:cubicBezTo>
                  <a:pt x="1149736" y="1997188"/>
                  <a:pt x="2027291" y="1176609"/>
                  <a:pt x="2223877" y="116926"/>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A41B74-351F-88D3-D1A5-1FE05E8615CD}"/>
              </a:ext>
            </a:extLst>
          </p:cNvPr>
          <p:cNvSpPr>
            <a:spLocks noGrp="1"/>
          </p:cNvSpPr>
          <p:nvPr>
            <p:ph type="title"/>
          </p:nvPr>
        </p:nvSpPr>
        <p:spPr>
          <a:xfrm>
            <a:off x="914401" y="538609"/>
            <a:ext cx="10363199" cy="1108654"/>
          </a:xfrm>
        </p:spPr>
        <p:txBody>
          <a:bodyPr>
            <a:normAutofit/>
          </a:bodyPr>
          <a:lstStyle/>
          <a:p>
            <a:r>
              <a:rPr lang="en-IN" dirty="0">
                <a:solidFill>
                  <a:srgbClr val="FFFFFF"/>
                </a:solidFill>
              </a:rPr>
              <a:t>Category Text – As Expected </a:t>
            </a:r>
          </a:p>
        </p:txBody>
      </p:sp>
      <p:sp>
        <p:nvSpPr>
          <p:cNvPr id="8" name="Content Placeholder 7">
            <a:extLst>
              <a:ext uri="{FF2B5EF4-FFF2-40B4-BE49-F238E27FC236}">
                <a16:creationId xmlns:a16="http://schemas.microsoft.com/office/drawing/2014/main" id="{2C797C3A-648A-5D54-600E-217140FC7F79}"/>
              </a:ext>
            </a:extLst>
          </p:cNvPr>
          <p:cNvSpPr>
            <a:spLocks noGrp="1"/>
          </p:cNvSpPr>
          <p:nvPr>
            <p:ph idx="1"/>
          </p:nvPr>
        </p:nvSpPr>
        <p:spPr>
          <a:xfrm>
            <a:off x="-11942" y="2138059"/>
            <a:ext cx="6869942" cy="4331752"/>
          </a:xfrm>
        </p:spPr>
        <p:txBody>
          <a:bodyPr>
            <a:normAutofit fontScale="92500"/>
          </a:bodyPr>
          <a:lstStyle/>
          <a:p>
            <a:r>
              <a:rPr lang="en-US" b="1" dirty="0">
                <a:latin typeface="Times New Roman" panose="02020603050405020304" pitchFamily="18" charset="0"/>
                <a:cs typeface="Times New Roman" panose="02020603050405020304" pitchFamily="18" charset="0"/>
              </a:rPr>
              <a:t>In dialysis healthcare analytics, examining the quantity of category texts—such as patient classifications or other relevant criteria—is a vital key performance indicator (KPI). </a:t>
            </a:r>
          </a:p>
          <a:p>
            <a:r>
              <a:rPr lang="en-US" b="1" dirty="0">
                <a:latin typeface="Times New Roman" panose="02020603050405020304" pitchFamily="18" charset="0"/>
                <a:cs typeface="Times New Roman" panose="02020603050405020304" pitchFamily="18" charset="0"/>
              </a:rPr>
              <a:t>This procedure entails classifying patients according to particular standards and assessing their results. </a:t>
            </a:r>
          </a:p>
          <a:p>
            <a:r>
              <a:rPr lang="en-US" b="1" dirty="0">
                <a:latin typeface="Times New Roman" panose="02020603050405020304" pitchFamily="18" charset="0"/>
                <a:cs typeface="Times New Roman" panose="02020603050405020304" pitchFamily="18" charset="0"/>
              </a:rPr>
              <a:t>Healthcare practitioners can evaluate the efficacy of various treatment regimens, spot trends, and customize care methods for particular patient categories by comparing these results with expectations. In the end, this may result in higher-quality care being given to dialysis patients.</a:t>
            </a:r>
          </a:p>
        </p:txBody>
      </p:sp>
      <p:pic>
        <p:nvPicPr>
          <p:cNvPr id="4" name="Content Placeholder 5">
            <a:extLst>
              <a:ext uri="{FF2B5EF4-FFF2-40B4-BE49-F238E27FC236}">
                <a16:creationId xmlns:a16="http://schemas.microsoft.com/office/drawing/2014/main" id="{D52FE349-8BE3-6A33-0983-D9DFE0F908D9}"/>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056408" y="2176777"/>
            <a:ext cx="5135591" cy="46721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9979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F3F022-FA53-73F1-2962-4546FA72878D}"/>
              </a:ext>
            </a:extLst>
          </p:cNvPr>
          <p:cNvSpPr>
            <a:spLocks noGrp="1"/>
          </p:cNvSpPr>
          <p:nvPr>
            <p:ph type="title"/>
          </p:nvPr>
        </p:nvSpPr>
        <p:spPr>
          <a:xfrm>
            <a:off x="914400" y="510988"/>
            <a:ext cx="9344578" cy="1156448"/>
          </a:xfrm>
        </p:spPr>
        <p:txBody>
          <a:bodyPr>
            <a:normAutofit/>
          </a:bodyPr>
          <a:lstStyle/>
          <a:p>
            <a:r>
              <a:rPr lang="en-IN" sz="3700" dirty="0">
                <a:solidFill>
                  <a:srgbClr val="FFFFFF"/>
                </a:solidFill>
              </a:rPr>
              <a:t>Average Payment Reduction Rate</a:t>
            </a:r>
          </a:p>
        </p:txBody>
      </p:sp>
      <p:sp>
        <p:nvSpPr>
          <p:cNvPr id="8" name="Content Placeholder 7">
            <a:extLst>
              <a:ext uri="{FF2B5EF4-FFF2-40B4-BE49-F238E27FC236}">
                <a16:creationId xmlns:a16="http://schemas.microsoft.com/office/drawing/2014/main" id="{11985162-0F5B-351E-72F3-77021D1E941E}"/>
              </a:ext>
            </a:extLst>
          </p:cNvPr>
          <p:cNvSpPr>
            <a:spLocks noGrp="1"/>
          </p:cNvSpPr>
          <p:nvPr>
            <p:ph idx="1"/>
          </p:nvPr>
        </p:nvSpPr>
        <p:spPr>
          <a:xfrm>
            <a:off x="0" y="2593074"/>
            <a:ext cx="7573992" cy="3579126"/>
          </a:xfrm>
        </p:spPr>
        <p:txBody>
          <a:bodyPr>
            <a:normAutofit lnSpcReduction="10000"/>
          </a:bodyPr>
          <a:lstStyle/>
          <a:p>
            <a:r>
              <a:rPr lang="en-US" b="1" dirty="0">
                <a:latin typeface="Times New Roman" panose="02020603050405020304" pitchFamily="18" charset="0"/>
                <a:cs typeface="Times New Roman" panose="02020603050405020304" pitchFamily="18" charset="0"/>
              </a:rPr>
              <a:t>In dialysis healthcare analytics, tracking the average payment decrease rate is an essential key performance indicator (KPI). </a:t>
            </a:r>
          </a:p>
          <a:p>
            <a:r>
              <a:rPr lang="en-US" b="1" dirty="0">
                <a:latin typeface="Times New Roman" panose="02020603050405020304" pitchFamily="18" charset="0"/>
                <a:cs typeface="Times New Roman" panose="02020603050405020304" pitchFamily="18" charset="0"/>
              </a:rPr>
              <a:t>This KPI tracks how quickly dialysis service payments are decreased as a result of contractual agreements or revisions to reimbursement. </a:t>
            </a:r>
          </a:p>
          <a:p>
            <a:r>
              <a:rPr lang="en-US" b="1" dirty="0">
                <a:latin typeface="Times New Roman" panose="02020603050405020304" pitchFamily="18" charset="0"/>
                <a:cs typeface="Times New Roman" panose="02020603050405020304" pitchFamily="18" charset="0"/>
              </a:rPr>
              <a:t>Healthcare providers can assess their financial performance, determine the causes of payment reductions, and create plans that reduce the impact on revenue while upholding standards of high-quality service by examining this KPI.</a:t>
            </a:r>
          </a:p>
        </p:txBody>
      </p:sp>
      <p:pic>
        <p:nvPicPr>
          <p:cNvPr id="4" name="Content Placeholder 5">
            <a:extLst>
              <a:ext uri="{FF2B5EF4-FFF2-40B4-BE49-F238E27FC236}">
                <a16:creationId xmlns:a16="http://schemas.microsoft.com/office/drawing/2014/main" id="{253CDC28-F093-E274-14E0-010D9B098F6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8219682" y="2358875"/>
            <a:ext cx="3326628" cy="4300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22499123"/>
      </p:ext>
    </p:extLst>
  </p:cSld>
  <p:clrMapOvr>
    <a:masterClrMapping/>
  </p:clrMapOvr>
</p:sld>
</file>

<file path=ppt/theme/theme1.xml><?xml version="1.0" encoding="utf-8"?>
<a:theme xmlns:a="http://schemas.openxmlformats.org/drawingml/2006/main" name="ModOverla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08B5F8FE21D044884E5EEC012F8D02" ma:contentTypeVersion="5" ma:contentTypeDescription="Create a new document." ma:contentTypeScope="" ma:versionID="74072137b0f3650dbf64dd31c75972de">
  <xsd:schema xmlns:xsd="http://www.w3.org/2001/XMLSchema" xmlns:xs="http://www.w3.org/2001/XMLSchema" xmlns:p="http://schemas.microsoft.com/office/2006/metadata/properties" xmlns:ns3="17bff4cf-8ee6-4d1e-b75b-ea9e60ab0827" targetNamespace="http://schemas.microsoft.com/office/2006/metadata/properties" ma:root="true" ma:fieldsID="db03e1a451420a8d772cb403bba77016" ns3:_="">
    <xsd:import namespace="17bff4cf-8ee6-4d1e-b75b-ea9e60ab082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bff4cf-8ee6-4d1e-b75b-ea9e60ab08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94107C-8111-43D5-B35B-B5275F2A22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bff4cf-8ee6-4d1e-b75b-ea9e60ab08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39581C-D97D-4756-8A32-F94BA6D22F9C}">
  <ds:schemaRefs>
    <ds:schemaRef ds:uri="http://schemas.microsoft.com/sharepoint/v3/contenttype/forms"/>
  </ds:schemaRefs>
</ds:datastoreItem>
</file>

<file path=customXml/itemProps3.xml><?xml version="1.0" encoding="utf-8"?>
<ds:datastoreItem xmlns:ds="http://schemas.openxmlformats.org/officeDocument/2006/customXml" ds:itemID="{1758A4E9-040B-4700-B285-9AE64B195C46}">
  <ds:schemaRefs>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 ds:uri="http://purl.org/dc/dcmitype/"/>
    <ds:schemaRef ds:uri="http://schemas.openxmlformats.org/package/2006/metadata/core-properties"/>
    <ds:schemaRef ds:uri="17bff4cf-8ee6-4d1e-b75b-ea9e60ab0827"/>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66</TotalTime>
  <Words>879</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Nova Light</vt:lpstr>
      <vt:lpstr>Elephant</vt:lpstr>
      <vt:lpstr>Times New Roman</vt:lpstr>
      <vt:lpstr>ModOverlayVTI</vt:lpstr>
      <vt:lpstr>Healthcare Dialysis</vt:lpstr>
      <vt:lpstr>Team Members</vt:lpstr>
      <vt:lpstr>INTRODUCTION</vt:lpstr>
      <vt:lpstr>Number of Patients across various summaries</vt:lpstr>
      <vt:lpstr>Profit vs Non-Profit Status </vt:lpstr>
      <vt:lpstr>Total Performance Score as Non-Score</vt:lpstr>
      <vt:lpstr>Top 10 Dialysis Stations by Country</vt:lpstr>
      <vt:lpstr>Category Text – As Expected </vt:lpstr>
      <vt:lpstr>Average Payment Reduction Rate</vt:lpstr>
      <vt:lpstr>Power BI Dashboard</vt:lpstr>
      <vt:lpstr>Tableau Dashboard</vt:lpstr>
      <vt:lpstr>Excel Dashboard</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Dialysis</dc:title>
  <dc:creator>Yash Shinde (10806)</dc:creator>
  <cp:lastModifiedBy>Namrita Uchil</cp:lastModifiedBy>
  <cp:revision>4</cp:revision>
  <dcterms:created xsi:type="dcterms:W3CDTF">2024-02-25T09:39:10Z</dcterms:created>
  <dcterms:modified xsi:type="dcterms:W3CDTF">2024-02-25T14:07:42Z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0x0101009E08B5F8FE21D044884E5EEC012F8D02</vt:lpwstr>
  </property>
</Properties>
</file>