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 id="2147483658" r:id="rId2"/>
  </p:sldMasterIdLst>
  <p:notesMasterIdLst>
    <p:notesMasterId r:id="rId33"/>
  </p:notesMasterIdLst>
  <p:sldIdLst>
    <p:sldId id="256" r:id="rId3"/>
    <p:sldId id="258" r:id="rId4"/>
    <p:sldId id="287" r:id="rId5"/>
    <p:sldId id="301" r:id="rId6"/>
    <p:sldId id="263" r:id="rId7"/>
    <p:sldId id="302" r:id="rId8"/>
    <p:sldId id="303" r:id="rId9"/>
    <p:sldId id="304" r:id="rId10"/>
    <p:sldId id="297"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20" r:id="rId25"/>
    <p:sldId id="321" r:id="rId26"/>
    <p:sldId id="318" r:id="rId27"/>
    <p:sldId id="322" r:id="rId28"/>
    <p:sldId id="323" r:id="rId29"/>
    <p:sldId id="319" r:id="rId30"/>
    <p:sldId id="260" r:id="rId31"/>
    <p:sldId id="278" r:id="rId32"/>
  </p:sldIdLst>
  <p:sldSz cx="9144000" cy="5143500" type="screen16x9"/>
  <p:notesSz cx="6858000" cy="9144000"/>
  <p:embeddedFontLst>
    <p:embeddedFont>
      <p:font typeface="Roboto Condensed Light" panose="020B0604020202020204" charset="0"/>
      <p:regular r:id="rId34"/>
      <p:bold r:id="rId35"/>
      <p:italic r:id="rId36"/>
      <p:boldItalic r:id="rId37"/>
    </p:embeddedFont>
    <p:embeddedFont>
      <p:font typeface="Arvo" panose="020B0604020202020204" charset="0"/>
      <p:regular r:id="rId38"/>
      <p:bold r:id="rId39"/>
      <p:italic r:id="rId40"/>
      <p:boldItalic r:id="rId41"/>
    </p:embeddedFont>
    <p:embeddedFont>
      <p:font typeface="Roboto Condensed"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40" d="100"/>
          <a:sy n="140" d="100"/>
        </p:scale>
        <p:origin x="77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654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92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1851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2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294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755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171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611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6191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211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093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7386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662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724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1073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135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363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1880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192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debaa7b3a2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debaa7b3a2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96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36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74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973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16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08464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545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3084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135319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81372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dirty="0">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269083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1323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dirty="0">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3457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78400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645023168"/>
      </p:ext>
    </p:extLst>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virtual-machines/workloads/oracle/oracle-database-quick-creat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oracle.com/cloud/azure/oracle-database-for-azu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sql/managed-instance/sql-managed-instance-paas-overview?view=azuresq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postgresql/single-server/over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www.tableau.com/learn/whitepapers/next-generation-cloud-bi-tableau-server-hosted-microsoft-azur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www.tableau.com/about/blog/2019/8/introducing-tableau-server-linux-azure-quickstar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ownloads.alteryx.com/Documentation/Alteryx%20Server%20on%20Azure.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hyperlink" Target="https://azuremarketplace.microsoft.com/en-us/marketplace/apps/alteryx.alteryx-analytics-platform?tab=Overview" TargetMode="External"/><Relationship Id="rId4" Type="http://schemas.openxmlformats.org/officeDocument/2006/relationships/hyperlink" Target="https://community.alteryx.com/t5/Alteryx-Server-Knowledge-Base/Alteryx-Server-on-Azure/ta-p/2439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talend.com/resources/talend-microsoft-azure-together/"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hyperlink" Target="https://help.talend.com/r/en-US/Cloud/remote-engine-azure-user-guide/talend-remote-engine-for-microsoft-azure" TargetMode="External"/><Relationship Id="rId4" Type="http://schemas.openxmlformats.org/officeDocument/2006/relationships/hyperlink" Target="https://azuremarketplace.microsoft.com/en-us/marketplace/apps/talend.talendremoteengine?tab=Overview"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informatica.com/content/dam/informatica-com/en/collateral/solution-brief/informatica-intelligent-cloud-services-for-microsoft-azure_3999en.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hyperlink" Target="https://azuremarketplace.microsoft.com/en-au/marketplace/apps/informatica.annualiics?tab=Overview" TargetMode="External"/><Relationship Id="rId4" Type="http://schemas.openxmlformats.org/officeDocument/2006/relationships/hyperlink" Target="https://azuremarketplace.microsoft.com/en-us/marketplace/apps/talend.talendremoteengine?tab=Overview"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data-guide/technology-choices/r-developers-guide#data-science-virtual-machine" TargetMode="External"/><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docs.microsoft.com/en-us/azure/architecture/data-guide/technology-choices/r-developers-guide#azure-sql-managed-instance" TargetMode="External"/><Relationship Id="rId5" Type="http://schemas.openxmlformats.org/officeDocument/2006/relationships/hyperlink" Target="https://docs.microsoft.com/en-us/azure/architecture/data-guide/technology-choices/r-developers-guide#azure-machine-learning" TargetMode="External"/><Relationship Id="rId4" Type="http://schemas.openxmlformats.org/officeDocument/2006/relationships/hyperlink" Target="https://docs.microsoft.com/en-us/azure/architecture/data-guide/technology-choices/r-developers-guide#ml-services-on-hdinsigh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tanushri-nayak-a518645b/"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tanushr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hyperlink" Target="https://docs.microsoft.com/en-us/azure/architecture/solution-ideas/articles/product-recommendatio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hdinsight/hdinsight-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CONTOSO FINANCE &amp; ANALYTICS: </a:t>
            </a:r>
            <a:br>
              <a:rPr lang="en" sz="3600" dirty="0" smtClean="0"/>
            </a:br>
            <a:r>
              <a:rPr lang="en" sz="3600" dirty="0" smtClean="0"/>
              <a:t>BIG DATA MODERNIZATION</a:t>
            </a:r>
            <a:endParaRP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a:t>There are </a:t>
            </a:r>
            <a:r>
              <a:rPr lang="en-US" sz="1000" b="1" dirty="0"/>
              <a:t>2 Proposed Options: </a:t>
            </a:r>
          </a:p>
          <a:p>
            <a:pPr marL="76200" lvl="0" indent="0">
              <a:spcBef>
                <a:spcPts val="0"/>
              </a:spcBef>
              <a:buSzPts val="2400"/>
              <a:buNone/>
            </a:pPr>
            <a:endParaRPr lang="en-US" sz="1000" u="sng" dirty="0" smtClean="0"/>
          </a:p>
          <a:p>
            <a:pPr marL="76200" lvl="0" indent="0">
              <a:spcBef>
                <a:spcPts val="0"/>
              </a:spcBef>
              <a:buSzPts val="2400"/>
              <a:buNone/>
            </a:pPr>
            <a:r>
              <a:rPr lang="en-US" sz="1000" u="sng" dirty="0" smtClean="0"/>
              <a:t>Option #1:</a:t>
            </a:r>
            <a:r>
              <a:rPr lang="en-US" sz="1000" b="1" u="sng" dirty="0" smtClean="0"/>
              <a:t> Oracle Database in Azure VM</a:t>
            </a:r>
            <a:endParaRPr lang="en-US" sz="1000" u="sng" dirty="0"/>
          </a:p>
          <a:p>
            <a:pPr marL="76200" lvl="0" indent="0">
              <a:spcBef>
                <a:spcPts val="0"/>
              </a:spcBef>
              <a:buSzPts val="2400"/>
              <a:buNone/>
            </a:pPr>
            <a:r>
              <a:rPr lang="en-US" sz="1000" b="1" dirty="0" smtClean="0"/>
              <a:t>Platform:</a:t>
            </a:r>
            <a:r>
              <a:rPr lang="en-US" sz="1000" dirty="0" smtClean="0"/>
              <a:t> IaaS</a:t>
            </a:r>
            <a:endParaRPr lang="en-US" sz="1000" dirty="0"/>
          </a:p>
          <a:p>
            <a:pPr marL="76200" lvl="0" indent="0">
              <a:spcBef>
                <a:spcPts val="0"/>
              </a:spcBef>
              <a:buSzPts val="2400"/>
              <a:buNone/>
            </a:pPr>
            <a:r>
              <a:rPr lang="de-CH" sz="1000" b="1" dirty="0" smtClean="0"/>
              <a:t>Details:</a:t>
            </a:r>
            <a:r>
              <a:rPr lang="en-US" sz="1000" dirty="0"/>
              <a:t> Oracle databases can be run on Azure Infrastructure using Oracle </a:t>
            </a:r>
            <a:endParaRPr lang="en-US" sz="1000" dirty="0" smtClean="0"/>
          </a:p>
          <a:p>
            <a:pPr marL="76200" lvl="0" indent="0">
              <a:spcBef>
                <a:spcPts val="0"/>
              </a:spcBef>
              <a:buSzPts val="2400"/>
              <a:buNone/>
            </a:pPr>
            <a:r>
              <a:rPr lang="en-US" sz="1000" dirty="0" smtClean="0"/>
              <a:t>Database </a:t>
            </a:r>
            <a:r>
              <a:rPr lang="en-US" sz="1000" dirty="0"/>
              <a:t>on Oracle Linux Images available in the Azure Marketplace</a:t>
            </a:r>
            <a:r>
              <a:rPr lang="en-US" sz="1000" dirty="0" smtClean="0"/>
              <a:t>.</a:t>
            </a:r>
            <a:endParaRPr lang="de-CH" sz="1000" dirty="0"/>
          </a:p>
          <a:p>
            <a:pPr marL="76200" lvl="0" indent="0">
              <a:spcBef>
                <a:spcPts val="0"/>
              </a:spcBef>
              <a:buSzPts val="2400"/>
              <a:buNone/>
            </a:pPr>
            <a:r>
              <a:rPr lang="de-CH" sz="1000" b="1" dirty="0" smtClean="0"/>
              <a:t>More </a:t>
            </a:r>
            <a:r>
              <a:rPr lang="de-CH" sz="1000" b="1" dirty="0"/>
              <a:t>Information:</a:t>
            </a:r>
            <a:r>
              <a:rPr lang="de-CH" sz="1000" dirty="0"/>
              <a:t> </a:t>
            </a:r>
            <a:r>
              <a:rPr lang="de-CH" sz="1000" dirty="0">
                <a:hlinkClick r:id="rId3"/>
              </a:rPr>
              <a:t>https://</a:t>
            </a:r>
            <a:r>
              <a:rPr lang="de-CH" sz="1000" dirty="0" smtClean="0">
                <a:hlinkClick r:id="rId3"/>
              </a:rPr>
              <a:t>docs.microsoft.com/en-us/azure/virtual-machines/workloads/oracle/oracle-database-quick-create</a:t>
            </a:r>
            <a:r>
              <a:rPr lang="de-CH" sz="1400" dirty="0" smtClean="0"/>
              <a:t> </a:t>
            </a:r>
          </a:p>
          <a:p>
            <a:pPr marL="76200" lvl="0" indent="0">
              <a:spcBef>
                <a:spcPts val="0"/>
              </a:spcBef>
              <a:buSzPts val="2400"/>
              <a:buNone/>
            </a:pPr>
            <a:endParaRPr lang="de-CH" sz="1400" dirty="0" smtClean="0"/>
          </a:p>
          <a:p>
            <a:pPr marL="76200" indent="0">
              <a:spcBef>
                <a:spcPts val="0"/>
              </a:spcBef>
              <a:buSzPts val="2400"/>
              <a:buNone/>
            </a:pPr>
            <a:r>
              <a:rPr lang="en-US" sz="1000" u="sng" dirty="0"/>
              <a:t>Option </a:t>
            </a:r>
            <a:r>
              <a:rPr lang="en-US" sz="1000" u="sng" dirty="0" smtClean="0"/>
              <a:t>#2: </a:t>
            </a:r>
            <a:r>
              <a:rPr lang="en-US" sz="1000" b="1" u="sng" dirty="0" smtClean="0"/>
              <a:t>OCI and Azure</a:t>
            </a:r>
            <a:endParaRPr lang="en-US" sz="1000" b="1" u="sng" dirty="0"/>
          </a:p>
          <a:p>
            <a:pPr marL="76200" indent="0">
              <a:spcBef>
                <a:spcPts val="0"/>
              </a:spcBef>
              <a:buSzPts val="2400"/>
              <a:buNone/>
            </a:pPr>
            <a:r>
              <a:rPr lang="en-US" sz="1000" b="1" dirty="0" smtClean="0"/>
              <a:t>Platform</a:t>
            </a:r>
            <a:r>
              <a:rPr lang="en-US" sz="1000" b="1" dirty="0"/>
              <a:t>:</a:t>
            </a:r>
            <a:r>
              <a:rPr lang="en-US" sz="1000" dirty="0"/>
              <a:t> </a:t>
            </a:r>
            <a:r>
              <a:rPr lang="en-US" sz="1000" dirty="0"/>
              <a:t>Multicloud (Oracle Cloud Infrastructure - OCI) and Microsoft Azure</a:t>
            </a:r>
            <a:endParaRPr lang="en-US" sz="1000" dirty="0"/>
          </a:p>
          <a:p>
            <a:pPr marL="76200" indent="0">
              <a:spcBef>
                <a:spcPts val="0"/>
              </a:spcBef>
              <a:buSzPts val="2400"/>
              <a:buNone/>
            </a:pPr>
            <a:r>
              <a:rPr lang="de-CH" sz="1000" b="1" dirty="0" smtClean="0"/>
              <a:t>Details</a:t>
            </a:r>
            <a:r>
              <a:rPr lang="de-CH" sz="1000" b="1" dirty="0"/>
              <a:t>:</a:t>
            </a:r>
            <a:r>
              <a:rPr lang="en-US" sz="1000" dirty="0"/>
              <a:t> </a:t>
            </a:r>
            <a:r>
              <a:rPr lang="en-US" sz="1000" dirty="0"/>
              <a:t>Oracle Database Service for Microsoft Azure is an Oracle-managed service for Azure customers to easily provision, access, and operate </a:t>
            </a:r>
            <a:r>
              <a:rPr lang="en-US" sz="1000" dirty="0" smtClean="0"/>
              <a:t>Oracle </a:t>
            </a:r>
            <a:r>
              <a:rPr lang="en-US" sz="1000" dirty="0"/>
              <a:t>Database services in Oracle Cloud Infrastructure (OCI</a:t>
            </a:r>
            <a:r>
              <a:rPr lang="en-US" sz="1000" dirty="0" smtClean="0"/>
              <a:t>). Low-latency </a:t>
            </a:r>
            <a:r>
              <a:rPr lang="en-US" sz="1000" dirty="0"/>
              <a:t>connectivity between Microsoft Azure and </a:t>
            </a:r>
            <a:r>
              <a:rPr lang="en-US" sz="1000" dirty="0" smtClean="0"/>
              <a:t>OCI and </a:t>
            </a:r>
            <a:r>
              <a:rPr lang="en-US" sz="1000" dirty="0"/>
              <a:t>provides metrics on </a:t>
            </a:r>
            <a:r>
              <a:rPr lang="en-US" sz="1000" dirty="0" smtClean="0"/>
              <a:t>Azure. No </a:t>
            </a:r>
            <a:r>
              <a:rPr lang="en-US" sz="1000" dirty="0"/>
              <a:t>charges for Oracle Interconnect for Microsoft Azure ports or data ingress/egress over the </a:t>
            </a:r>
            <a:r>
              <a:rPr lang="en-US" sz="1000" dirty="0" smtClean="0"/>
              <a:t>Interconnect. Billed </a:t>
            </a:r>
            <a:r>
              <a:rPr lang="en-US" sz="1000" dirty="0"/>
              <a:t>normally for the consumption of Oracle Database services</a:t>
            </a:r>
            <a:r>
              <a:rPr lang="en-US" sz="1000" dirty="0" smtClean="0"/>
              <a:t>.</a:t>
            </a:r>
          </a:p>
          <a:p>
            <a:pPr marL="76200" indent="0">
              <a:spcBef>
                <a:spcPts val="0"/>
              </a:spcBef>
              <a:buSzPts val="2400"/>
              <a:buNone/>
            </a:pPr>
            <a:r>
              <a:rPr lang="de-CH" sz="1000" b="1" dirty="0" smtClean="0"/>
              <a:t>More </a:t>
            </a:r>
            <a:r>
              <a:rPr lang="de-CH" sz="1000" b="1" dirty="0"/>
              <a:t>Information:</a:t>
            </a:r>
            <a:r>
              <a:rPr lang="de-CH" sz="1000" dirty="0"/>
              <a:t> </a:t>
            </a:r>
            <a:r>
              <a:rPr lang="de-CH" sz="1000" dirty="0">
                <a:hlinkClick r:id="rId4"/>
              </a:rPr>
              <a:t>https://www.oracle.com/cloud/azure/oracle-database-for-azure</a:t>
            </a:r>
            <a:r>
              <a:rPr lang="de-CH" sz="1000" dirty="0" smtClean="0">
                <a:hlinkClick r:id="rId4"/>
              </a:rPr>
              <a:t>/</a:t>
            </a:r>
            <a:r>
              <a:rPr lang="de-CH" sz="1000" dirty="0" smtClean="0"/>
              <a:t> </a:t>
            </a:r>
            <a:endParaRPr sz="1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ORACLE</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5"/>
          <a:stretch>
            <a:fillRect/>
          </a:stretch>
        </p:blipFill>
        <p:spPr>
          <a:xfrm>
            <a:off x="5234617" y="2664840"/>
            <a:ext cx="3256296" cy="1748979"/>
          </a:xfrm>
          <a:prstGeom prst="rect">
            <a:avLst/>
          </a:prstGeom>
        </p:spPr>
      </p:pic>
      <p:pic>
        <p:nvPicPr>
          <p:cNvPr id="4" name="Picture 3"/>
          <p:cNvPicPr>
            <a:picLocks noChangeAspect="1"/>
          </p:cNvPicPr>
          <p:nvPr/>
        </p:nvPicPr>
        <p:blipFill>
          <a:blip r:embed="rId6"/>
          <a:stretch>
            <a:fillRect/>
          </a:stretch>
        </p:blipFill>
        <p:spPr>
          <a:xfrm>
            <a:off x="5644598" y="1193140"/>
            <a:ext cx="2222954" cy="1341783"/>
          </a:xfrm>
          <a:prstGeom prst="rect">
            <a:avLst/>
          </a:prstGeom>
        </p:spPr>
      </p:pic>
    </p:spTree>
    <p:extLst>
      <p:ext uri="{BB962C8B-B14F-4D97-AF65-F5344CB8AC3E}">
        <p14:creationId xmlns:p14="http://schemas.microsoft.com/office/powerpoint/2010/main" val="147407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Azure SQL Managed Instance</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smtClean="0"/>
              <a:t> PaaS</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a:t>
            </a:r>
            <a:r>
              <a:rPr lang="en-US" sz="1000" dirty="0"/>
              <a:t>Azure SQL Managed Instance is Microsoft's intelligent, scalable, cloud database service. It allows you to use the full power of SQL Server without any hassle of setting up the infrastructure. </a:t>
            </a:r>
            <a:r>
              <a:rPr lang="en-US" sz="1000" dirty="0"/>
              <a:t>This includes Machine Learning Services which contains Microsoft R and Python packages for high-performance predictive analytics and machine learning</a:t>
            </a:r>
            <a:r>
              <a:rPr lang="en-US" sz="1000" dirty="0" smtClean="0"/>
              <a:t>.</a:t>
            </a:r>
            <a:endParaRPr lang="de-CH" sz="1000" dirty="0"/>
          </a:p>
          <a:p>
            <a:pPr lvl="0" indent="-381000">
              <a:spcBef>
                <a:spcPts val="0"/>
              </a:spcBef>
              <a:buSzPts val="2400"/>
              <a:buFont typeface="Arial" panose="020B0604020202020204" pitchFamily="34" charset="0"/>
              <a:buChar char="•"/>
            </a:pPr>
            <a:endParaRPr lang="de-CH" sz="1000" dirty="0"/>
          </a:p>
          <a:p>
            <a:pPr lvl="0" indent="-381000">
              <a:spcBef>
                <a:spcPts val="0"/>
              </a:spcBef>
              <a:buSzPts val="2400"/>
              <a:buFont typeface="Arial" panose="020B0604020202020204" pitchFamily="34" charset="0"/>
              <a:buChar char="•"/>
            </a:pPr>
            <a:r>
              <a:rPr lang="de-CH" sz="1000" b="1" dirty="0"/>
              <a:t>More Information:</a:t>
            </a:r>
            <a:r>
              <a:rPr lang="de-CH" sz="1000" dirty="0"/>
              <a:t> </a:t>
            </a:r>
            <a:r>
              <a:rPr lang="de-CH" sz="1000" dirty="0">
                <a:hlinkClick r:id="rId3"/>
              </a:rPr>
              <a:t>https://</a:t>
            </a:r>
            <a:r>
              <a:rPr lang="de-CH" sz="1000" dirty="0" smtClean="0">
                <a:hlinkClick r:id="rId3"/>
              </a:rPr>
              <a:t>docs.microsoft.com/en-us/azure/azure-sql/managed-instance/sql-managed-instance-paas-overview?view=azuresql</a:t>
            </a:r>
            <a:r>
              <a:rPr lang="de-CH" sz="1000" dirty="0" smtClean="0"/>
              <a:t> </a:t>
            </a:r>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SQL</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4"/>
          <a:stretch>
            <a:fillRect/>
          </a:stretch>
        </p:blipFill>
        <p:spPr>
          <a:xfrm>
            <a:off x="5085609" y="1414578"/>
            <a:ext cx="3037968" cy="3000462"/>
          </a:xfrm>
          <a:prstGeom prst="rect">
            <a:avLst/>
          </a:prstGeom>
        </p:spPr>
      </p:pic>
    </p:spTree>
    <p:extLst>
      <p:ext uri="{BB962C8B-B14F-4D97-AF65-F5344CB8AC3E}">
        <p14:creationId xmlns:p14="http://schemas.microsoft.com/office/powerpoint/2010/main" val="235244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Azure Database for PostgreSQL</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smtClean="0"/>
              <a:t> PaaS</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a:t>
            </a:r>
            <a:r>
              <a:rPr lang="en-US" sz="1000" dirty="0"/>
              <a:t>Azure Database for PostgreSQL is a relational database service in the Microsoft cloud based on the PostgreSQL open source relational database</a:t>
            </a:r>
            <a:r>
              <a:rPr lang="en-US" sz="1000" dirty="0" smtClean="0"/>
              <a:t>.</a:t>
            </a:r>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b="1" dirty="0" smtClean="0"/>
              <a:t>More </a:t>
            </a:r>
            <a:r>
              <a:rPr lang="de-CH" sz="1000" b="1" dirty="0"/>
              <a:t>Information:</a:t>
            </a:r>
            <a:r>
              <a:rPr lang="de-CH" sz="1000" dirty="0"/>
              <a:t> </a:t>
            </a:r>
            <a:r>
              <a:rPr lang="de-CH" sz="1000" dirty="0">
                <a:hlinkClick r:id="rId3"/>
              </a:rPr>
              <a:t>https://</a:t>
            </a:r>
            <a:r>
              <a:rPr lang="de-CH" sz="1000" dirty="0" smtClean="0">
                <a:hlinkClick r:id="rId3"/>
              </a:rPr>
              <a:t>docs.microsoft.com/en-us/azure/postgresql/single-server/overview</a:t>
            </a:r>
            <a:r>
              <a:rPr lang="de-CH" sz="1000" dirty="0" smtClean="0"/>
              <a:t>  </a:t>
            </a:r>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POSTGRESQL</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4"/>
          <a:stretch>
            <a:fillRect/>
          </a:stretch>
        </p:blipFill>
        <p:spPr>
          <a:xfrm>
            <a:off x="5320752" y="1371790"/>
            <a:ext cx="2280644" cy="3056697"/>
          </a:xfrm>
          <a:prstGeom prst="rect">
            <a:avLst/>
          </a:prstGeom>
        </p:spPr>
      </p:pic>
    </p:spTree>
    <p:extLst>
      <p:ext uri="{BB962C8B-B14F-4D97-AF65-F5344CB8AC3E}">
        <p14:creationId xmlns:p14="http://schemas.microsoft.com/office/powerpoint/2010/main" val="1478897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5451158"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Tableau in Azure </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smtClean="0"/>
              <a:t> IaaS</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a:t>
            </a:r>
            <a:r>
              <a:rPr lang="en-US" sz="1000" dirty="0" smtClean="0"/>
              <a:t>Specializes in Data Visualization.</a:t>
            </a:r>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b="1" dirty="0" smtClean="0"/>
              <a:t>More </a:t>
            </a:r>
            <a:r>
              <a:rPr lang="de-CH" sz="1000" b="1" dirty="0"/>
              <a:t>Information: </a:t>
            </a:r>
            <a:r>
              <a:rPr lang="de-CH" sz="1000" dirty="0">
                <a:hlinkClick r:id="rId3"/>
              </a:rPr>
              <a:t>https://</a:t>
            </a:r>
            <a:r>
              <a:rPr lang="de-CH" sz="1000" dirty="0" smtClean="0">
                <a:hlinkClick r:id="rId3"/>
              </a:rPr>
              <a:t>www.tableau.com/learn/whitepapers/next-generation-cloud-bi-tableau-server-hosted-microsoft-azure</a:t>
            </a:r>
            <a:r>
              <a:rPr lang="de-CH" sz="1000" dirty="0" smtClean="0"/>
              <a:t> </a:t>
            </a:r>
          </a:p>
          <a:p>
            <a:pPr lvl="0" indent="-381000">
              <a:spcBef>
                <a:spcPts val="0"/>
              </a:spcBef>
              <a:buSzPts val="2400"/>
              <a:buFont typeface="Arial" panose="020B0604020202020204" pitchFamily="34" charset="0"/>
              <a:buChar char="•"/>
            </a:pPr>
            <a:endParaRPr lang="de-CH" sz="1000" dirty="0"/>
          </a:p>
          <a:p>
            <a:pPr marL="76200" lvl="0" indent="0">
              <a:spcBef>
                <a:spcPts val="0"/>
              </a:spcBef>
              <a:buSzPts val="2400"/>
              <a:buNone/>
            </a:pPr>
            <a:r>
              <a:rPr lang="de-CH" sz="1000" dirty="0"/>
              <a:t> </a:t>
            </a:r>
            <a:r>
              <a:rPr lang="de-CH" sz="1000" dirty="0" smtClean="0"/>
              <a:t>            </a:t>
            </a:r>
            <a:r>
              <a:rPr lang="de-CH" sz="1000" dirty="0" smtClean="0">
                <a:hlinkClick r:id="rId4"/>
              </a:rPr>
              <a:t>https</a:t>
            </a:r>
            <a:r>
              <a:rPr lang="de-CH" sz="1000" dirty="0">
                <a:hlinkClick r:id="rId4"/>
              </a:rPr>
              <a:t>://</a:t>
            </a:r>
            <a:r>
              <a:rPr lang="de-CH" sz="1000" dirty="0" smtClean="0">
                <a:hlinkClick r:id="rId4"/>
              </a:rPr>
              <a:t>www.tableau.com/about/blog/2019/8/introducing-tableau-server-linux-azure-quickstart</a:t>
            </a:r>
            <a:r>
              <a:rPr lang="de-CH" sz="1000" dirty="0" smtClean="0"/>
              <a:t> </a:t>
            </a:r>
          </a:p>
          <a:p>
            <a:pPr marL="76200" lvl="0" indent="0">
              <a:spcBef>
                <a:spcPts val="0"/>
              </a:spcBef>
              <a:buSzPts val="2400"/>
              <a:buNone/>
            </a:pPr>
            <a:r>
              <a:rPr lang="de-CH" sz="1000" dirty="0" smtClean="0"/>
              <a:t>             </a:t>
            </a:r>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TABLEAU</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5"/>
          <a:stretch>
            <a:fillRect/>
          </a:stretch>
        </p:blipFill>
        <p:spPr>
          <a:xfrm>
            <a:off x="5953407" y="1462772"/>
            <a:ext cx="2581275" cy="800100"/>
          </a:xfrm>
          <a:prstGeom prst="rect">
            <a:avLst/>
          </a:prstGeom>
        </p:spPr>
      </p:pic>
      <p:pic>
        <p:nvPicPr>
          <p:cNvPr id="4" name="Picture 3"/>
          <p:cNvPicPr>
            <a:picLocks noChangeAspect="1"/>
          </p:cNvPicPr>
          <p:nvPr/>
        </p:nvPicPr>
        <p:blipFill>
          <a:blip r:embed="rId6"/>
          <a:stretch>
            <a:fillRect/>
          </a:stretch>
        </p:blipFill>
        <p:spPr>
          <a:xfrm>
            <a:off x="5771322" y="2473514"/>
            <a:ext cx="3213652" cy="1952344"/>
          </a:xfrm>
          <a:prstGeom prst="rect">
            <a:avLst/>
          </a:prstGeom>
        </p:spPr>
      </p:pic>
    </p:spTree>
    <p:extLst>
      <p:ext uri="{BB962C8B-B14F-4D97-AF65-F5344CB8AC3E}">
        <p14:creationId xmlns:p14="http://schemas.microsoft.com/office/powerpoint/2010/main" val="191874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smtClean="0"/>
              <a:t>There are </a:t>
            </a:r>
            <a:r>
              <a:rPr lang="en-US" sz="1000" b="1" dirty="0" smtClean="0"/>
              <a:t>2 Proposed </a:t>
            </a:r>
            <a:r>
              <a:rPr lang="en-US" sz="1000" b="1" dirty="0" smtClean="0"/>
              <a:t>Options: </a:t>
            </a:r>
          </a:p>
          <a:p>
            <a:pPr marL="76200" lvl="0" indent="0">
              <a:spcBef>
                <a:spcPts val="0"/>
              </a:spcBef>
              <a:buSzPts val="2400"/>
              <a:buNone/>
            </a:pPr>
            <a:endParaRPr lang="en-US" sz="1000" u="sng" dirty="0" smtClean="0"/>
          </a:p>
          <a:p>
            <a:pPr marL="76200" lvl="0" indent="0">
              <a:spcBef>
                <a:spcPts val="0"/>
              </a:spcBef>
              <a:buSzPts val="2400"/>
              <a:buNone/>
            </a:pPr>
            <a:r>
              <a:rPr lang="en-US" sz="1000" u="sng" dirty="0" smtClean="0"/>
              <a:t>Option #1:</a:t>
            </a:r>
            <a:r>
              <a:rPr lang="en-US" sz="1000" b="1" u="sng" dirty="0" smtClean="0"/>
              <a:t> Alteryx Server on Azure </a:t>
            </a:r>
            <a:endParaRPr lang="en-US" sz="1000" u="sng" dirty="0"/>
          </a:p>
          <a:p>
            <a:pPr marL="76200" lvl="0" indent="0">
              <a:spcBef>
                <a:spcPts val="0"/>
              </a:spcBef>
              <a:buSzPts val="2400"/>
              <a:buNone/>
            </a:pPr>
            <a:endParaRPr lang="en-US" sz="1000" b="1" dirty="0" smtClean="0"/>
          </a:p>
          <a:p>
            <a:pPr marL="76200" lvl="0" indent="0">
              <a:spcBef>
                <a:spcPts val="0"/>
              </a:spcBef>
              <a:buSzPts val="2400"/>
              <a:buNone/>
            </a:pPr>
            <a:r>
              <a:rPr lang="en-US" sz="1000" b="1" dirty="0" smtClean="0"/>
              <a:t>Platform:</a:t>
            </a:r>
            <a:r>
              <a:rPr lang="en-US" sz="1000" dirty="0" smtClean="0"/>
              <a:t> IaaS</a:t>
            </a:r>
            <a:endParaRPr lang="en-US" sz="1000" dirty="0"/>
          </a:p>
          <a:p>
            <a:pPr marL="76200" lvl="0" indent="0">
              <a:spcBef>
                <a:spcPts val="0"/>
              </a:spcBef>
              <a:buSzPts val="2400"/>
              <a:buNone/>
            </a:pPr>
            <a:r>
              <a:rPr lang="de-CH" sz="1000" b="1" dirty="0" smtClean="0"/>
              <a:t>Details:</a:t>
            </a:r>
            <a:r>
              <a:rPr lang="en-US" sz="1000" dirty="0"/>
              <a:t> </a:t>
            </a:r>
            <a:r>
              <a:rPr lang="en-US" sz="1000" dirty="0" smtClean="0"/>
              <a:t>Used </a:t>
            </a:r>
            <a:r>
              <a:rPr lang="en-US" sz="1000" dirty="0"/>
              <a:t>for Analytics and Specializes in Data Preparation.</a:t>
            </a:r>
            <a:endParaRPr lang="de-CH" sz="1000" dirty="0" smtClean="0"/>
          </a:p>
          <a:p>
            <a:pPr marL="76200" lvl="0" indent="0">
              <a:spcBef>
                <a:spcPts val="0"/>
              </a:spcBef>
              <a:buSzPts val="2400"/>
              <a:buNone/>
            </a:pPr>
            <a:r>
              <a:rPr lang="de-CH" sz="1000" b="1" dirty="0" smtClean="0"/>
              <a:t>More Information: </a:t>
            </a:r>
            <a:r>
              <a:rPr lang="de-CH" sz="1000" dirty="0" smtClean="0">
                <a:hlinkClick r:id="rId3"/>
              </a:rPr>
              <a:t>http</a:t>
            </a:r>
            <a:r>
              <a:rPr lang="de-CH" sz="1000" dirty="0">
                <a:hlinkClick r:id="rId3"/>
              </a:rPr>
              <a:t>://</a:t>
            </a:r>
            <a:r>
              <a:rPr lang="de-CH" sz="1000" dirty="0" smtClean="0">
                <a:hlinkClick r:id="rId3"/>
              </a:rPr>
              <a:t>downloads.alteryx.com/Documentation/Alteryx%20Server%20on%20Azure.pdf</a:t>
            </a:r>
            <a:endParaRPr lang="de-CH" sz="1000" dirty="0" smtClean="0"/>
          </a:p>
          <a:p>
            <a:pPr marL="76200" lvl="0" indent="0">
              <a:spcBef>
                <a:spcPts val="0"/>
              </a:spcBef>
              <a:buSzPts val="2400"/>
              <a:buNone/>
            </a:pPr>
            <a:r>
              <a:rPr lang="de-CH" sz="1000" dirty="0">
                <a:hlinkClick r:id="rId4"/>
              </a:rPr>
              <a:t>https</a:t>
            </a:r>
            <a:r>
              <a:rPr lang="de-CH" sz="1000" dirty="0">
                <a:hlinkClick r:id="rId4"/>
              </a:rPr>
              <a:t>://</a:t>
            </a:r>
            <a:r>
              <a:rPr lang="de-CH" sz="1000" dirty="0" smtClean="0">
                <a:hlinkClick r:id="rId4"/>
              </a:rPr>
              <a:t>community.alteryx.com/t5/Alteryx-Server-Knowledge-Base/Alteryx-Server-on-Azure/ta-p/24395</a:t>
            </a:r>
            <a:r>
              <a:rPr lang="de-CH" sz="1000" dirty="0" smtClean="0"/>
              <a:t> </a:t>
            </a:r>
            <a:endParaRPr lang="de-CH" sz="1000" dirty="0"/>
          </a:p>
          <a:p>
            <a:pPr marL="76200" lvl="0" indent="0">
              <a:spcBef>
                <a:spcPts val="0"/>
              </a:spcBef>
              <a:buSzPts val="2400"/>
              <a:buNone/>
            </a:pPr>
            <a:endParaRPr lang="de-CH" sz="1400" dirty="0" smtClean="0"/>
          </a:p>
          <a:p>
            <a:pPr marL="76200" indent="0">
              <a:spcBef>
                <a:spcPts val="0"/>
              </a:spcBef>
              <a:buSzPts val="2400"/>
              <a:buNone/>
            </a:pPr>
            <a:r>
              <a:rPr lang="en-US" sz="1000" u="sng" dirty="0"/>
              <a:t>Option </a:t>
            </a:r>
            <a:r>
              <a:rPr lang="en-US" sz="1000" u="sng" dirty="0" smtClean="0"/>
              <a:t>#2: </a:t>
            </a:r>
            <a:r>
              <a:rPr lang="en-US" sz="1000" b="1" u="sng" dirty="0"/>
              <a:t>Alteryx APA(Analytic Process Automation) Platform</a:t>
            </a:r>
            <a:endParaRPr lang="en-US" sz="1000" b="1" u="sng" dirty="0"/>
          </a:p>
          <a:p>
            <a:pPr marL="76200" indent="0">
              <a:spcBef>
                <a:spcPts val="0"/>
              </a:spcBef>
              <a:buSzPts val="2400"/>
              <a:buNone/>
            </a:pPr>
            <a:endParaRPr lang="en-US" sz="1000" b="1" dirty="0" smtClean="0"/>
          </a:p>
          <a:p>
            <a:pPr marL="76200" indent="0">
              <a:spcBef>
                <a:spcPts val="0"/>
              </a:spcBef>
              <a:buSzPts val="2400"/>
              <a:buNone/>
            </a:pPr>
            <a:r>
              <a:rPr lang="en-US" sz="1000" b="1" dirty="0" smtClean="0"/>
              <a:t>Platform</a:t>
            </a:r>
            <a:r>
              <a:rPr lang="en-US" sz="1000" b="1" dirty="0"/>
              <a:t>:</a:t>
            </a:r>
            <a:r>
              <a:rPr lang="en-US" sz="1000" dirty="0"/>
              <a:t> </a:t>
            </a:r>
            <a:r>
              <a:rPr lang="en-US" sz="1000" dirty="0" smtClean="0"/>
              <a:t>SaaS</a:t>
            </a:r>
          </a:p>
          <a:p>
            <a:pPr marL="76200" indent="0">
              <a:spcBef>
                <a:spcPts val="0"/>
              </a:spcBef>
              <a:buSzPts val="2400"/>
              <a:buNone/>
            </a:pPr>
            <a:r>
              <a:rPr lang="de-CH" sz="1000" b="1" dirty="0" smtClean="0"/>
              <a:t>More </a:t>
            </a:r>
            <a:r>
              <a:rPr lang="de-CH" sz="1000" b="1" dirty="0"/>
              <a:t>Information:</a:t>
            </a:r>
            <a:r>
              <a:rPr lang="de-CH" sz="1000" dirty="0"/>
              <a:t> </a:t>
            </a:r>
            <a:r>
              <a:rPr lang="de-CH" sz="1000" dirty="0">
                <a:hlinkClick r:id="rId5"/>
              </a:rPr>
              <a:t>https://</a:t>
            </a:r>
            <a:r>
              <a:rPr lang="de-CH" sz="1000" dirty="0" smtClean="0">
                <a:hlinkClick r:id="rId5"/>
              </a:rPr>
              <a:t>azuremarketplace.microsoft.com/en-us/marketplace/apps/alteryx.alteryx-analytics-platform?tab=Overview</a:t>
            </a:r>
            <a:r>
              <a:rPr lang="de-CH" sz="1000" dirty="0" smtClean="0"/>
              <a:t> </a:t>
            </a:r>
            <a:endParaRPr sz="1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ALTERYX</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6"/>
          <a:stretch>
            <a:fillRect/>
          </a:stretch>
        </p:blipFill>
        <p:spPr>
          <a:xfrm>
            <a:off x="4675074" y="1772728"/>
            <a:ext cx="4362910" cy="2006820"/>
          </a:xfrm>
          <a:prstGeom prst="rect">
            <a:avLst/>
          </a:prstGeom>
        </p:spPr>
      </p:pic>
    </p:spTree>
    <p:extLst>
      <p:ext uri="{BB962C8B-B14F-4D97-AF65-F5344CB8AC3E}">
        <p14:creationId xmlns:p14="http://schemas.microsoft.com/office/powerpoint/2010/main" val="2658934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715662"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Talend Remote Engine for Microsoft Azure </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a:t> Integration Platform-As-A-Service (iPaaS)</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a:t>
            </a:r>
            <a:r>
              <a:rPr lang="en-US" sz="1000" dirty="0" smtClean="0"/>
              <a:t>An </a:t>
            </a:r>
            <a:r>
              <a:rPr lang="en-US" sz="1000" dirty="0"/>
              <a:t>open-source data integration platform. By pairing a Talend Remote Engine created from Talend Cloud with a Talend Remote Engine for Azure, you can execute tasks and plans easily with minimal configuration steps.</a:t>
            </a:r>
            <a:endParaRPr lang="en-US" sz="1000" dirty="0" smtClean="0"/>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b="1" dirty="0"/>
              <a:t>More </a:t>
            </a:r>
            <a:r>
              <a:rPr lang="de-CH" sz="1000" b="1" dirty="0"/>
              <a:t>Information:</a:t>
            </a:r>
            <a:r>
              <a:rPr lang="de-CH" sz="1000" dirty="0"/>
              <a:t> </a:t>
            </a:r>
            <a:endParaRPr lang="de-CH" sz="1000" dirty="0"/>
          </a:p>
          <a:p>
            <a:pPr marL="76200" lvl="0" indent="0">
              <a:spcBef>
                <a:spcPts val="0"/>
              </a:spcBef>
              <a:buSzPts val="2400"/>
              <a:buNone/>
            </a:pPr>
            <a:r>
              <a:rPr lang="de-CH" sz="1000" dirty="0" smtClean="0"/>
              <a:t>             </a:t>
            </a:r>
            <a:r>
              <a:rPr lang="de-CH" sz="1000" dirty="0" smtClean="0">
                <a:hlinkClick r:id="rId3"/>
              </a:rPr>
              <a:t>https</a:t>
            </a:r>
            <a:r>
              <a:rPr lang="de-CH" sz="1000" dirty="0">
                <a:hlinkClick r:id="rId3"/>
              </a:rPr>
              <a:t>://www.talend.com/resources/talend-microsoft-azure-together</a:t>
            </a:r>
            <a:r>
              <a:rPr lang="de-CH" sz="1000" dirty="0">
                <a:hlinkClick r:id="rId3"/>
              </a:rPr>
              <a:t>/</a:t>
            </a:r>
            <a:r>
              <a:rPr lang="de-CH" sz="1000" dirty="0"/>
              <a:t>  </a:t>
            </a:r>
          </a:p>
          <a:p>
            <a:pPr marL="76200" lvl="0" indent="0">
              <a:spcBef>
                <a:spcPts val="0"/>
              </a:spcBef>
              <a:buSzPts val="2400"/>
              <a:buNone/>
            </a:pPr>
            <a:endParaRPr lang="de-CH" sz="1000" dirty="0">
              <a:hlinkClick r:id="rId4"/>
            </a:endParaRPr>
          </a:p>
          <a:p>
            <a:pPr marL="76200" lvl="0" indent="0">
              <a:spcBef>
                <a:spcPts val="0"/>
              </a:spcBef>
              <a:buSzPts val="2400"/>
              <a:buNone/>
            </a:pPr>
            <a:r>
              <a:rPr lang="de-CH" sz="1000" dirty="0"/>
              <a:t> </a:t>
            </a:r>
            <a:r>
              <a:rPr lang="de-CH" sz="1000" dirty="0" smtClean="0"/>
              <a:t>            </a:t>
            </a:r>
            <a:r>
              <a:rPr lang="de-CH" sz="1000" dirty="0" smtClean="0">
                <a:hlinkClick r:id="rId4"/>
              </a:rPr>
              <a:t>https</a:t>
            </a:r>
            <a:r>
              <a:rPr lang="de-CH" sz="1000" dirty="0">
                <a:hlinkClick r:id="rId4"/>
              </a:rPr>
              <a:t>://</a:t>
            </a:r>
            <a:r>
              <a:rPr lang="de-CH" sz="1000" dirty="0" smtClean="0">
                <a:hlinkClick r:id="rId4"/>
              </a:rPr>
              <a:t>azuremarketplace.microsoft.com/en-us/marketplace/apps/talend.talendremoteengine?tab=Overview</a:t>
            </a:r>
            <a:endParaRPr lang="de-CH" sz="1000" dirty="0"/>
          </a:p>
          <a:p>
            <a:pPr marL="76200" lvl="0" indent="0">
              <a:spcBef>
                <a:spcPts val="0"/>
              </a:spcBef>
              <a:buSzPts val="2400"/>
              <a:buNone/>
            </a:pPr>
            <a:endParaRPr lang="de-CH" sz="1000" dirty="0" smtClean="0">
              <a:hlinkClick r:id="rId5"/>
            </a:endParaRPr>
          </a:p>
          <a:p>
            <a:pPr marL="76200" lvl="0" indent="0">
              <a:spcBef>
                <a:spcPts val="0"/>
              </a:spcBef>
              <a:buSzPts val="2400"/>
              <a:buNone/>
            </a:pPr>
            <a:r>
              <a:rPr lang="de-CH" sz="1000" dirty="0"/>
              <a:t> </a:t>
            </a:r>
            <a:r>
              <a:rPr lang="de-CH" sz="1000" dirty="0" smtClean="0"/>
              <a:t>            </a:t>
            </a:r>
            <a:r>
              <a:rPr lang="de-CH" sz="1000" dirty="0" smtClean="0">
                <a:hlinkClick r:id="rId5"/>
              </a:rPr>
              <a:t>https</a:t>
            </a:r>
            <a:r>
              <a:rPr lang="de-CH" sz="1000" dirty="0">
                <a:hlinkClick r:id="rId5"/>
              </a:rPr>
              <a:t>://</a:t>
            </a:r>
            <a:r>
              <a:rPr lang="de-CH" sz="1000" dirty="0" smtClean="0">
                <a:hlinkClick r:id="rId5"/>
              </a:rPr>
              <a:t>help.talend.com/r/en-US/Cloud/remote-engine-azure-user-guide/talend-remote-engine-for-microsoft-azure</a:t>
            </a:r>
            <a:r>
              <a:rPr lang="de-CH" sz="1000" dirty="0" smtClean="0"/>
              <a:t> </a:t>
            </a:r>
          </a:p>
          <a:p>
            <a:pPr marL="76200" lvl="0" indent="0">
              <a:spcBef>
                <a:spcPts val="0"/>
              </a:spcBef>
              <a:buSzPts val="2400"/>
              <a:buNone/>
            </a:pPr>
            <a:r>
              <a:rPr lang="de-CH" sz="1000" dirty="0" smtClean="0"/>
              <a:t>             </a:t>
            </a:r>
          </a:p>
          <a:p>
            <a:pPr marL="76200" lvl="0" indent="0">
              <a:spcBef>
                <a:spcPts val="0"/>
              </a:spcBef>
              <a:buSzPts val="2400"/>
              <a:buNone/>
            </a:pPr>
            <a:r>
              <a:rPr lang="de-CH" sz="1000" dirty="0" smtClean="0"/>
              <a:t>             </a:t>
            </a:r>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TALEND</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6"/>
          <a:stretch>
            <a:fillRect/>
          </a:stretch>
        </p:blipFill>
        <p:spPr>
          <a:xfrm>
            <a:off x="5327112" y="1455115"/>
            <a:ext cx="3697611" cy="2923035"/>
          </a:xfrm>
          <a:prstGeom prst="rect">
            <a:avLst/>
          </a:prstGeom>
        </p:spPr>
      </p:pic>
    </p:spTree>
    <p:extLst>
      <p:ext uri="{BB962C8B-B14F-4D97-AF65-F5344CB8AC3E}">
        <p14:creationId xmlns:p14="http://schemas.microsoft.com/office/powerpoint/2010/main" val="2567950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2"/>
            <a:ext cx="4715662" cy="3378567"/>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Secure Agents Connecting IICS (Informatica Intelligent Cloud Services)  </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a:t> Integration Platform-As-A-Service (iPaaS)</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a:t>
            </a:r>
            <a:r>
              <a:rPr lang="en-US" sz="1000" dirty="0" smtClean="0"/>
              <a:t>A </a:t>
            </a:r>
            <a:r>
              <a:rPr lang="en-US" sz="1000" dirty="0"/>
              <a:t>Cloud-Based Data Integration Platform. Secure Agents enables secure communication across the firewall between your organization and Informatica Intelligent Cloud Services(IICS</a:t>
            </a:r>
            <a:r>
              <a:rPr lang="en-US" sz="1000" dirty="0" smtClean="0"/>
              <a:t>).</a:t>
            </a:r>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b="1" dirty="0"/>
              <a:t>More </a:t>
            </a:r>
            <a:r>
              <a:rPr lang="de-CH" sz="1000" b="1" dirty="0"/>
              <a:t>Information:</a:t>
            </a:r>
            <a:r>
              <a:rPr lang="de-CH" sz="1000" dirty="0"/>
              <a:t> </a:t>
            </a:r>
            <a:endParaRPr lang="de-CH" sz="1000" dirty="0"/>
          </a:p>
          <a:p>
            <a:pPr marL="76200" lvl="0" indent="0">
              <a:spcBef>
                <a:spcPts val="0"/>
              </a:spcBef>
              <a:buSzPts val="2400"/>
              <a:buNone/>
            </a:pPr>
            <a:r>
              <a:rPr lang="de-CH" sz="1000" dirty="0"/>
              <a:t>             </a:t>
            </a:r>
            <a:r>
              <a:rPr lang="de-CH" sz="1000" dirty="0">
                <a:hlinkClick r:id="rId3"/>
              </a:rPr>
              <a:t>https://</a:t>
            </a:r>
            <a:r>
              <a:rPr lang="de-CH" sz="1000" dirty="0" smtClean="0">
                <a:hlinkClick r:id="rId3"/>
              </a:rPr>
              <a:t>www.informatica.com/content/dam/informatica-com/en/collateral/solution-brief/informatica-intelligent-cloud-services-for-microsoft-azure_3999en.pdf</a:t>
            </a:r>
            <a:r>
              <a:rPr lang="de-CH" sz="1000" dirty="0" smtClean="0"/>
              <a:t>  </a:t>
            </a:r>
            <a:endParaRPr lang="de-CH" sz="1000" dirty="0">
              <a:hlinkClick r:id="rId4"/>
            </a:endParaRPr>
          </a:p>
          <a:p>
            <a:pPr marL="76200" lvl="0" indent="0">
              <a:spcBef>
                <a:spcPts val="0"/>
              </a:spcBef>
              <a:buSzPts val="2400"/>
              <a:buNone/>
            </a:pPr>
            <a:r>
              <a:rPr lang="de-CH" sz="1000" dirty="0"/>
              <a:t>             </a:t>
            </a:r>
            <a:r>
              <a:rPr lang="de-CH" sz="1000" dirty="0" smtClean="0">
                <a:hlinkClick r:id="rId5"/>
              </a:rPr>
              <a:t>https</a:t>
            </a:r>
            <a:r>
              <a:rPr lang="de-CH" sz="1000" dirty="0">
                <a:hlinkClick r:id="rId5"/>
              </a:rPr>
              <a:t>://</a:t>
            </a:r>
            <a:r>
              <a:rPr lang="de-CH" sz="1000" dirty="0" smtClean="0">
                <a:hlinkClick r:id="rId5"/>
              </a:rPr>
              <a:t>azuremarketplace.microsoft.com/en-au/marketplace/apps/informatica.annualiics?tab=Overview</a:t>
            </a:r>
            <a:endParaRPr lang="de-CH" sz="1000" dirty="0"/>
          </a:p>
          <a:p>
            <a:pPr marL="76200" lvl="0" indent="0">
              <a:spcBef>
                <a:spcPts val="0"/>
              </a:spcBef>
              <a:buSzPts val="2400"/>
              <a:buNone/>
            </a:pPr>
            <a:endParaRPr lang="de-CH" sz="1000" dirty="0" smtClean="0"/>
          </a:p>
          <a:p>
            <a:pPr marL="76200" lvl="0" indent="0">
              <a:spcBef>
                <a:spcPts val="0"/>
              </a:spcBef>
              <a:buSzPts val="2400"/>
              <a:buNone/>
            </a:pPr>
            <a:r>
              <a:rPr lang="de-CH" sz="1000" dirty="0" smtClean="0"/>
              <a:t>             </a:t>
            </a:r>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INFORMATICA</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6"/>
          <a:stretch>
            <a:fillRect/>
          </a:stretch>
        </p:blipFill>
        <p:spPr>
          <a:xfrm>
            <a:off x="5087177" y="1418564"/>
            <a:ext cx="3873809" cy="2974532"/>
          </a:xfrm>
          <a:prstGeom prst="rect">
            <a:avLst/>
          </a:prstGeom>
        </p:spPr>
      </p:pic>
    </p:spTree>
    <p:extLst>
      <p:ext uri="{BB962C8B-B14F-4D97-AF65-F5344CB8AC3E}">
        <p14:creationId xmlns:p14="http://schemas.microsoft.com/office/powerpoint/2010/main" val="631987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2"/>
            <a:ext cx="4715662" cy="3378567"/>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PowerBI    </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a:t> </a:t>
            </a:r>
            <a:r>
              <a:rPr lang="en-US" sz="1000" dirty="0" smtClean="0"/>
              <a:t>SaaS</a:t>
            </a:r>
            <a:endParaRPr lang="en-US" sz="1000" dirty="0" smtClean="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a:t>
            </a:r>
            <a:r>
              <a:rPr lang="en-US" sz="1000" dirty="0"/>
              <a:t>To Prepare and Deliver Reports</a:t>
            </a:r>
            <a:r>
              <a:rPr lang="en-US" sz="1000" dirty="0" smtClean="0"/>
              <a:t>.</a:t>
            </a:r>
          </a:p>
          <a:p>
            <a:pPr marL="76200" lvl="0" indent="0">
              <a:spcBef>
                <a:spcPts val="0"/>
              </a:spcBef>
              <a:buSzPts val="2400"/>
              <a:buNone/>
            </a:pPr>
            <a:endParaRPr lang="de-CH" sz="1000" dirty="0" smtClean="0"/>
          </a:p>
          <a:p>
            <a:pPr lvl="0" indent="-381000">
              <a:spcBef>
                <a:spcPts val="0"/>
              </a:spcBef>
              <a:buSzPts val="2400"/>
              <a:buFont typeface="Arial" panose="020B0604020202020204" pitchFamily="34" charset="0"/>
              <a:buChar char="•"/>
            </a:pPr>
            <a:r>
              <a:rPr lang="de-CH" sz="1000" b="1" dirty="0"/>
              <a:t>More </a:t>
            </a:r>
            <a:r>
              <a:rPr lang="de-CH" sz="1000" b="1" dirty="0"/>
              <a:t>Information:</a:t>
            </a:r>
            <a:r>
              <a:rPr lang="de-CH" sz="1000" dirty="0"/>
              <a:t> </a:t>
            </a:r>
            <a:endParaRPr lang="de-CH" sz="1000" dirty="0"/>
          </a:p>
          <a:p>
            <a:pPr marL="76200" lvl="0" indent="0">
              <a:spcBef>
                <a:spcPts val="0"/>
              </a:spcBef>
              <a:buSzPts val="2400"/>
              <a:buNone/>
            </a:pPr>
            <a:r>
              <a:rPr lang="de-CH" sz="1000" dirty="0"/>
              <a:t>             </a:t>
            </a:r>
            <a:r>
              <a:rPr lang="de-CH" sz="1000" dirty="0">
                <a:hlinkClick r:id="rId3"/>
              </a:rPr>
              <a:t>https://docs.microsoft.com/en-us/power-bi</a:t>
            </a:r>
            <a:r>
              <a:rPr lang="de-CH" sz="1000" dirty="0" smtClean="0">
                <a:hlinkClick r:id="rId3"/>
              </a:rPr>
              <a:t>/</a:t>
            </a:r>
            <a:r>
              <a:rPr lang="de-CH" sz="1000" dirty="0" smtClean="0"/>
              <a:t> </a:t>
            </a:r>
          </a:p>
          <a:p>
            <a:pPr marL="76200" lvl="0" indent="0">
              <a:spcBef>
                <a:spcPts val="0"/>
              </a:spcBef>
              <a:buSzPts val="2400"/>
              <a:buNone/>
            </a:pPr>
            <a:r>
              <a:rPr lang="de-CH" sz="1000" dirty="0" smtClean="0"/>
              <a:t>             </a:t>
            </a:r>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POWERBI</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4"/>
          <a:stretch>
            <a:fillRect/>
          </a:stretch>
        </p:blipFill>
        <p:spPr>
          <a:xfrm>
            <a:off x="5455754" y="1551240"/>
            <a:ext cx="2247900" cy="2305050"/>
          </a:xfrm>
          <a:prstGeom prst="rect">
            <a:avLst/>
          </a:prstGeom>
        </p:spPr>
      </p:pic>
    </p:spTree>
    <p:extLst>
      <p:ext uri="{BB962C8B-B14F-4D97-AF65-F5344CB8AC3E}">
        <p14:creationId xmlns:p14="http://schemas.microsoft.com/office/powerpoint/2010/main" val="949914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marL="76200" lvl="0" indent="0">
              <a:spcBef>
                <a:spcPts val="0"/>
              </a:spcBef>
              <a:buSzPts val="2400"/>
              <a:buNone/>
            </a:pPr>
            <a:r>
              <a:rPr lang="en-US" sz="1000" dirty="0"/>
              <a:t>There are </a:t>
            </a:r>
            <a:r>
              <a:rPr lang="en-US" sz="1000" b="1" dirty="0" smtClean="0"/>
              <a:t>4 </a:t>
            </a:r>
            <a:r>
              <a:rPr lang="en-US" sz="1000" b="1" dirty="0"/>
              <a:t>Proposed Options: </a:t>
            </a:r>
          </a:p>
          <a:p>
            <a:pPr marL="76200" lvl="0" indent="0">
              <a:spcBef>
                <a:spcPts val="0"/>
              </a:spcBef>
              <a:buSzPts val="2400"/>
              <a:buNone/>
            </a:pPr>
            <a:endParaRPr lang="en-US" sz="1000" u="sng" dirty="0" smtClean="0"/>
          </a:p>
          <a:p>
            <a:pPr marL="76200" lvl="0" indent="0">
              <a:spcBef>
                <a:spcPts val="0"/>
              </a:spcBef>
              <a:buSzPts val="2400"/>
              <a:buNone/>
            </a:pPr>
            <a:r>
              <a:rPr lang="en-US" sz="1000" u="sng" dirty="0" smtClean="0"/>
              <a:t>Option #1:</a:t>
            </a:r>
            <a:r>
              <a:rPr lang="en-US" sz="1000" b="1" u="sng" dirty="0" smtClean="0"/>
              <a:t> Data Science Virtual Machine</a:t>
            </a:r>
            <a:endParaRPr lang="en-US" sz="1000" u="sng" dirty="0"/>
          </a:p>
          <a:p>
            <a:pPr marL="76200" lvl="0" indent="0">
              <a:spcBef>
                <a:spcPts val="0"/>
              </a:spcBef>
              <a:buSzPts val="2400"/>
              <a:buNone/>
            </a:pPr>
            <a:r>
              <a:rPr lang="en-US" sz="1000" b="1" dirty="0" smtClean="0"/>
              <a:t>Platform:</a:t>
            </a:r>
            <a:r>
              <a:rPr lang="en-US" sz="1000" dirty="0" smtClean="0"/>
              <a:t> IaaS</a:t>
            </a:r>
            <a:endParaRPr lang="de-CH" sz="1000" dirty="0"/>
          </a:p>
          <a:p>
            <a:pPr marL="76200" lvl="0" indent="0">
              <a:spcBef>
                <a:spcPts val="0"/>
              </a:spcBef>
              <a:buSzPts val="2400"/>
              <a:buNone/>
            </a:pPr>
            <a:r>
              <a:rPr lang="de-CH" sz="1000" b="1" dirty="0" smtClean="0"/>
              <a:t>More </a:t>
            </a:r>
            <a:r>
              <a:rPr lang="de-CH" sz="1000" b="1" dirty="0"/>
              <a:t>Information: </a:t>
            </a:r>
            <a:r>
              <a:rPr lang="de-CH" sz="1000" dirty="0">
                <a:hlinkClick r:id="rId3"/>
              </a:rPr>
              <a:t>https://</a:t>
            </a:r>
            <a:r>
              <a:rPr lang="de-CH" sz="1000" dirty="0" smtClean="0">
                <a:hlinkClick r:id="rId3"/>
              </a:rPr>
              <a:t>docs.microsoft.com/en-us/azure/architecture/data-guide/technology-choices/r-developers-guide#data-science-virtual-machine</a:t>
            </a:r>
            <a:r>
              <a:rPr lang="de-CH" sz="1000" dirty="0" smtClean="0"/>
              <a:t> </a:t>
            </a:r>
            <a:endParaRPr lang="de-CH" sz="1400" dirty="0" smtClean="0"/>
          </a:p>
          <a:p>
            <a:pPr marL="76200" lvl="0" indent="0">
              <a:spcBef>
                <a:spcPts val="0"/>
              </a:spcBef>
              <a:buSzPts val="2400"/>
              <a:buNone/>
            </a:pPr>
            <a:endParaRPr lang="de-CH" sz="1400" dirty="0" smtClean="0"/>
          </a:p>
          <a:p>
            <a:pPr marL="76200" indent="0">
              <a:spcBef>
                <a:spcPts val="0"/>
              </a:spcBef>
              <a:buSzPts val="2400"/>
              <a:buNone/>
            </a:pPr>
            <a:r>
              <a:rPr lang="en-US" sz="1000" u="sng" dirty="0"/>
              <a:t>Option </a:t>
            </a:r>
            <a:r>
              <a:rPr lang="en-US" sz="1000" u="sng" dirty="0" smtClean="0"/>
              <a:t>#2: </a:t>
            </a:r>
            <a:r>
              <a:rPr lang="en-US" sz="1000" b="1" u="sng" dirty="0" smtClean="0"/>
              <a:t>ML Services on HDInsight</a:t>
            </a:r>
            <a:endParaRPr lang="en-US" sz="1000" b="1" u="sng" dirty="0"/>
          </a:p>
          <a:p>
            <a:pPr marL="76200" indent="0">
              <a:spcBef>
                <a:spcPts val="0"/>
              </a:spcBef>
              <a:buSzPts val="2400"/>
              <a:buNone/>
            </a:pPr>
            <a:r>
              <a:rPr lang="en-US" sz="1000" b="1" dirty="0" smtClean="0"/>
              <a:t>Platform</a:t>
            </a:r>
            <a:r>
              <a:rPr lang="en-US" sz="1000" b="1" dirty="0"/>
              <a:t>:</a:t>
            </a:r>
            <a:r>
              <a:rPr lang="en-US" sz="1000" dirty="0"/>
              <a:t> </a:t>
            </a:r>
            <a:r>
              <a:rPr lang="en-US" sz="1000" dirty="0" smtClean="0"/>
              <a:t>PaaS</a:t>
            </a:r>
          </a:p>
          <a:p>
            <a:pPr marL="76200" indent="0">
              <a:spcBef>
                <a:spcPts val="0"/>
              </a:spcBef>
              <a:buSzPts val="2400"/>
              <a:buNone/>
            </a:pPr>
            <a:r>
              <a:rPr lang="de-CH" sz="1000" b="1" dirty="0" smtClean="0"/>
              <a:t>More </a:t>
            </a:r>
            <a:r>
              <a:rPr lang="de-CH" sz="1000" b="1" dirty="0"/>
              <a:t>Information:</a:t>
            </a:r>
            <a:r>
              <a:rPr lang="de-CH" sz="1000" dirty="0"/>
              <a:t> </a:t>
            </a:r>
            <a:r>
              <a:rPr lang="de-CH" sz="1000" dirty="0">
                <a:hlinkClick r:id="rId4"/>
              </a:rPr>
              <a:t>https://</a:t>
            </a:r>
            <a:r>
              <a:rPr lang="de-CH" sz="1000" dirty="0" smtClean="0">
                <a:hlinkClick r:id="rId4"/>
              </a:rPr>
              <a:t>docs.microsoft.com/en-us/azure/architecture/data-guide/technology-choices/r-developers-guide#ml-services-on-hdinsight</a:t>
            </a:r>
            <a:r>
              <a:rPr lang="de-CH" sz="1000" dirty="0" smtClean="0"/>
              <a:t> </a:t>
            </a:r>
          </a:p>
          <a:p>
            <a:pPr marL="76200" indent="0">
              <a:spcBef>
                <a:spcPts val="0"/>
              </a:spcBef>
              <a:buSzPts val="2400"/>
              <a:buNone/>
            </a:pPr>
            <a:endParaRPr lang="de-CH" sz="1000" dirty="0"/>
          </a:p>
          <a:p>
            <a:pPr marL="76200" indent="0">
              <a:spcBef>
                <a:spcPts val="0"/>
              </a:spcBef>
              <a:buSzPts val="2400"/>
              <a:buNone/>
            </a:pPr>
            <a:r>
              <a:rPr lang="en-US" sz="1000" u="sng" dirty="0" smtClean="0"/>
              <a:t>Option #3: </a:t>
            </a:r>
            <a:r>
              <a:rPr lang="en-US" sz="1000" b="1" u="sng" dirty="0" smtClean="0"/>
              <a:t>Azure Machine Learning</a:t>
            </a:r>
            <a:endParaRPr lang="en-US" sz="1000" b="1" u="sng" dirty="0"/>
          </a:p>
          <a:p>
            <a:pPr marL="76200" indent="0">
              <a:spcBef>
                <a:spcPts val="0"/>
              </a:spcBef>
              <a:buSzPts val="2400"/>
              <a:buNone/>
            </a:pPr>
            <a:r>
              <a:rPr lang="en-US" sz="1000" b="1" dirty="0"/>
              <a:t>Platform:</a:t>
            </a:r>
            <a:r>
              <a:rPr lang="en-US" sz="1000" dirty="0"/>
              <a:t> PaaS</a:t>
            </a:r>
          </a:p>
          <a:p>
            <a:pPr marL="76200" indent="0">
              <a:spcBef>
                <a:spcPts val="0"/>
              </a:spcBef>
              <a:buSzPts val="2400"/>
              <a:buNone/>
            </a:pPr>
            <a:r>
              <a:rPr lang="de-CH" sz="1000" b="1" dirty="0"/>
              <a:t>More Information: </a:t>
            </a:r>
            <a:r>
              <a:rPr lang="de-CH" sz="1000" dirty="0">
                <a:hlinkClick r:id="rId5"/>
              </a:rPr>
              <a:t>https://</a:t>
            </a:r>
            <a:r>
              <a:rPr lang="de-CH" sz="1000" dirty="0" smtClean="0">
                <a:hlinkClick r:id="rId5"/>
              </a:rPr>
              <a:t>docs.microsoft.com/en-us/azure/architecture/data-guide/technology-choices/r-developers-guide#azure-machine-learning</a:t>
            </a:r>
            <a:r>
              <a:rPr lang="de-CH" sz="1000" b="1" dirty="0" smtClean="0"/>
              <a:t> </a:t>
            </a:r>
            <a:endParaRPr lang="de-CH" sz="1000" dirty="0" smtClean="0"/>
          </a:p>
          <a:p>
            <a:pPr marL="76200" indent="0">
              <a:spcBef>
                <a:spcPts val="0"/>
              </a:spcBef>
              <a:buSzPts val="2400"/>
              <a:buNone/>
            </a:pPr>
            <a:endParaRPr lang="de-CH" sz="1000" dirty="0"/>
          </a:p>
          <a:p>
            <a:pPr marL="76200" indent="0">
              <a:spcBef>
                <a:spcPts val="0"/>
              </a:spcBef>
              <a:buSzPts val="2400"/>
              <a:buNone/>
            </a:pPr>
            <a:r>
              <a:rPr lang="en-US" sz="1000" u="sng" dirty="0"/>
              <a:t>Option </a:t>
            </a:r>
            <a:r>
              <a:rPr lang="en-US" sz="1000" u="sng" dirty="0" smtClean="0"/>
              <a:t>#4: </a:t>
            </a:r>
            <a:r>
              <a:rPr lang="en-US" sz="1000" b="1" u="sng" dirty="0" smtClean="0"/>
              <a:t>Azure SQL Managed Instance</a:t>
            </a:r>
            <a:endParaRPr lang="en-US" sz="1000" b="1" u="sng" dirty="0"/>
          </a:p>
          <a:p>
            <a:pPr marL="76200" indent="0">
              <a:spcBef>
                <a:spcPts val="0"/>
              </a:spcBef>
              <a:buSzPts val="2400"/>
              <a:buNone/>
            </a:pPr>
            <a:r>
              <a:rPr lang="en-US" sz="1000" b="1" dirty="0"/>
              <a:t>Platform:</a:t>
            </a:r>
            <a:r>
              <a:rPr lang="en-US" sz="1000" dirty="0"/>
              <a:t> PaaS</a:t>
            </a:r>
          </a:p>
          <a:p>
            <a:pPr marL="76200" indent="0">
              <a:spcBef>
                <a:spcPts val="0"/>
              </a:spcBef>
              <a:buSzPts val="2400"/>
              <a:buNone/>
            </a:pPr>
            <a:r>
              <a:rPr lang="de-CH" sz="1000" b="1" dirty="0"/>
              <a:t>More Information:</a:t>
            </a:r>
            <a:r>
              <a:rPr lang="de-CH" sz="1000" dirty="0"/>
              <a:t> </a:t>
            </a:r>
            <a:r>
              <a:rPr lang="de-CH" sz="1000" dirty="0">
                <a:hlinkClick r:id="rId6"/>
              </a:rPr>
              <a:t>https://</a:t>
            </a:r>
            <a:r>
              <a:rPr lang="de-CH" sz="1000" dirty="0" smtClean="0">
                <a:hlinkClick r:id="rId6"/>
              </a:rPr>
              <a:t>docs.microsoft.com/en-us/azure/architecture/data-guide/technology-choices/r-developers-guide#azure-sql-managed-instance</a:t>
            </a:r>
            <a:r>
              <a:rPr lang="de-CH" sz="1000" dirty="0" smtClean="0"/>
              <a:t> </a:t>
            </a:r>
            <a:endParaRPr sz="1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PYTHON AND R IN AZURE</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p:cNvPicPr>
            <a:picLocks noChangeAspect="1"/>
          </p:cNvPicPr>
          <p:nvPr/>
        </p:nvPicPr>
        <p:blipFill>
          <a:blip r:embed="rId7"/>
          <a:stretch>
            <a:fillRect/>
          </a:stretch>
        </p:blipFill>
        <p:spPr>
          <a:xfrm>
            <a:off x="4650038" y="1822174"/>
            <a:ext cx="4354813" cy="2153479"/>
          </a:xfrm>
          <a:prstGeom prst="rect">
            <a:avLst/>
          </a:prstGeom>
        </p:spPr>
      </p:pic>
    </p:spTree>
    <p:extLst>
      <p:ext uri="{BB962C8B-B14F-4D97-AF65-F5344CB8AC3E}">
        <p14:creationId xmlns:p14="http://schemas.microsoft.com/office/powerpoint/2010/main" val="3383247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4" y="3030176"/>
            <a:ext cx="467169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BOM &amp; PRE-REQUISITES</a:t>
            </a:r>
            <a:endParaRPr sz="36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1" i="0" u="none" strike="noStrike" kern="0" cap="none" spc="0" normalizeH="0" baseline="0" noProof="0" dirty="0">
              <a:ln>
                <a:noFill/>
              </a:ln>
              <a:solidFill>
                <a:srgbClr val="FFFFFF"/>
              </a:solidFill>
              <a:effectLst/>
              <a:uLnTx/>
              <a:uFillTx/>
              <a:latin typeface="Roboto Condensed"/>
              <a:ea typeface="Roboto Condensed"/>
              <a:sym typeface="Roboto Condense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2000" b="1" noProof="0" dirty="0">
                <a:solidFill>
                  <a:srgbClr val="3F5378"/>
                </a:solidFill>
                <a:latin typeface="Roboto Condensed"/>
                <a:ea typeface="Roboto Condensed"/>
                <a:cs typeface="Roboto Condensed"/>
                <a:sym typeface="Roboto Condensed"/>
              </a:rPr>
              <a:t>3</a:t>
            </a:r>
            <a:endParaRPr kumimoji="0" sz="3000" b="1" i="0" u="none" strike="noStrike" kern="0" cap="none" spc="0" normalizeH="0" baseline="0" noProof="0" dirty="0">
              <a:ln>
                <a:noFill/>
              </a:ln>
              <a:solidFill>
                <a:srgbClr val="3F5378"/>
              </a:solidFill>
              <a:effectLst/>
              <a:uLnTx/>
              <a:uFillTx/>
              <a:latin typeface="Roboto Condensed"/>
              <a:ea typeface="Roboto Condensed"/>
              <a:cs typeface="Roboto Condensed"/>
              <a:sym typeface="Roboto Condensed"/>
            </a:endParaRPr>
          </a:p>
        </p:txBody>
      </p:sp>
    </p:spTree>
    <p:extLst>
      <p:ext uri="{BB962C8B-B14F-4D97-AF65-F5344CB8AC3E}">
        <p14:creationId xmlns:p14="http://schemas.microsoft.com/office/powerpoint/2010/main" val="3941052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solidFill>
              </a:rPr>
              <a:t>HELLO!</a:t>
            </a:r>
            <a:endParaRPr sz="4800" dirty="0">
              <a:solidFill>
                <a:schemeClr val="accent5"/>
              </a:solidFill>
            </a:endParaRPr>
          </a:p>
        </p:txBody>
      </p:sp>
      <p:sp>
        <p:nvSpPr>
          <p:cNvPr id="214" name="Google Shape;214;p13"/>
          <p:cNvSpPr txBox="1">
            <a:spLocks noGrp="1"/>
          </p:cNvSpPr>
          <p:nvPr>
            <p:ph type="subTitle" idx="4294967295"/>
          </p:nvPr>
        </p:nvSpPr>
        <p:spPr>
          <a:xfrm>
            <a:off x="1321533" y="3677476"/>
            <a:ext cx="6593700" cy="8417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t>I am </a:t>
            </a:r>
            <a:r>
              <a:rPr lang="en" sz="1600" b="1" dirty="0" smtClean="0"/>
              <a:t>Tanushri Nayak</a:t>
            </a:r>
            <a:endParaRPr sz="1600" b="1" dirty="0"/>
          </a:p>
          <a:p>
            <a:pPr marL="0" lvl="0" indent="0" algn="ctr">
              <a:spcBef>
                <a:spcPts val="0"/>
              </a:spcBef>
              <a:buClr>
                <a:schemeClr val="dk1"/>
              </a:buClr>
              <a:buSzPts val="1100"/>
              <a:buNone/>
            </a:pPr>
            <a:r>
              <a:rPr lang="de-CH" sz="1000" dirty="0" smtClean="0"/>
              <a:t>14+ Years of Experience | Software Development, Architecture &amp; Consulting</a:t>
            </a:r>
            <a:r>
              <a:rPr lang="en" sz="1200" dirty="0" smtClean="0"/>
              <a:t> | </a:t>
            </a:r>
            <a:r>
              <a:rPr lang="en-US" sz="1000" dirty="0"/>
              <a:t>Data Analytics and ML </a:t>
            </a:r>
            <a:r>
              <a:rPr lang="en-US" sz="1000" dirty="0" smtClean="0"/>
              <a:t>Enthusiast | Traveler | Hiker | Reader | Painter |</a:t>
            </a:r>
          </a:p>
          <a:p>
            <a:pPr marL="0" lvl="0" indent="0" algn="ctr">
              <a:spcBef>
                <a:spcPts val="0"/>
              </a:spcBef>
              <a:buClr>
                <a:schemeClr val="dk1"/>
              </a:buClr>
              <a:buSzPts val="1100"/>
              <a:buNone/>
            </a:pPr>
            <a:endParaRPr lang="en" sz="1000" dirty="0"/>
          </a:p>
          <a:p>
            <a:pPr marL="0" lvl="0" indent="0" algn="ctr" rtl="0">
              <a:spcBef>
                <a:spcPts val="0"/>
              </a:spcBef>
              <a:spcAft>
                <a:spcPts val="0"/>
              </a:spcAft>
              <a:buClr>
                <a:schemeClr val="dk1"/>
              </a:buClr>
              <a:buSzPts val="1100"/>
              <a:buFont typeface="Arial"/>
              <a:buNone/>
            </a:pPr>
            <a:r>
              <a:rPr lang="en" sz="1200" dirty="0" smtClean="0"/>
              <a:t>You </a:t>
            </a:r>
            <a:r>
              <a:rPr lang="en" sz="1200" dirty="0"/>
              <a:t>can </a:t>
            </a:r>
            <a:r>
              <a:rPr lang="en" sz="1200" dirty="0" smtClean="0"/>
              <a:t>look me at: </a:t>
            </a:r>
          </a:p>
          <a:p>
            <a:pPr marL="0" lvl="0" indent="0">
              <a:spcBef>
                <a:spcPts val="0"/>
              </a:spcBef>
              <a:buClr>
                <a:schemeClr val="dk1"/>
              </a:buClr>
              <a:buSzPts val="1100"/>
              <a:buNone/>
            </a:pPr>
            <a:r>
              <a:rPr lang="de-CH" sz="900" dirty="0" smtClean="0"/>
              <a:t>			: </a:t>
            </a:r>
            <a:r>
              <a:rPr lang="de-CH" sz="900" dirty="0">
                <a:hlinkClick r:id="rId3"/>
              </a:rPr>
              <a:t>https://www.linkedin.com/in/tanushri-nayak-a518645b</a:t>
            </a:r>
            <a:r>
              <a:rPr lang="de-CH" sz="900" dirty="0" smtClean="0">
                <a:hlinkClick r:id="rId3"/>
              </a:rPr>
              <a:t>/</a:t>
            </a:r>
            <a:r>
              <a:rPr lang="de-CH" sz="900" dirty="0" smtClean="0"/>
              <a:t> </a:t>
            </a:r>
            <a:endParaRPr lang="de-CH" sz="900" dirty="0" smtClean="0"/>
          </a:p>
          <a:p>
            <a:pPr marL="0" indent="0">
              <a:spcBef>
                <a:spcPts val="0"/>
              </a:spcBef>
              <a:buClr>
                <a:schemeClr val="dk1"/>
              </a:buClr>
              <a:buSzPts val="1100"/>
              <a:buNone/>
            </a:pPr>
            <a:r>
              <a:rPr lang="de-CH" sz="900" dirty="0" smtClean="0"/>
              <a:t>			: </a:t>
            </a:r>
            <a:r>
              <a:rPr lang="de-CH" sz="900" dirty="0">
                <a:hlinkClick r:id="rId4"/>
              </a:rPr>
              <a:t>https://</a:t>
            </a:r>
            <a:r>
              <a:rPr lang="de-CH" sz="900" dirty="0" smtClean="0">
                <a:hlinkClick r:id="rId4"/>
              </a:rPr>
              <a:t>github.com/tanushrin/</a:t>
            </a:r>
            <a:r>
              <a:rPr lang="de-CH" sz="900" dirty="0" smtClean="0"/>
              <a:t>  </a:t>
            </a:r>
            <a:endParaRPr lang="de-CH" sz="900" dirty="0"/>
          </a:p>
          <a:p>
            <a:pPr marL="0" indent="0">
              <a:spcBef>
                <a:spcPts val="0"/>
              </a:spcBef>
              <a:buClr>
                <a:schemeClr val="dk1"/>
              </a:buClr>
              <a:buSzPts val="1100"/>
              <a:buNone/>
            </a:pPr>
            <a:r>
              <a:rPr lang="de-CH" sz="900" dirty="0" smtClean="0"/>
              <a:t>		</a:t>
            </a:r>
            <a:endParaRPr lang="de-CH" sz="900" dirty="0"/>
          </a:p>
          <a:p>
            <a:pPr marL="0" indent="0" algn="ctr">
              <a:spcBef>
                <a:spcPts val="0"/>
              </a:spcBef>
              <a:buClr>
                <a:schemeClr val="dk1"/>
              </a:buClr>
              <a:buSzPts val="1100"/>
              <a:buNone/>
            </a:pPr>
            <a:endParaRPr lang="de-CH" sz="1000" dirty="0"/>
          </a:p>
          <a:p>
            <a:pPr marL="0" lvl="0" indent="0" algn="ctr">
              <a:spcBef>
                <a:spcPts val="0"/>
              </a:spcBef>
              <a:buClr>
                <a:schemeClr val="dk1"/>
              </a:buClr>
              <a:buSzPts val="1100"/>
              <a:buNone/>
            </a:pPr>
            <a:endParaRPr lang="en" sz="1000" dirty="0" smtClean="0"/>
          </a:p>
          <a:p>
            <a:pPr marL="0" lvl="0" indent="0" algn="ctr">
              <a:spcBef>
                <a:spcPts val="0"/>
              </a:spcBef>
              <a:buClr>
                <a:schemeClr val="dk1"/>
              </a:buClr>
              <a:buSzPts val="1100"/>
              <a:buNone/>
            </a:pPr>
            <a:endParaRPr lang="en" sz="1000" dirty="0" smtClean="0"/>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3027" y="4112302"/>
            <a:ext cx="161511" cy="16151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5385" y="4271853"/>
            <a:ext cx="120926" cy="12092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2824" y="580703"/>
            <a:ext cx="1378351" cy="179047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dirty="0" smtClean="0"/>
              <a:t>Resource Group</a:t>
            </a:r>
          </a:p>
          <a:p>
            <a:pPr lvl="0" indent="-381000">
              <a:spcBef>
                <a:spcPts val="0"/>
              </a:spcBef>
              <a:buSzPts val="2400"/>
              <a:buFont typeface="Arial" panose="020B0604020202020204" pitchFamily="34" charset="0"/>
              <a:buChar char="•"/>
            </a:pPr>
            <a:r>
              <a:rPr lang="en-US" sz="1000" dirty="0" smtClean="0"/>
              <a:t>Azure Key Vault</a:t>
            </a:r>
          </a:p>
          <a:p>
            <a:pPr lvl="0" indent="-381000">
              <a:spcBef>
                <a:spcPts val="0"/>
              </a:spcBef>
              <a:buSzPts val="2400"/>
              <a:buFont typeface="Arial" panose="020B0604020202020204" pitchFamily="34" charset="0"/>
              <a:buChar char="•"/>
            </a:pPr>
            <a:r>
              <a:rPr lang="en-US" sz="1000" dirty="0" smtClean="0"/>
              <a:t>Log Analytics</a:t>
            </a:r>
          </a:p>
          <a:p>
            <a:pPr lvl="0" indent="-381000">
              <a:spcBef>
                <a:spcPts val="0"/>
              </a:spcBef>
              <a:buSzPts val="2400"/>
              <a:buFont typeface="Arial" panose="020B0604020202020204" pitchFamily="34" charset="0"/>
              <a:buChar char="•"/>
            </a:pPr>
            <a:r>
              <a:rPr lang="en-US" sz="1000" dirty="0" smtClean="0"/>
              <a:t>Storage Account</a:t>
            </a:r>
          </a:p>
          <a:p>
            <a:pPr lvl="0" indent="-381000">
              <a:spcBef>
                <a:spcPts val="0"/>
              </a:spcBef>
              <a:buSzPts val="2400"/>
              <a:buFont typeface="Arial" panose="020B0604020202020204" pitchFamily="34" charset="0"/>
              <a:buChar char="•"/>
            </a:pPr>
            <a:r>
              <a:rPr lang="en-US" sz="1000" dirty="0"/>
              <a:t>Virtual Network, Subnet, </a:t>
            </a:r>
            <a:r>
              <a:rPr lang="en-US" sz="1000" dirty="0" smtClean="0"/>
              <a:t>DDoS, </a:t>
            </a:r>
            <a:r>
              <a:rPr lang="en-US" sz="1000" dirty="0"/>
              <a:t>Peering, Network Security Group(NSG), Route Table, Global DNS and Private </a:t>
            </a:r>
            <a:r>
              <a:rPr lang="en-US" sz="1000" dirty="0" smtClean="0"/>
              <a:t>DNS</a:t>
            </a:r>
          </a:p>
          <a:p>
            <a:pPr lvl="0" indent="-381000">
              <a:spcBef>
                <a:spcPts val="0"/>
              </a:spcBef>
              <a:buSzPts val="2400"/>
              <a:buFont typeface="Arial" panose="020B0604020202020204" pitchFamily="34" charset="0"/>
              <a:buChar char="•"/>
            </a:pPr>
            <a:r>
              <a:rPr lang="en-US" sz="1000" dirty="0" smtClean="0"/>
              <a:t>HDInsight (Cluster Type: Hadoop): </a:t>
            </a:r>
            <a:r>
              <a:rPr lang="en-US" sz="1000" b="1" dirty="0" smtClean="0"/>
              <a:t>PaaS</a:t>
            </a:r>
          </a:p>
          <a:p>
            <a:pPr lvl="0" indent="-381000">
              <a:spcBef>
                <a:spcPts val="0"/>
              </a:spcBef>
              <a:buSzPts val="2400"/>
              <a:buFont typeface="Arial" panose="020B0604020202020204" pitchFamily="34" charset="0"/>
              <a:buChar char="•"/>
            </a:pPr>
            <a:r>
              <a:rPr lang="en-US" sz="1000" dirty="0" smtClean="0"/>
              <a:t>Oracle: </a:t>
            </a:r>
            <a:r>
              <a:rPr lang="en-US" sz="1000" b="1" dirty="0" smtClean="0"/>
              <a:t>IaaS or Multi-Cloud</a:t>
            </a:r>
          </a:p>
          <a:p>
            <a:pPr lvl="0" indent="-381000">
              <a:spcBef>
                <a:spcPts val="0"/>
              </a:spcBef>
              <a:buSzPts val="2400"/>
              <a:buFont typeface="Arial" panose="020B0604020202020204" pitchFamily="34" charset="0"/>
              <a:buChar char="•"/>
            </a:pPr>
            <a:r>
              <a:rPr lang="en-US" sz="1000" dirty="0" smtClean="0"/>
              <a:t>Azure SQL Managed Instance: </a:t>
            </a:r>
            <a:r>
              <a:rPr lang="en-US" sz="1000" b="1" dirty="0" smtClean="0"/>
              <a:t>PaaS</a:t>
            </a:r>
          </a:p>
          <a:p>
            <a:pPr lvl="0" indent="-381000">
              <a:spcBef>
                <a:spcPts val="0"/>
              </a:spcBef>
              <a:buSzPts val="2400"/>
              <a:buFont typeface="Arial" panose="020B0604020202020204" pitchFamily="34" charset="0"/>
              <a:buChar char="•"/>
            </a:pPr>
            <a:r>
              <a:rPr lang="en-US" sz="1000" dirty="0" smtClean="0"/>
              <a:t>Azure Database for PostgreSQL: </a:t>
            </a:r>
            <a:r>
              <a:rPr lang="en-US" sz="1000" b="1" dirty="0" smtClean="0"/>
              <a:t>PaaS</a:t>
            </a:r>
          </a:p>
          <a:p>
            <a:pPr lvl="0" indent="-381000">
              <a:spcBef>
                <a:spcPts val="0"/>
              </a:spcBef>
              <a:buSzPts val="2400"/>
              <a:buFont typeface="Arial" panose="020B0604020202020204" pitchFamily="34" charset="0"/>
              <a:buChar char="•"/>
            </a:pPr>
            <a:r>
              <a:rPr lang="en-US" sz="1000" dirty="0" smtClean="0"/>
              <a:t>Tableau on Azure: </a:t>
            </a:r>
            <a:r>
              <a:rPr lang="en-US" sz="1000" b="1" dirty="0" smtClean="0"/>
              <a:t>IaaS</a:t>
            </a:r>
          </a:p>
          <a:p>
            <a:pPr lvl="0" indent="-381000">
              <a:spcBef>
                <a:spcPts val="0"/>
              </a:spcBef>
              <a:buSzPts val="2400"/>
              <a:buFont typeface="Arial" panose="020B0604020202020204" pitchFamily="34" charset="0"/>
              <a:buChar char="•"/>
            </a:pPr>
            <a:r>
              <a:rPr lang="en-US" sz="1000" dirty="0" smtClean="0"/>
              <a:t>Alteryx: </a:t>
            </a:r>
            <a:r>
              <a:rPr lang="en-US" sz="1000" b="1" dirty="0" smtClean="0"/>
              <a:t>IaaS or SaaS </a:t>
            </a:r>
          </a:p>
          <a:p>
            <a:pPr lvl="0" indent="-381000">
              <a:spcBef>
                <a:spcPts val="0"/>
              </a:spcBef>
              <a:buSzPts val="2400"/>
              <a:buFont typeface="Arial" panose="020B0604020202020204" pitchFamily="34" charset="0"/>
              <a:buChar char="•"/>
            </a:pPr>
            <a:r>
              <a:rPr lang="en-US" sz="1000" dirty="0" smtClean="0"/>
              <a:t>Talend Remote Engine on Azure + Talend Cloud: </a:t>
            </a:r>
            <a:r>
              <a:rPr lang="en-US" sz="1000" b="1" dirty="0" smtClean="0"/>
              <a:t>IaaS/Multi-Cloud</a:t>
            </a:r>
            <a:r>
              <a:rPr lang="en-US" sz="1000" dirty="0" smtClean="0"/>
              <a:t> </a:t>
            </a:r>
          </a:p>
          <a:p>
            <a:pPr lvl="0" indent="-381000">
              <a:spcBef>
                <a:spcPts val="0"/>
              </a:spcBef>
              <a:buSzPts val="2400"/>
              <a:buFont typeface="Arial" panose="020B0604020202020204" pitchFamily="34" charset="0"/>
              <a:buChar char="•"/>
            </a:pPr>
            <a:r>
              <a:rPr lang="en-US" sz="1000" dirty="0" smtClean="0"/>
              <a:t>Informatica Secure Agents + Informatica Intelligent Cloud Services (IICS): </a:t>
            </a:r>
            <a:r>
              <a:rPr lang="en-US" sz="1000" b="1" dirty="0" smtClean="0"/>
              <a:t>IaaS/Multi-Cloud</a:t>
            </a:r>
          </a:p>
          <a:p>
            <a:pPr lvl="0" indent="-381000">
              <a:spcBef>
                <a:spcPts val="0"/>
              </a:spcBef>
              <a:buSzPts val="2400"/>
              <a:buFont typeface="Arial" panose="020B0604020202020204" pitchFamily="34" charset="0"/>
              <a:buChar char="•"/>
            </a:pPr>
            <a:r>
              <a:rPr lang="en-US" sz="1000" dirty="0" smtClean="0"/>
              <a:t>PowerBI: </a:t>
            </a:r>
            <a:r>
              <a:rPr lang="en-US" sz="1000" b="1" dirty="0" smtClean="0"/>
              <a:t>SaaS</a:t>
            </a:r>
            <a:r>
              <a:rPr lang="en-US" sz="1000" dirty="0" smtClean="0"/>
              <a:t> </a:t>
            </a:r>
            <a:endParaRPr lang="en-US" sz="1000" dirty="0"/>
          </a:p>
          <a:p>
            <a:pPr lvl="0" indent="-381000">
              <a:spcBef>
                <a:spcPts val="0"/>
              </a:spcBef>
              <a:buSzPts val="2400"/>
              <a:buFont typeface="Arial" panose="020B0604020202020204" pitchFamily="34" charset="0"/>
              <a:buChar char="•"/>
            </a:pPr>
            <a:endParaRPr lang="en-US" sz="1000" dirty="0" smtClean="0"/>
          </a:p>
          <a:p>
            <a:pPr marL="76200" lvl="0" indent="0">
              <a:spcBef>
                <a:spcPts val="0"/>
              </a:spcBef>
              <a:buSzPts val="2400"/>
              <a:buNone/>
            </a:pPr>
            <a:r>
              <a:rPr lang="en-US" sz="1000" b="1" u="sng" dirty="0"/>
              <a:t>OPTIONAL AZURE SERVICES UNDER BILL OF MATERIAL (BOM</a:t>
            </a:r>
            <a:r>
              <a:rPr lang="en-US" sz="1000" b="1" u="sng" dirty="0" smtClean="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Data Science VM: </a:t>
            </a:r>
            <a:r>
              <a:rPr lang="en-US" sz="1000" b="1" dirty="0" smtClean="0"/>
              <a:t>IaaS</a:t>
            </a:r>
            <a:endParaRPr lang="en-US" sz="1000" b="1" dirty="0"/>
          </a:p>
          <a:p>
            <a:pPr lvl="0" indent="-381000">
              <a:spcBef>
                <a:spcPts val="0"/>
              </a:spcBef>
              <a:buSzPts val="2400"/>
              <a:buFont typeface="Arial" panose="020B0604020202020204" pitchFamily="34" charset="0"/>
              <a:buChar char="•"/>
            </a:pPr>
            <a:r>
              <a:rPr lang="en-US" sz="1000" dirty="0" smtClean="0"/>
              <a:t>ML Services on HDInsight: </a:t>
            </a:r>
            <a:r>
              <a:rPr lang="en-US" sz="1000" b="1" dirty="0" smtClean="0"/>
              <a:t>PaaS</a:t>
            </a:r>
          </a:p>
          <a:p>
            <a:pPr lvl="0" indent="-381000">
              <a:spcBef>
                <a:spcPts val="0"/>
              </a:spcBef>
              <a:buSzPts val="2400"/>
              <a:buFont typeface="Arial" panose="020B0604020202020204" pitchFamily="34" charset="0"/>
              <a:buChar char="•"/>
            </a:pPr>
            <a:r>
              <a:rPr lang="en-US" sz="1000" dirty="0" smtClean="0"/>
              <a:t>Azure Machine Learning: </a:t>
            </a:r>
            <a:r>
              <a:rPr lang="en-US" sz="1000" b="1" dirty="0" smtClean="0"/>
              <a:t>PaaS</a:t>
            </a:r>
            <a:r>
              <a:rPr lang="en-US" sz="1000" dirty="0" smtClean="0"/>
              <a:t> </a:t>
            </a:r>
            <a:endParaRPr lang="en-US" sz="1000" dirty="0"/>
          </a:p>
          <a:p>
            <a:pPr marL="76200" lvl="0" indent="0">
              <a:spcBef>
                <a:spcPts val="0"/>
              </a:spcBef>
              <a:buSzPts val="2400"/>
              <a:buNone/>
            </a:pPr>
            <a:endParaRPr lang="en-US" sz="1000" b="1" u="sng" dirty="0" smtClean="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BILL OF MATERIALS</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5353050" y="1792150"/>
            <a:ext cx="3638551" cy="1919288"/>
          </a:xfrm>
          <a:prstGeom prst="rect">
            <a:avLst/>
          </a:prstGeom>
        </p:spPr>
      </p:pic>
    </p:spTree>
    <p:extLst>
      <p:ext uri="{BB962C8B-B14F-4D97-AF65-F5344CB8AC3E}">
        <p14:creationId xmlns:p14="http://schemas.microsoft.com/office/powerpoint/2010/main" val="2418651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dirty="0" smtClean="0"/>
              <a:t>Contoso </a:t>
            </a:r>
            <a:r>
              <a:rPr lang="en-US" sz="1000" dirty="0"/>
              <a:t>should have Robust Network Infrastructure - Azure HUB AND SPOKE. </a:t>
            </a:r>
            <a:r>
              <a:rPr lang="en-US" sz="1000" b="1" u="sng" dirty="0"/>
              <a:t>Building Hub and Spoke is OUT OF SCOPE</a:t>
            </a:r>
            <a:r>
              <a:rPr lang="en-US" sz="1000" b="1" u="sng" dirty="0" smtClean="0"/>
              <a:t>.</a:t>
            </a:r>
          </a:p>
          <a:p>
            <a:pPr lvl="0" indent="-381000">
              <a:spcBef>
                <a:spcPts val="0"/>
              </a:spcBef>
              <a:buSzPts val="2400"/>
              <a:buFont typeface="Arial" panose="020B0604020202020204" pitchFamily="34" charset="0"/>
              <a:buChar char="•"/>
            </a:pPr>
            <a:endParaRPr lang="en-US" sz="1000" b="1" u="sng" dirty="0"/>
          </a:p>
          <a:p>
            <a:pPr lvl="0" indent="-381000">
              <a:spcBef>
                <a:spcPts val="0"/>
              </a:spcBef>
              <a:buSzPts val="2400"/>
              <a:buFont typeface="Arial" panose="020B0604020202020204" pitchFamily="34" charset="0"/>
              <a:buChar char="•"/>
            </a:pPr>
            <a:r>
              <a:rPr lang="en-US" sz="1000" dirty="0" smtClean="0"/>
              <a:t>Contoso </a:t>
            </a:r>
            <a:r>
              <a:rPr lang="en-US" sz="1000" dirty="0"/>
              <a:t>should have Resilient Bandwidth connecting Azure and In-House </a:t>
            </a:r>
            <a:r>
              <a:rPr lang="en-US" sz="1000" dirty="0" smtClean="0"/>
              <a:t>Datacenter. </a:t>
            </a:r>
            <a:r>
              <a:rPr lang="en-US" sz="1000" b="1" u="sng" dirty="0"/>
              <a:t>Setting up this connectivity is OUT OF SCOPE.</a:t>
            </a:r>
            <a:endParaRPr lang="en-US" sz="1000" b="1" u="sng" dirty="0" smtClean="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PRE-REQUISITES</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p:cNvPicPr>
            <a:picLocks noChangeAspect="1"/>
          </p:cNvPicPr>
          <p:nvPr/>
        </p:nvPicPr>
        <p:blipFill>
          <a:blip r:embed="rId3"/>
          <a:stretch>
            <a:fillRect/>
          </a:stretch>
        </p:blipFill>
        <p:spPr>
          <a:xfrm>
            <a:off x="5882113" y="1498233"/>
            <a:ext cx="2108957" cy="2880745"/>
          </a:xfrm>
          <a:prstGeom prst="rect">
            <a:avLst/>
          </a:prstGeom>
        </p:spPr>
      </p:pic>
    </p:spTree>
    <p:extLst>
      <p:ext uri="{BB962C8B-B14F-4D97-AF65-F5344CB8AC3E}">
        <p14:creationId xmlns:p14="http://schemas.microsoft.com/office/powerpoint/2010/main" val="441272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4" y="3030176"/>
            <a:ext cx="467169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MIGRATION STRATEGY</a:t>
            </a:r>
            <a:endParaRPr sz="36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200" b="1" i="0" u="none" strike="noStrike" kern="0" cap="none" spc="0" normalizeH="0" baseline="0" noProof="0" dirty="0">
              <a:ln>
                <a:noFill/>
              </a:ln>
              <a:solidFill>
                <a:srgbClr val="FFFFFF"/>
              </a:solidFill>
              <a:effectLst/>
              <a:uLnTx/>
              <a:uFillTx/>
              <a:latin typeface="Roboto Condensed"/>
              <a:ea typeface="Roboto Condensed"/>
              <a:sym typeface="Roboto Condense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2000" b="1" dirty="0" smtClean="0">
                <a:solidFill>
                  <a:srgbClr val="3F5378"/>
                </a:solidFill>
                <a:latin typeface="Roboto Condensed"/>
                <a:ea typeface="Roboto Condensed"/>
                <a:cs typeface="Roboto Condensed"/>
                <a:sym typeface="Roboto Condensed"/>
              </a:rPr>
              <a:t>4</a:t>
            </a:r>
            <a:endParaRPr kumimoji="0" sz="3000" b="1" i="0" u="none" strike="noStrike" kern="0" cap="none" spc="0" normalizeH="0" baseline="0" noProof="0" dirty="0">
              <a:ln>
                <a:noFill/>
              </a:ln>
              <a:solidFill>
                <a:srgbClr val="3F5378"/>
              </a:solidFill>
              <a:effectLst/>
              <a:uLnTx/>
              <a:uFillTx/>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10597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Proof of Concept(POC):</a:t>
            </a:r>
            <a:r>
              <a:rPr lang="en-US" sz="1000" dirty="0" smtClean="0"/>
              <a:t> </a:t>
            </a:r>
            <a:r>
              <a:rPr lang="en-US" sz="1000" dirty="0"/>
              <a:t>Functional </a:t>
            </a:r>
            <a:r>
              <a:rPr lang="en-US" sz="1000" dirty="0" smtClean="0"/>
              <a:t>Test.</a:t>
            </a:r>
          </a:p>
          <a:p>
            <a:pPr lvl="0" indent="-381000">
              <a:spcBef>
                <a:spcPts val="0"/>
              </a:spcBef>
              <a:buSzPts val="2400"/>
              <a:buFont typeface="Arial" panose="020B0604020202020204" pitchFamily="34" charset="0"/>
              <a:buChar char="•"/>
            </a:pPr>
            <a:endParaRPr lang="en-US" sz="1000" b="1" u="sng" dirty="0"/>
          </a:p>
          <a:p>
            <a:pPr lvl="0" indent="-381000">
              <a:spcBef>
                <a:spcPts val="0"/>
              </a:spcBef>
              <a:buSzPts val="2400"/>
              <a:buFont typeface="Arial" panose="020B0604020202020204" pitchFamily="34" charset="0"/>
              <a:buChar char="•"/>
            </a:pPr>
            <a:r>
              <a:rPr lang="en-US" sz="1000" b="1" dirty="0" smtClean="0"/>
              <a:t>Non-Production:</a:t>
            </a:r>
            <a:r>
              <a:rPr lang="en-US" sz="1000" dirty="0" smtClean="0"/>
              <a:t> </a:t>
            </a:r>
            <a:r>
              <a:rPr lang="en-US" sz="1000" dirty="0"/>
              <a:t>Functional and Performance </a:t>
            </a:r>
            <a:r>
              <a:rPr lang="en-US" sz="1000" dirty="0" smtClean="0"/>
              <a:t>Test.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b="1" dirty="0" smtClean="0"/>
              <a:t>Production:</a:t>
            </a:r>
            <a:r>
              <a:rPr lang="en-US" sz="1000" dirty="0" smtClean="0"/>
              <a:t> Functional </a:t>
            </a:r>
            <a:r>
              <a:rPr lang="en-US" sz="1000" dirty="0"/>
              <a:t>and Performance </a:t>
            </a:r>
            <a:r>
              <a:rPr lang="en-US" sz="1000" dirty="0" smtClean="0"/>
              <a:t>Test.</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Cutover (On-Prem) and </a:t>
            </a:r>
            <a:r>
              <a:rPr lang="en-US" sz="1000" b="1" dirty="0"/>
              <a:t>Golive</a:t>
            </a:r>
            <a:r>
              <a:rPr lang="en-US" sz="1000" dirty="0"/>
              <a:t> (Cloud</a:t>
            </a:r>
            <a:r>
              <a:rPr lang="en-US" sz="1000" dirty="0" smtClean="0"/>
              <a:t>).</a:t>
            </a:r>
            <a:endParaRPr lang="en-US" sz="1000" dirty="0"/>
          </a:p>
          <a:p>
            <a:pPr lvl="0" indent="-381000">
              <a:spcBef>
                <a:spcPts val="0"/>
              </a:spcBef>
              <a:buSzPts val="2400"/>
              <a:buFont typeface="Arial" panose="020B0604020202020204" pitchFamily="34" charset="0"/>
              <a:buChar char="•"/>
            </a:pPr>
            <a:endParaRPr lang="en-US" sz="1000" b="1" u="sng" dirty="0" smtClean="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PROPOSED APPROCH</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stretch>
            <a:fillRect/>
          </a:stretch>
        </p:blipFill>
        <p:spPr>
          <a:xfrm>
            <a:off x="5667943" y="1354936"/>
            <a:ext cx="2288349" cy="2596092"/>
          </a:xfrm>
          <a:prstGeom prst="rect">
            <a:avLst/>
          </a:prstGeom>
        </p:spPr>
      </p:pic>
    </p:spTree>
    <p:extLst>
      <p:ext uri="{BB962C8B-B14F-4D97-AF65-F5344CB8AC3E}">
        <p14:creationId xmlns:p14="http://schemas.microsoft.com/office/powerpoint/2010/main" val="639014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39587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dirty="0"/>
              <a:t>POC (Proof-of-Concept) based on the above requirement </a:t>
            </a:r>
            <a:r>
              <a:rPr lang="en-US" sz="1000" dirty="0" smtClean="0"/>
              <a:t>gathering.</a:t>
            </a:r>
          </a:p>
          <a:p>
            <a:pPr lvl="0" indent="-381000">
              <a:spcBef>
                <a:spcPts val="0"/>
              </a:spcBef>
              <a:buSzPts val="2400"/>
              <a:buFont typeface="Arial" panose="020B0604020202020204" pitchFamily="34" charset="0"/>
              <a:buChar char="•"/>
            </a:pPr>
            <a:r>
              <a:rPr lang="en-US" sz="1000" dirty="0" smtClean="0"/>
              <a:t>Focus </a:t>
            </a:r>
            <a:r>
              <a:rPr lang="en-US" sz="1000" dirty="0"/>
              <a:t>on Functional Testing rather than Performance Testing during POC Phase</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smtClean="0"/>
              <a:t>Primary </a:t>
            </a:r>
            <a:r>
              <a:rPr lang="en-US" sz="1000" dirty="0"/>
              <a:t>task to </a:t>
            </a:r>
            <a:r>
              <a:rPr lang="en-US" sz="1000" dirty="0" smtClean="0"/>
              <a:t>Evaluate </a:t>
            </a:r>
            <a:r>
              <a:rPr lang="en-US" sz="1000" dirty="0"/>
              <a:t>- HDInsight (Hadoop Cluster</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smtClean="0"/>
              <a:t>This </a:t>
            </a:r>
            <a:r>
              <a:rPr lang="en-US" sz="1000" dirty="0"/>
              <a:t>will then be followed by Each Spoke Data Technology Equivalent </a:t>
            </a:r>
            <a:r>
              <a:rPr lang="en-US" sz="1000" dirty="0" smtClean="0"/>
              <a:t>Azure </a:t>
            </a:r>
            <a:r>
              <a:rPr lang="en-US" sz="1000" dirty="0"/>
              <a:t>Service mentioned in BOM</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smtClean="0"/>
              <a:t>Approach </a:t>
            </a:r>
            <a:r>
              <a:rPr lang="en-US" sz="1000" dirty="0"/>
              <a:t>will be One Azure Service at a time as there might be issues related to Setup and Connectivity which needs to be addressed. If Any Data Technologies are tightly coupled, we then take the Approach of Setting the Services Together in Azure by calling out an Exception</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a:t>When POC of all Recommended Azure Services is complete, we move to Next Phase - Non-Prod Environment. The Setup should be seamless as we have all our learnings in POC</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a:t>Performance Testing will be done in the Non-Prod Environment</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a:t>Based on the success criteria defined for Performance Testing in Non-Prod, an equivalent like-to-like Production environment will be deployed</a:t>
            </a:r>
            <a:r>
              <a:rPr lang="en-US" sz="1000" dirty="0" smtClean="0"/>
              <a:t>.</a:t>
            </a:r>
            <a:endParaRPr lang="en-US" sz="1000" dirty="0"/>
          </a:p>
          <a:p>
            <a:pPr lvl="0" indent="-381000">
              <a:spcBef>
                <a:spcPts val="0"/>
              </a:spcBef>
              <a:buSzPts val="2400"/>
              <a:buFont typeface="Arial" panose="020B0604020202020204" pitchFamily="34" charset="0"/>
              <a:buChar char="•"/>
            </a:pPr>
            <a:r>
              <a:rPr lang="en-US" sz="1000" dirty="0"/>
              <a:t>Non-Prod and Prod will have a like-to-like configuration with the sole purpose that if there is any issue in production, it can be reproduced in UAT</a:t>
            </a:r>
            <a:r>
              <a:rPr lang="en-US" sz="1000" dirty="0" smtClean="0"/>
              <a:t>.</a:t>
            </a: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PROPOSED GUIDELINES</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stretch>
            <a:fillRect/>
          </a:stretch>
        </p:blipFill>
        <p:spPr>
          <a:xfrm>
            <a:off x="5667943" y="1354936"/>
            <a:ext cx="2288349" cy="2596092"/>
          </a:xfrm>
          <a:prstGeom prst="rect">
            <a:avLst/>
          </a:prstGeom>
        </p:spPr>
      </p:pic>
    </p:spTree>
    <p:extLst>
      <p:ext uri="{BB962C8B-B14F-4D97-AF65-F5344CB8AC3E}">
        <p14:creationId xmlns:p14="http://schemas.microsoft.com/office/powerpoint/2010/main" val="350739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4" y="3030176"/>
            <a:ext cx="467169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SUMMARY</a:t>
            </a:r>
            <a:endParaRPr sz="36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200" b="1" i="0" u="none" strike="noStrike" kern="0" cap="none" spc="0" normalizeH="0" baseline="0" noProof="0" dirty="0">
              <a:ln>
                <a:noFill/>
              </a:ln>
              <a:solidFill>
                <a:srgbClr val="FFFFFF"/>
              </a:solidFill>
              <a:effectLst/>
              <a:uLnTx/>
              <a:uFillTx/>
              <a:latin typeface="Roboto Condensed"/>
              <a:ea typeface="Roboto Condensed"/>
              <a:sym typeface="Roboto Condense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2000" b="1" noProof="0" dirty="0">
                <a:solidFill>
                  <a:srgbClr val="3F5378"/>
                </a:solidFill>
                <a:latin typeface="Roboto Condensed"/>
                <a:ea typeface="Roboto Condensed"/>
                <a:cs typeface="Roboto Condensed"/>
                <a:sym typeface="Roboto Condensed"/>
              </a:rPr>
              <a:t>5</a:t>
            </a:r>
            <a:endParaRPr kumimoji="0" sz="3000" b="1" i="0" u="none" strike="noStrike" kern="0" cap="none" spc="0" normalizeH="0" baseline="0" noProof="0" dirty="0">
              <a:ln>
                <a:noFill/>
              </a:ln>
              <a:solidFill>
                <a:srgbClr val="3F5378"/>
              </a:solidFill>
              <a:effectLst/>
              <a:uLnTx/>
              <a:uFillTx/>
              <a:latin typeface="Roboto Condensed"/>
              <a:ea typeface="Roboto Condensed"/>
              <a:cs typeface="Roboto Condensed"/>
              <a:sym typeface="Roboto Condensed"/>
            </a:endParaRPr>
          </a:p>
        </p:txBody>
      </p:sp>
    </p:spTree>
    <p:extLst>
      <p:ext uri="{BB962C8B-B14F-4D97-AF65-F5344CB8AC3E}">
        <p14:creationId xmlns:p14="http://schemas.microsoft.com/office/powerpoint/2010/main" val="2705219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WAS REQUIREMENTS MET ? </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p:cNvPicPr>
            <a:picLocks noChangeAspect="1"/>
          </p:cNvPicPr>
          <p:nvPr/>
        </p:nvPicPr>
        <p:blipFill>
          <a:blip r:embed="rId3"/>
          <a:stretch>
            <a:fillRect/>
          </a:stretch>
        </p:blipFill>
        <p:spPr>
          <a:xfrm>
            <a:off x="148973" y="1497344"/>
            <a:ext cx="5720241" cy="2828995"/>
          </a:xfrm>
          <a:prstGeom prst="rect">
            <a:avLst/>
          </a:prstGeom>
        </p:spPr>
      </p:pic>
      <p:pic>
        <p:nvPicPr>
          <p:cNvPr id="6" name="Picture 5"/>
          <p:cNvPicPr>
            <a:picLocks noChangeAspect="1"/>
          </p:cNvPicPr>
          <p:nvPr/>
        </p:nvPicPr>
        <p:blipFill>
          <a:blip r:embed="rId4"/>
          <a:stretch>
            <a:fillRect/>
          </a:stretch>
        </p:blipFill>
        <p:spPr>
          <a:xfrm>
            <a:off x="5869215" y="2137509"/>
            <a:ext cx="3165604" cy="1274241"/>
          </a:xfrm>
          <a:prstGeom prst="rect">
            <a:avLst/>
          </a:prstGeom>
        </p:spPr>
      </p:pic>
    </p:spTree>
    <p:extLst>
      <p:ext uri="{BB962C8B-B14F-4D97-AF65-F5344CB8AC3E}">
        <p14:creationId xmlns:p14="http://schemas.microsoft.com/office/powerpoint/2010/main" val="1939913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REFERENCE ARCHITECTURE </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stretch>
            <a:fillRect/>
          </a:stretch>
        </p:blipFill>
        <p:spPr>
          <a:xfrm>
            <a:off x="155797" y="1434082"/>
            <a:ext cx="5412728" cy="3518018"/>
          </a:xfrm>
          <a:prstGeom prst="rect">
            <a:avLst/>
          </a:prstGeom>
        </p:spPr>
      </p:pic>
      <p:sp>
        <p:nvSpPr>
          <p:cNvPr id="3" name="Rectangle 2"/>
          <p:cNvSpPr/>
          <p:nvPr/>
        </p:nvSpPr>
        <p:spPr>
          <a:xfrm>
            <a:off x="4653886" y="1453901"/>
            <a:ext cx="4572000" cy="553998"/>
          </a:xfrm>
          <a:prstGeom prst="rect">
            <a:avLst/>
          </a:prstGeom>
        </p:spPr>
        <p:txBody>
          <a:bodyPr>
            <a:spAutoFit/>
          </a:bodyPr>
          <a:lstStyle/>
          <a:p>
            <a:r>
              <a:rPr lang="de-CH" sz="1000" b="1" u="sng" dirty="0" smtClean="0">
                <a:solidFill>
                  <a:schemeClr val="dk1"/>
                </a:solidFill>
                <a:latin typeface="Roboto Condensed Light"/>
                <a:ea typeface="Roboto Condensed Light"/>
                <a:cs typeface="Roboto Condensed Light"/>
                <a:sym typeface="Roboto Condensed Light"/>
              </a:rPr>
              <a:t>Details:-</a:t>
            </a:r>
          </a:p>
          <a:p>
            <a:r>
              <a:rPr lang="de-CH" sz="1000" dirty="0" smtClean="0">
                <a:solidFill>
                  <a:schemeClr val="dk1"/>
                </a:solidFill>
                <a:latin typeface="Roboto Condensed Light"/>
                <a:ea typeface="Roboto Condensed Light"/>
                <a:cs typeface="Roboto Condensed Light"/>
                <a:sym typeface="Roboto Condensed Light"/>
                <a:hlinkClick r:id="rId4"/>
              </a:rPr>
              <a:t>https</a:t>
            </a:r>
            <a:r>
              <a:rPr lang="de-CH" sz="1000" dirty="0">
                <a:solidFill>
                  <a:schemeClr val="dk1"/>
                </a:solidFill>
                <a:latin typeface="Roboto Condensed Light"/>
                <a:ea typeface="Roboto Condensed Light"/>
                <a:cs typeface="Roboto Condensed Light"/>
                <a:sym typeface="Roboto Condensed Light"/>
                <a:hlinkClick r:id="rId4"/>
              </a:rPr>
              <a:t>://</a:t>
            </a:r>
            <a:r>
              <a:rPr lang="de-CH" sz="1000" dirty="0" smtClean="0">
                <a:solidFill>
                  <a:schemeClr val="dk1"/>
                </a:solidFill>
                <a:latin typeface="Roboto Condensed Light"/>
                <a:ea typeface="Roboto Condensed Light"/>
                <a:cs typeface="Roboto Condensed Light"/>
                <a:sym typeface="Roboto Condensed Light"/>
                <a:hlinkClick r:id="rId4"/>
              </a:rPr>
              <a:t>docs.microsoft.com/en-us/azure/architecture/solution-ideas/articles/product-recommendations</a:t>
            </a:r>
            <a:r>
              <a:rPr lang="de-CH" sz="1000" dirty="0" smtClean="0">
                <a:solidFill>
                  <a:schemeClr val="dk1"/>
                </a:solidFill>
                <a:latin typeface="Roboto Condensed Light"/>
                <a:ea typeface="Roboto Condensed Light"/>
                <a:cs typeface="Roboto Condensed Light"/>
                <a:sym typeface="Roboto Condensed Light"/>
              </a:rPr>
              <a:t> </a:t>
            </a:r>
            <a:endParaRPr lang="de-CH" sz="1000" dirty="0">
              <a:solidFill>
                <a:schemeClr val="dk1"/>
              </a:solidFill>
              <a:latin typeface="Roboto Condensed Light"/>
              <a:ea typeface="Roboto Condensed Light"/>
              <a:cs typeface="Roboto Condensed Light"/>
              <a:sym typeface="Roboto Condensed Light"/>
            </a:endParaRPr>
          </a:p>
        </p:txBody>
      </p:sp>
      <p:pic>
        <p:nvPicPr>
          <p:cNvPr id="5" name="Picture 4"/>
          <p:cNvPicPr>
            <a:picLocks noChangeAspect="1"/>
          </p:cNvPicPr>
          <p:nvPr/>
        </p:nvPicPr>
        <p:blipFill>
          <a:blip r:embed="rId5"/>
          <a:stretch>
            <a:fillRect/>
          </a:stretch>
        </p:blipFill>
        <p:spPr>
          <a:xfrm>
            <a:off x="5164186" y="2641719"/>
            <a:ext cx="3792426" cy="1746416"/>
          </a:xfrm>
          <a:prstGeom prst="rect">
            <a:avLst/>
          </a:prstGeom>
        </p:spPr>
      </p:pic>
    </p:spTree>
    <p:extLst>
      <p:ext uri="{BB962C8B-B14F-4D97-AF65-F5344CB8AC3E}">
        <p14:creationId xmlns:p14="http://schemas.microsoft.com/office/powerpoint/2010/main" val="230485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4" y="3030176"/>
            <a:ext cx="467169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QUESTIONS</a:t>
            </a:r>
            <a:endParaRPr sz="36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1" i="0" u="none" strike="noStrike" kern="0" cap="none" spc="0" normalizeH="0" baseline="0" noProof="0" dirty="0">
              <a:ln>
                <a:noFill/>
              </a:ln>
              <a:solidFill>
                <a:srgbClr val="FFFFFF"/>
              </a:solidFill>
              <a:effectLst/>
              <a:uLnTx/>
              <a:uFillTx/>
              <a:latin typeface="Roboto Condensed"/>
              <a:ea typeface="Roboto Condensed"/>
              <a:sym typeface="Roboto Condense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2000" b="1" noProof="0" dirty="0">
                <a:solidFill>
                  <a:srgbClr val="3F5378"/>
                </a:solidFill>
                <a:latin typeface="Roboto Condensed"/>
                <a:ea typeface="Roboto Condensed"/>
                <a:cs typeface="Roboto Condensed"/>
                <a:sym typeface="Roboto Condensed"/>
              </a:rPr>
              <a:t>6</a:t>
            </a:r>
            <a:endParaRPr kumimoji="0" sz="3000" b="1" i="0" u="none" strike="noStrike" kern="0" cap="none" spc="0" normalizeH="0" baseline="0" noProof="0" dirty="0">
              <a:ln>
                <a:noFill/>
              </a:ln>
              <a:solidFill>
                <a:srgbClr val="3F5378"/>
              </a:solidFill>
              <a:effectLst/>
              <a:uLnTx/>
              <a:uFillTx/>
              <a:latin typeface="Roboto Condensed"/>
              <a:ea typeface="Roboto Condensed"/>
              <a:cs typeface="Roboto Condensed"/>
              <a:sym typeface="Roboto Condensed"/>
            </a:endParaRPr>
          </a:p>
        </p:txBody>
      </p:sp>
    </p:spTree>
    <p:extLst>
      <p:ext uri="{BB962C8B-B14F-4D97-AF65-F5344CB8AC3E}">
        <p14:creationId xmlns:p14="http://schemas.microsoft.com/office/powerpoint/2010/main" val="148945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Happy </a:t>
            </a:r>
            <a:r>
              <a:rPr lang="en" dirty="0" smtClean="0"/>
              <a:t>to answer </a:t>
            </a:r>
            <a:r>
              <a:rPr lang="en" dirty="0" smtClean="0"/>
              <a:t>any questions to </a:t>
            </a:r>
            <a:r>
              <a:rPr lang="en" dirty="0" smtClean="0"/>
              <a:t>the best of my knowledge.</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AGENDA</a:t>
            </a:r>
            <a:endParaRPr sz="3200" dirty="0"/>
          </a:p>
        </p:txBody>
      </p:sp>
      <p:sp>
        <p:nvSpPr>
          <p:cNvPr id="717" name="Google Shape;717;p4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718" name="Google Shape;718;p42"/>
          <p:cNvGrpSpPr/>
          <p:nvPr/>
        </p:nvGrpSpPr>
        <p:grpSpPr>
          <a:xfrm>
            <a:off x="1312136" y="1612387"/>
            <a:ext cx="3164816" cy="2845230"/>
            <a:chOff x="3778727" y="4460423"/>
            <a:chExt cx="720160" cy="647438"/>
          </a:xfrm>
        </p:grpSpPr>
        <p:sp>
          <p:nvSpPr>
            <p:cNvPr id="719" name="Google Shape;719;p42"/>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AZURE SERVICES</a:t>
              </a:r>
              <a:endParaRPr sz="1200" b="1" i="0" u="none" strike="noStrike" cap="none" dirty="0">
                <a:solidFill>
                  <a:schemeClr val="lt1"/>
                </a:solidFill>
                <a:latin typeface="Roboto Condensed"/>
                <a:ea typeface="Roboto Condensed"/>
                <a:cs typeface="Roboto Condensed"/>
                <a:sym typeface="Roboto Condensed"/>
              </a:endParaRPr>
            </a:p>
          </p:txBody>
        </p:sp>
        <p:sp>
          <p:nvSpPr>
            <p:cNvPr id="720" name="Google Shape;720;p42"/>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ALL DETAILS</a:t>
              </a:r>
              <a:endParaRPr sz="1200" b="1" i="0" u="none" strike="noStrike" cap="none" dirty="0">
                <a:solidFill>
                  <a:schemeClr val="lt1"/>
                </a:solidFill>
                <a:latin typeface="Roboto Condensed"/>
                <a:ea typeface="Roboto Condensed"/>
                <a:cs typeface="Roboto Condensed"/>
                <a:sym typeface="Roboto Condensed"/>
              </a:endParaRPr>
            </a:p>
          </p:txBody>
        </p:sp>
        <p:sp>
          <p:nvSpPr>
            <p:cNvPr id="721" name="Google Shape;721;p4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QUESTIONS</a:t>
              </a:r>
              <a:endParaRPr sz="1200" b="1" i="0" u="none" strike="noStrike" cap="none" dirty="0">
                <a:solidFill>
                  <a:schemeClr val="lt1"/>
                </a:solidFill>
                <a:latin typeface="Roboto Condensed"/>
                <a:ea typeface="Roboto Condensed"/>
                <a:cs typeface="Roboto Condensed"/>
                <a:sym typeface="Roboto Condensed"/>
              </a:endParaRPr>
            </a:p>
          </p:txBody>
        </p:sp>
        <p:sp>
          <p:nvSpPr>
            <p:cNvPr id="722" name="Google Shape;722;p4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MIGRATION STRATEGY</a:t>
              </a:r>
              <a:endParaRPr sz="1200" b="1" i="0" u="none" strike="noStrike" cap="none" dirty="0">
                <a:solidFill>
                  <a:schemeClr val="lt1"/>
                </a:solidFill>
                <a:latin typeface="Roboto Condensed"/>
                <a:ea typeface="Roboto Condensed"/>
                <a:cs typeface="Roboto Condensed"/>
                <a:sym typeface="Roboto Condensed"/>
              </a:endParaRPr>
            </a:p>
          </p:txBody>
        </p:sp>
        <p:sp>
          <p:nvSpPr>
            <p:cNvPr id="723" name="Google Shape;723;p4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SUMMARY</a:t>
              </a:r>
              <a:endParaRPr sz="1200" b="1" i="0" u="none" strike="noStrike" cap="none" dirty="0">
                <a:solidFill>
                  <a:schemeClr val="lt1"/>
                </a:solidFill>
                <a:latin typeface="Roboto Condensed"/>
                <a:ea typeface="Roboto Condensed"/>
                <a:cs typeface="Roboto Condensed"/>
                <a:sym typeface="Roboto Condensed"/>
              </a:endParaRPr>
            </a:p>
          </p:txBody>
        </p:sp>
        <p:sp>
          <p:nvSpPr>
            <p:cNvPr id="724" name="Google Shape;724;p4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smtClean="0">
                  <a:solidFill>
                    <a:schemeClr val="lt1"/>
                  </a:solidFill>
                  <a:latin typeface="Roboto Condensed"/>
                  <a:ea typeface="Roboto Condensed"/>
                  <a:cs typeface="Roboto Condensed"/>
                  <a:sym typeface="Roboto Condensed"/>
                </a:rPr>
                <a:t>BOM &amp; PRE-REQUISITES</a:t>
              </a:r>
              <a:endParaRPr sz="1200" b="1" i="0" u="none" strike="noStrike" cap="none" dirty="0">
                <a:solidFill>
                  <a:schemeClr val="lt1"/>
                </a:solidFill>
                <a:latin typeface="Roboto Condensed"/>
                <a:ea typeface="Roboto Condensed"/>
                <a:cs typeface="Roboto Condensed"/>
                <a:sym typeface="Roboto Condensed"/>
              </a:endParaRPr>
            </a:p>
          </p:txBody>
        </p:sp>
        <p:sp>
          <p:nvSpPr>
            <p:cNvPr id="725" name="Google Shape;725;p42"/>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dirty="0">
                <a:solidFill>
                  <a:schemeClr val="lt1"/>
                </a:solidFill>
                <a:latin typeface="Roboto Condensed"/>
                <a:ea typeface="Roboto Condensed"/>
                <a:cs typeface="Roboto Condensed"/>
                <a:sym typeface="Roboto Condensed"/>
              </a:endParaRPr>
            </a:p>
          </p:txBody>
        </p:sp>
      </p:grpSp>
      <p:cxnSp>
        <p:nvCxnSpPr>
          <p:cNvPr id="726" name="Google Shape;726;p42"/>
          <p:cNvCxnSpPr/>
          <p:nvPr/>
        </p:nvCxnSpPr>
        <p:spPr>
          <a:xfrm>
            <a:off x="4472294" y="2078172"/>
            <a:ext cx="865559" cy="10455"/>
          </a:xfrm>
          <a:prstGeom prst="straightConnector1">
            <a:avLst/>
          </a:prstGeom>
          <a:noFill/>
          <a:ln w="9525" cap="flat" cmpd="sng">
            <a:solidFill>
              <a:schemeClr val="accent1"/>
            </a:solidFill>
            <a:prstDash val="solid"/>
            <a:round/>
            <a:headEnd type="oval" w="med" len="med"/>
            <a:tailEnd type="oval" w="med" len="med"/>
          </a:ln>
        </p:spPr>
      </p:cxnSp>
      <p:sp>
        <p:nvSpPr>
          <p:cNvPr id="727" name="Google Shape;727;p42"/>
          <p:cNvSpPr txBox="1"/>
          <p:nvPr/>
        </p:nvSpPr>
        <p:spPr>
          <a:xfrm>
            <a:off x="5387761" y="193248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Roboto Condensed"/>
                <a:ea typeface="Roboto Condensed"/>
                <a:cs typeface="Roboto Condensed"/>
                <a:sym typeface="Roboto Condensed"/>
              </a:rPr>
              <a:t> Any Questions Please ?</a:t>
            </a:r>
            <a:endParaRPr sz="1000" dirty="0">
              <a:solidFill>
                <a:schemeClr val="dk2"/>
              </a:solidFill>
              <a:latin typeface="Roboto Condensed"/>
              <a:ea typeface="Roboto Condensed"/>
              <a:cs typeface="Roboto Condensed"/>
              <a:sym typeface="Roboto Condensed"/>
            </a:endParaRPr>
          </a:p>
        </p:txBody>
      </p:sp>
      <p:cxnSp>
        <p:nvCxnSpPr>
          <p:cNvPr id="728" name="Google Shape;728;p42"/>
          <p:cNvCxnSpPr/>
          <p:nvPr/>
        </p:nvCxnSpPr>
        <p:spPr>
          <a:xfrm>
            <a:off x="4270171" y="2505827"/>
            <a:ext cx="1063500" cy="0"/>
          </a:xfrm>
          <a:prstGeom prst="straightConnector1">
            <a:avLst/>
          </a:prstGeom>
          <a:noFill/>
          <a:ln w="9525" cap="flat" cmpd="sng">
            <a:solidFill>
              <a:schemeClr val="accent2"/>
            </a:solidFill>
            <a:prstDash val="solid"/>
            <a:round/>
            <a:headEnd type="oval" w="med" len="med"/>
            <a:tailEnd type="oval" w="med" len="med"/>
          </a:ln>
        </p:spPr>
      </p:cxnSp>
      <p:sp>
        <p:nvSpPr>
          <p:cNvPr id="729" name="Google Shape;729;p42"/>
          <p:cNvSpPr txBox="1"/>
          <p:nvPr/>
        </p:nvSpPr>
        <p:spPr>
          <a:xfrm>
            <a:off x="5387761" y="2354911"/>
            <a:ext cx="2954482"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Solution Design Conclusion</a:t>
            </a:r>
            <a:endParaRPr sz="1000" dirty="0">
              <a:solidFill>
                <a:schemeClr val="dk2"/>
              </a:solidFill>
              <a:latin typeface="Roboto Condensed"/>
              <a:ea typeface="Roboto Condensed"/>
              <a:cs typeface="Roboto Condensed"/>
              <a:sym typeface="Roboto Condensed"/>
            </a:endParaRPr>
          </a:p>
        </p:txBody>
      </p:sp>
      <p:cxnSp>
        <p:nvCxnSpPr>
          <p:cNvPr id="730" name="Google Shape;730;p42"/>
          <p:cNvCxnSpPr/>
          <p:nvPr/>
        </p:nvCxnSpPr>
        <p:spPr>
          <a:xfrm>
            <a:off x="4076133" y="2928266"/>
            <a:ext cx="1257600" cy="0"/>
          </a:xfrm>
          <a:prstGeom prst="straightConnector1">
            <a:avLst/>
          </a:prstGeom>
          <a:noFill/>
          <a:ln w="9525" cap="flat" cmpd="sng">
            <a:solidFill>
              <a:schemeClr val="accent3"/>
            </a:solidFill>
            <a:prstDash val="solid"/>
            <a:round/>
            <a:headEnd type="oval" w="med" len="med"/>
            <a:tailEnd type="oval" w="med" len="med"/>
          </a:ln>
        </p:spPr>
      </p:cxnSp>
      <p:sp>
        <p:nvSpPr>
          <p:cNvPr id="731" name="Google Shape;731;p42"/>
          <p:cNvSpPr txBox="1"/>
          <p:nvPr/>
        </p:nvSpPr>
        <p:spPr>
          <a:xfrm>
            <a:off x="5387761" y="2777341"/>
            <a:ext cx="2616552"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 Proposed Approach and Guidelines for Migration</a:t>
            </a:r>
            <a:endParaRPr sz="1000" dirty="0">
              <a:solidFill>
                <a:schemeClr val="dk2"/>
              </a:solidFill>
              <a:latin typeface="Roboto Condensed"/>
              <a:ea typeface="Roboto Condensed"/>
              <a:cs typeface="Roboto Condensed"/>
              <a:sym typeface="Roboto Condensed"/>
            </a:endParaRPr>
          </a:p>
        </p:txBody>
      </p:sp>
      <p:cxnSp>
        <p:nvCxnSpPr>
          <p:cNvPr id="732" name="Google Shape;732;p42"/>
          <p:cNvCxnSpPr/>
          <p:nvPr/>
        </p:nvCxnSpPr>
        <p:spPr>
          <a:xfrm>
            <a:off x="3910842" y="3350683"/>
            <a:ext cx="1422900" cy="0"/>
          </a:xfrm>
          <a:prstGeom prst="straightConnector1">
            <a:avLst/>
          </a:prstGeom>
          <a:noFill/>
          <a:ln w="9525" cap="flat" cmpd="sng">
            <a:solidFill>
              <a:schemeClr val="accent4"/>
            </a:solidFill>
            <a:prstDash val="solid"/>
            <a:round/>
            <a:headEnd type="oval" w="med" len="med"/>
            <a:tailEnd type="oval" w="med" len="med"/>
          </a:ln>
        </p:spPr>
      </p:cxnSp>
      <p:sp>
        <p:nvSpPr>
          <p:cNvPr id="733" name="Google Shape;733;p42"/>
          <p:cNvSpPr txBox="1"/>
          <p:nvPr/>
        </p:nvSpPr>
        <p:spPr>
          <a:xfrm>
            <a:off x="5387761" y="3199771"/>
            <a:ext cx="2444100"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 Bill of Material and Pre-Requisites</a:t>
            </a:r>
            <a:endParaRPr sz="1000" dirty="0">
              <a:solidFill>
                <a:schemeClr val="dk2"/>
              </a:solidFill>
              <a:latin typeface="Roboto Condensed"/>
              <a:ea typeface="Roboto Condensed"/>
              <a:cs typeface="Roboto Condensed"/>
              <a:sym typeface="Roboto Condensed"/>
            </a:endParaRPr>
          </a:p>
        </p:txBody>
      </p:sp>
      <p:cxnSp>
        <p:nvCxnSpPr>
          <p:cNvPr id="734" name="Google Shape;734;p42"/>
          <p:cNvCxnSpPr/>
          <p:nvPr/>
        </p:nvCxnSpPr>
        <p:spPr>
          <a:xfrm>
            <a:off x="3731166" y="3773122"/>
            <a:ext cx="1602600" cy="0"/>
          </a:xfrm>
          <a:prstGeom prst="straightConnector1">
            <a:avLst/>
          </a:prstGeom>
          <a:noFill/>
          <a:ln w="9525" cap="flat" cmpd="sng">
            <a:solidFill>
              <a:schemeClr val="accent5"/>
            </a:solidFill>
            <a:prstDash val="solid"/>
            <a:round/>
            <a:headEnd type="oval" w="med" len="med"/>
            <a:tailEnd type="oval" w="med" len="med"/>
          </a:ln>
        </p:spPr>
      </p:cxnSp>
      <p:sp>
        <p:nvSpPr>
          <p:cNvPr id="735" name="Google Shape;735;p42"/>
          <p:cNvSpPr txBox="1"/>
          <p:nvPr/>
        </p:nvSpPr>
        <p:spPr>
          <a:xfrm>
            <a:off x="5387761" y="3622201"/>
            <a:ext cx="3511074"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Roboto Condensed"/>
                <a:ea typeface="Roboto Condensed"/>
                <a:cs typeface="Roboto Condensed"/>
                <a:sym typeface="Roboto Condensed"/>
              </a:rPr>
              <a:t> </a:t>
            </a:r>
            <a:r>
              <a:rPr lang="en" sz="1000" dirty="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Equivalent Azure Services In Comparison to In-House Technology</a:t>
            </a:r>
            <a:endParaRPr sz="1000" dirty="0">
              <a:solidFill>
                <a:schemeClr val="dk2"/>
              </a:solidFill>
              <a:latin typeface="Roboto Condensed"/>
              <a:ea typeface="Roboto Condensed"/>
              <a:cs typeface="Roboto Condensed"/>
              <a:sym typeface="Roboto Condensed"/>
            </a:endParaRPr>
          </a:p>
        </p:txBody>
      </p:sp>
      <p:cxnSp>
        <p:nvCxnSpPr>
          <p:cNvPr id="736" name="Google Shape;736;p42"/>
          <p:cNvCxnSpPr/>
          <p:nvPr/>
        </p:nvCxnSpPr>
        <p:spPr>
          <a:xfrm>
            <a:off x="3544320" y="4195539"/>
            <a:ext cx="1782000" cy="0"/>
          </a:xfrm>
          <a:prstGeom prst="straightConnector1">
            <a:avLst/>
          </a:prstGeom>
          <a:noFill/>
          <a:ln w="9525" cap="flat" cmpd="sng">
            <a:solidFill>
              <a:schemeClr val="accent6"/>
            </a:solidFill>
            <a:prstDash val="solid"/>
            <a:round/>
            <a:headEnd type="oval" w="med" len="med"/>
            <a:tailEnd type="oval" w="med" len="med"/>
          </a:ln>
        </p:spPr>
      </p:cxnSp>
      <p:sp>
        <p:nvSpPr>
          <p:cNvPr id="737" name="Google Shape;737;p42"/>
          <p:cNvSpPr txBox="1"/>
          <p:nvPr/>
        </p:nvSpPr>
        <p:spPr>
          <a:xfrm>
            <a:off x="5387761" y="4044632"/>
            <a:ext cx="2616552" cy="301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dk2"/>
                </a:solidFill>
                <a:latin typeface="Roboto Condensed"/>
                <a:ea typeface="Roboto Condensed"/>
                <a:cs typeface="Roboto Condensed"/>
                <a:sym typeface="Roboto Condensed"/>
              </a:rPr>
              <a:t> </a:t>
            </a:r>
            <a:r>
              <a:rPr lang="en" sz="1000" dirty="0" smtClean="0">
                <a:solidFill>
                  <a:schemeClr val="dk2"/>
                </a:solidFill>
                <a:latin typeface="Roboto Condensed"/>
                <a:ea typeface="Roboto Condensed"/>
                <a:cs typeface="Roboto Condensed"/>
                <a:sym typeface="Roboto Condensed"/>
              </a:rPr>
              <a:t>Requirements, Goals and Questions</a:t>
            </a:r>
            <a:endParaRPr sz="1000" dirty="0">
              <a:solidFill>
                <a:schemeClr val="dk2"/>
              </a:solidFill>
              <a:latin typeface="Roboto Condensed"/>
              <a:ea typeface="Roboto Condensed"/>
              <a:cs typeface="Roboto Condensed"/>
              <a:sym typeface="Roboto Condensed"/>
            </a:endParaRPr>
          </a:p>
        </p:txBody>
      </p:sp>
      <p:sp>
        <p:nvSpPr>
          <p:cNvPr id="738" name="Google Shape;738;p42"/>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dirty="0"/>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5"/>
                </a:solidFill>
              </a:rPr>
              <a:t>THANK YOU!!!</a:t>
            </a:r>
            <a:endParaRPr sz="6000" dirty="0">
              <a:solidFill>
                <a:schemeClr val="accent5"/>
              </a:solidFill>
            </a:endParaRPr>
          </a:p>
        </p:txBody>
      </p:sp>
      <p:sp>
        <p:nvSpPr>
          <p:cNvPr id="525" name="Google Shape;525;p33"/>
          <p:cNvSpPr txBox="1">
            <a:spLocks noGrp="1"/>
          </p:cNvSpPr>
          <p:nvPr>
            <p:ph type="subTitle" idx="4294967295"/>
          </p:nvPr>
        </p:nvSpPr>
        <p:spPr>
          <a:xfrm>
            <a:off x="1275150" y="2830011"/>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a:p>
            <a:pPr marL="0" lvl="0" indent="0" rtl="0">
              <a:spcBef>
                <a:spcPts val="0"/>
              </a:spcBef>
              <a:spcAft>
                <a:spcPts val="0"/>
              </a:spcAft>
              <a:buClr>
                <a:schemeClr val="dk1"/>
              </a:buClr>
              <a:buSzPts val="1100"/>
              <a:buFont typeface="Arial"/>
              <a:buNone/>
            </a:pPr>
            <a:r>
              <a:rPr lang="en" sz="1200" dirty="0"/>
              <a:t>	</a:t>
            </a:r>
            <a:r>
              <a:rPr lang="en" sz="1200" dirty="0" smtClean="0"/>
              <a:t>		You </a:t>
            </a:r>
            <a:r>
              <a:rPr lang="en" sz="1200" dirty="0"/>
              <a:t>can </a:t>
            </a:r>
            <a:r>
              <a:rPr lang="en" sz="1200" dirty="0" smtClean="0"/>
              <a:t>reach </a:t>
            </a:r>
            <a:r>
              <a:rPr lang="en" sz="1200" dirty="0"/>
              <a:t>me </a:t>
            </a:r>
            <a:r>
              <a:rPr lang="en" sz="1200" dirty="0" smtClean="0"/>
              <a:t>at:</a:t>
            </a:r>
            <a:endParaRPr lang="en" sz="1200" dirty="0"/>
          </a:p>
          <a:p>
            <a:pPr marL="0" lvl="0" indent="0" rtl="0">
              <a:spcBef>
                <a:spcPts val="0"/>
              </a:spcBef>
              <a:spcAft>
                <a:spcPts val="0"/>
              </a:spcAft>
              <a:buClr>
                <a:schemeClr val="dk1"/>
              </a:buClr>
              <a:buSzPts val="1100"/>
              <a:buFont typeface="Arial"/>
              <a:buNone/>
            </a:pPr>
            <a:r>
              <a:rPr lang="en" sz="1200" dirty="0"/>
              <a:t>	</a:t>
            </a:r>
            <a:r>
              <a:rPr lang="en" sz="1200" dirty="0" smtClean="0"/>
              <a:t>		</a:t>
            </a:r>
            <a:r>
              <a:rPr lang="en" sz="900" u="sng" dirty="0" smtClean="0"/>
              <a:t>tanushri</a:t>
            </a:r>
            <a:r>
              <a:rPr lang="en" sz="900" u="sng" dirty="0" smtClean="0"/>
              <a:t>0310003@gmail.com</a:t>
            </a:r>
            <a:endParaRPr sz="900" b="1" u="sng" dirty="0"/>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769412" y="3596820"/>
            <a:ext cx="314529" cy="32915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ALL DETAILS</a:t>
            </a:r>
            <a:endParaRPr sz="36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1" i="0" u="none" strike="noStrike" kern="0" cap="none" spc="0" normalizeH="0" baseline="0" noProof="0" dirty="0">
              <a:ln>
                <a:noFill/>
              </a:ln>
              <a:solidFill>
                <a:srgbClr val="FFFFFF"/>
              </a:solidFill>
              <a:effectLst/>
              <a:uLnTx/>
              <a:uFillTx/>
              <a:latin typeface="Roboto Condensed"/>
              <a:ea typeface="Roboto Condensed"/>
              <a:sym typeface="Roboto Condense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0" b="1" i="0" u="none" strike="noStrike" kern="0" cap="none" spc="0" normalizeH="0" baseline="0" noProof="0">
                <a:ln>
                  <a:noFill/>
                </a:ln>
                <a:solidFill>
                  <a:srgbClr val="3F5378"/>
                </a:solidFill>
                <a:effectLst/>
                <a:uLnTx/>
                <a:uFillTx/>
                <a:latin typeface="Roboto Condensed"/>
                <a:ea typeface="Roboto Condensed"/>
                <a:cs typeface="Roboto Condensed"/>
                <a:sym typeface="Roboto Condensed"/>
              </a:rPr>
              <a:t>1</a:t>
            </a:r>
            <a:endParaRPr kumimoji="0" sz="3000" b="1" i="0" u="none" strike="noStrike" kern="0" cap="none" spc="0" normalizeH="0" baseline="0" noProof="0" dirty="0">
              <a:ln>
                <a:noFill/>
              </a:ln>
              <a:solidFill>
                <a:srgbClr val="3F5378"/>
              </a:solidFill>
              <a:effectLst/>
              <a:uLnTx/>
              <a:uFillTx/>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18172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59762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dirty="0"/>
              <a:t>Hadoop Cluster with 200 Nodes</a:t>
            </a:r>
            <a:r>
              <a:rPr lang="en-US" sz="1000" dirty="0" smtClean="0"/>
              <a:t>.</a:t>
            </a:r>
            <a:endParaRPr lang="en-US" sz="1000" dirty="0"/>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Oracle</a:t>
            </a:r>
            <a:r>
              <a:rPr lang="en-US" sz="1000" dirty="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SQL </a:t>
            </a:r>
            <a:r>
              <a:rPr lang="en-US" sz="1000" dirty="0"/>
              <a:t>Server.</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PostgreSQL.</a:t>
            </a:r>
            <a:endParaRPr lang="en-US" sz="1000" dirty="0"/>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Tableau</a:t>
            </a:r>
            <a:r>
              <a:rPr lang="en-US" sz="1000" dirty="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Alteryx</a:t>
            </a:r>
            <a:r>
              <a:rPr lang="en-US" sz="1000" dirty="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Talend.</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Informatica.</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PowerBI.</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Python and R.</a:t>
            </a:r>
          </a:p>
          <a:p>
            <a:pPr marL="76200" lvl="0" indent="0">
              <a:spcBef>
                <a:spcPts val="0"/>
              </a:spcBef>
              <a:buSzPts val="2400"/>
              <a:buNone/>
            </a:pPr>
            <a:endParaRPr lang="en-US" sz="10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a:t>IN-HOUSE TECHNOLOGY </a:t>
            </a:r>
            <a:r>
              <a:rPr lang="en-US" sz="2800" dirty="0" smtClean="0"/>
              <a:t>STACK</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stretch>
            <a:fillRect/>
          </a:stretch>
        </p:blipFill>
        <p:spPr>
          <a:xfrm>
            <a:off x="4685886" y="1355862"/>
            <a:ext cx="3305175" cy="30951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59762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dirty="0"/>
              <a:t>Strategic Plan to move to Cloud</a:t>
            </a:r>
            <a:r>
              <a:rPr lang="en-US" sz="1000" dirty="0" smtClean="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Interest </a:t>
            </a:r>
            <a:r>
              <a:rPr lang="en-US" sz="1000" dirty="0"/>
              <a:t>in findings on the ability of Azure or a Multi-Cloud Solution to host all their tools</a:t>
            </a:r>
            <a:r>
              <a:rPr lang="en-US" sz="1000" dirty="0" smtClean="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Primary </a:t>
            </a:r>
            <a:r>
              <a:rPr lang="en-US" sz="1000" dirty="0"/>
              <a:t>Requirement - Hadoop Cluster to Azure</a:t>
            </a:r>
            <a:r>
              <a:rPr lang="en-US" sz="1000" dirty="0" smtClean="0"/>
              <a:t>.</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What is the Hadoop Equivalent Azure Service</a:t>
            </a:r>
            <a:r>
              <a:rPr lang="en-US" sz="1000" dirty="0"/>
              <a:t>?</a:t>
            </a:r>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dirty="0" smtClean="0"/>
              <a:t>How </a:t>
            </a:r>
            <a:r>
              <a:rPr lang="de-CH" sz="1000" dirty="0"/>
              <a:t>to Migrate Data</a:t>
            </a:r>
            <a:r>
              <a:rPr lang="de-CH" sz="1000" dirty="0"/>
              <a:t>?</a:t>
            </a:r>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Possibility </a:t>
            </a:r>
            <a:r>
              <a:rPr lang="en-US" sz="1000" dirty="0"/>
              <a:t>to Operate in Hybrid Infrastructure</a:t>
            </a:r>
            <a:r>
              <a:rPr lang="en-US" sz="1000" dirty="0" smtClean="0"/>
              <a:t>?</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Develop a Phase Plan. 1st Phase - Migrate Hadoop Cluster to Azure, 2nd Phase - Migrate rest of the Spoke Applications.</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Data Ops Team is Linux and Open-Source Oriented.</a:t>
            </a:r>
          </a:p>
          <a:p>
            <a:pPr marL="76200" lvl="0" indent="0">
              <a:spcBef>
                <a:spcPts val="0"/>
              </a:spcBef>
              <a:buSzPts val="2400"/>
              <a:buNone/>
            </a:pPr>
            <a:endParaRPr lang="en-US" sz="1000" dirty="0"/>
          </a:p>
          <a:p>
            <a:pPr lvl="0" indent="-381000">
              <a:spcBef>
                <a:spcPts val="0"/>
              </a:spcBef>
              <a:buSzPts val="2400"/>
              <a:buFont typeface="Arial" panose="020B0604020202020204" pitchFamily="34" charset="0"/>
              <a:buChar char="•"/>
            </a:pPr>
            <a:endParaRPr lang="en-US" sz="1400" dirty="0" smtClean="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GOAL OF CONTOSO</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 name="Picture 6"/>
          <p:cNvPicPr>
            <a:picLocks noChangeAspect="1"/>
          </p:cNvPicPr>
          <p:nvPr/>
        </p:nvPicPr>
        <p:blipFill>
          <a:blip r:embed="rId3"/>
          <a:stretch>
            <a:fillRect/>
          </a:stretch>
        </p:blipFill>
        <p:spPr>
          <a:xfrm>
            <a:off x="4631633" y="1604248"/>
            <a:ext cx="4399723" cy="2379617"/>
          </a:xfrm>
          <a:prstGeom prst="rect">
            <a:avLst/>
          </a:prstGeom>
        </p:spPr>
      </p:pic>
    </p:spTree>
    <p:extLst>
      <p:ext uri="{BB962C8B-B14F-4D97-AF65-F5344CB8AC3E}">
        <p14:creationId xmlns:p14="http://schemas.microsoft.com/office/powerpoint/2010/main" val="325374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597623"/>
            <a:ext cx="5828845"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dirty="0"/>
              <a:t>Purpose of Each Data Technologies in Spoke.</a:t>
            </a:r>
            <a:endParaRPr lang="en-US" sz="1000" dirty="0"/>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Workflow </a:t>
            </a:r>
            <a:r>
              <a:rPr lang="en-US" sz="1000" dirty="0"/>
              <a:t>of all Data Technologies in On-Premises</a:t>
            </a:r>
            <a:r>
              <a:rPr lang="en-US" sz="1000" dirty="0"/>
              <a:t>.</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dirty="0"/>
              <a:t>Volume of Data and Growth </a:t>
            </a:r>
            <a:r>
              <a:rPr lang="en-US" sz="1000" dirty="0" smtClean="0"/>
              <a:t>Rate.</a:t>
            </a:r>
            <a:endParaRPr lang="en-US" sz="1000" dirty="0"/>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dirty="0"/>
              <a:t>Timelines</a:t>
            </a:r>
            <a:r>
              <a:rPr lang="de-CH" sz="1000" dirty="0"/>
              <a:t>.</a:t>
            </a:r>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dirty="0" smtClean="0"/>
              <a:t>Costs.</a:t>
            </a:r>
            <a:endParaRPr lang="de-CH" sz="1000" dirty="0"/>
          </a:p>
          <a:p>
            <a:pPr lvl="0" indent="-381000">
              <a:spcBef>
                <a:spcPts val="0"/>
              </a:spcBef>
              <a:buSzPts val="2400"/>
              <a:buFont typeface="Arial" panose="020B0604020202020204" pitchFamily="34" charset="0"/>
              <a:buChar char="•"/>
            </a:pPr>
            <a:endParaRPr lang="de-CH" sz="1000" dirty="0" smtClean="0"/>
          </a:p>
          <a:p>
            <a:pPr lvl="0" indent="-381000">
              <a:spcBef>
                <a:spcPts val="0"/>
              </a:spcBef>
              <a:buSzPts val="2400"/>
              <a:buFont typeface="Arial" panose="020B0604020202020204" pitchFamily="34" charset="0"/>
              <a:buChar char="•"/>
            </a:pPr>
            <a:r>
              <a:rPr lang="de-CH" sz="1000" dirty="0" smtClean="0"/>
              <a:t>Problem </a:t>
            </a:r>
            <a:r>
              <a:rPr lang="de-CH" sz="1000" dirty="0"/>
              <a:t>Statement.</a:t>
            </a:r>
            <a:endParaRPr lang="en-US" sz="1000" dirty="0"/>
          </a:p>
          <a:p>
            <a:pPr lvl="0" indent="-381000">
              <a:spcBef>
                <a:spcPts val="0"/>
              </a:spcBef>
              <a:buSzPts val="2400"/>
              <a:buFont typeface="Arial" panose="020B0604020202020204" pitchFamily="34" charset="0"/>
              <a:buChar char="•"/>
            </a:pPr>
            <a:endParaRPr lang="en-US" sz="1000" dirty="0" smtClean="0"/>
          </a:p>
          <a:p>
            <a:pPr lvl="0" indent="-381000">
              <a:spcBef>
                <a:spcPts val="0"/>
              </a:spcBef>
              <a:buSzPts val="2400"/>
              <a:buFont typeface="Arial" panose="020B0604020202020204" pitchFamily="34" charset="0"/>
              <a:buChar char="•"/>
            </a:pPr>
            <a:r>
              <a:rPr lang="en-US" sz="1000" dirty="0" smtClean="0"/>
              <a:t>Motivation </a:t>
            </a:r>
            <a:r>
              <a:rPr lang="en-US" sz="1000" dirty="0"/>
              <a:t>to Move to Azure.</a:t>
            </a:r>
          </a:p>
          <a:p>
            <a:pPr lvl="0" indent="-381000">
              <a:spcBef>
                <a:spcPts val="0"/>
              </a:spcBef>
              <a:buSzPts val="2400"/>
              <a:buFont typeface="Arial" panose="020B0604020202020204" pitchFamily="34" charset="0"/>
              <a:buChar char="•"/>
            </a:pPr>
            <a:endParaRPr lang="en-US" sz="1400" dirty="0" smtClean="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800" dirty="0" smtClean="0"/>
              <a:t>DETAILS NOT FOUND</a:t>
            </a:r>
            <a:endParaRPr sz="2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 name="Picture 5"/>
          <p:cNvPicPr>
            <a:picLocks noChangeAspect="1"/>
          </p:cNvPicPr>
          <p:nvPr/>
        </p:nvPicPr>
        <p:blipFill>
          <a:blip r:embed="rId3"/>
          <a:stretch>
            <a:fillRect/>
          </a:stretch>
        </p:blipFill>
        <p:spPr>
          <a:xfrm>
            <a:off x="4644889" y="1538587"/>
            <a:ext cx="4412972" cy="2282378"/>
          </a:xfrm>
          <a:prstGeom prst="rect">
            <a:avLst/>
          </a:prstGeom>
        </p:spPr>
      </p:pic>
    </p:spTree>
    <p:extLst>
      <p:ext uri="{BB962C8B-B14F-4D97-AF65-F5344CB8AC3E}">
        <p14:creationId xmlns:p14="http://schemas.microsoft.com/office/powerpoint/2010/main" val="142501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4" y="3030176"/>
            <a:ext cx="456567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AZURE SERVICES</a:t>
            </a:r>
            <a:endParaRPr sz="36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1" i="0" u="none" strike="noStrike" kern="0" cap="none" spc="0" normalizeH="0" baseline="0" noProof="0" dirty="0">
              <a:ln>
                <a:noFill/>
              </a:ln>
              <a:solidFill>
                <a:srgbClr val="FFFFFF"/>
              </a:solidFill>
              <a:effectLst/>
              <a:uLnTx/>
              <a:uFillTx/>
              <a:latin typeface="Roboto Condensed"/>
              <a:ea typeface="Roboto Condensed"/>
              <a:sym typeface="Roboto Condense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2000" b="1" dirty="0" smtClean="0">
                <a:solidFill>
                  <a:srgbClr val="3F5378"/>
                </a:solidFill>
                <a:latin typeface="Roboto Condensed"/>
                <a:ea typeface="Roboto Condensed"/>
                <a:cs typeface="Roboto Condensed"/>
                <a:sym typeface="Roboto Condensed"/>
              </a:rPr>
              <a:t>2</a:t>
            </a:r>
            <a:endParaRPr kumimoji="0" sz="3000" b="1" i="0" u="none" strike="noStrike" kern="0" cap="none" spc="0" normalizeH="0" baseline="0" noProof="0" dirty="0">
              <a:ln>
                <a:noFill/>
              </a:ln>
              <a:solidFill>
                <a:srgbClr val="3F5378"/>
              </a:solidFill>
              <a:effectLst/>
              <a:uLnTx/>
              <a:uFillTx/>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62092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340042" y="1498233"/>
            <a:ext cx="4195041" cy="2724300"/>
          </a:xfrm>
          <a:prstGeom prst="rect">
            <a:avLst/>
          </a:prstGeom>
        </p:spPr>
        <p:txBody>
          <a:bodyPr spcFirstLastPara="1" wrap="square" lIns="91425" tIns="91425" rIns="91425" bIns="91425" anchor="t" anchorCtr="0">
            <a:noAutofit/>
          </a:bodyPr>
          <a:lstStyle/>
          <a:p>
            <a:pPr lvl="0" indent="-381000">
              <a:spcBef>
                <a:spcPts val="0"/>
              </a:spcBef>
              <a:buSzPts val="2400"/>
              <a:buFont typeface="Arial" panose="020B0604020202020204" pitchFamily="34" charset="0"/>
              <a:buChar char="•"/>
            </a:pPr>
            <a:r>
              <a:rPr lang="en-US" sz="1000" b="1" dirty="0" smtClean="0"/>
              <a:t>Azure HDInsight </a:t>
            </a:r>
            <a:r>
              <a:rPr lang="en-US" sz="1000" dirty="0" smtClean="0"/>
              <a:t>(Cluster Type: </a:t>
            </a:r>
            <a:r>
              <a:rPr lang="en-US" sz="1000" b="1" dirty="0" smtClean="0"/>
              <a:t>Hadoop</a:t>
            </a:r>
            <a:r>
              <a:rPr lang="en-US" sz="1000" dirty="0" smtClean="0"/>
              <a:t>)</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en-US" sz="1000" b="1" dirty="0" smtClean="0"/>
              <a:t>Platform:</a:t>
            </a:r>
            <a:r>
              <a:rPr lang="en-US" sz="1000" dirty="0" smtClean="0"/>
              <a:t> PaaS</a:t>
            </a:r>
          </a:p>
          <a:p>
            <a:pPr lvl="0" indent="-381000">
              <a:spcBef>
                <a:spcPts val="0"/>
              </a:spcBef>
              <a:buSzPts val="2400"/>
              <a:buFont typeface="Arial" panose="020B0604020202020204" pitchFamily="34" charset="0"/>
              <a:buChar char="•"/>
            </a:pPr>
            <a:endParaRPr lang="en-US" sz="1000" dirty="0"/>
          </a:p>
          <a:p>
            <a:pPr lvl="0" indent="-381000">
              <a:spcBef>
                <a:spcPts val="0"/>
              </a:spcBef>
              <a:buSzPts val="2400"/>
              <a:buFont typeface="Arial" panose="020B0604020202020204" pitchFamily="34" charset="0"/>
              <a:buChar char="•"/>
            </a:pPr>
            <a:r>
              <a:rPr lang="de-CH" sz="1000" b="1" dirty="0" smtClean="0"/>
              <a:t>Details:</a:t>
            </a:r>
            <a:r>
              <a:rPr lang="de-CH" sz="1000" dirty="0" smtClean="0"/>
              <a:t> Head Nodes, Zookeeper and Worker Nodes. </a:t>
            </a:r>
            <a:r>
              <a:rPr lang="de-CH" sz="1000" b="1" dirty="0" smtClean="0"/>
              <a:t>Workloads</a:t>
            </a:r>
            <a:r>
              <a:rPr lang="de-CH" sz="1000" dirty="0" smtClean="0"/>
              <a:t> run on Worker Nodes. Storage Account is also Deployed as Part of the Cluster.</a:t>
            </a:r>
          </a:p>
          <a:p>
            <a:pPr lvl="0" indent="-381000">
              <a:spcBef>
                <a:spcPts val="0"/>
              </a:spcBef>
              <a:buSzPts val="2400"/>
              <a:buFont typeface="Arial" panose="020B0604020202020204" pitchFamily="34" charset="0"/>
              <a:buChar char="•"/>
            </a:pPr>
            <a:endParaRPr lang="de-CH" sz="1000" dirty="0"/>
          </a:p>
          <a:p>
            <a:pPr lvl="0" indent="-381000">
              <a:spcBef>
                <a:spcPts val="0"/>
              </a:spcBef>
              <a:buSzPts val="2400"/>
              <a:buFont typeface="Arial" panose="020B0604020202020204" pitchFamily="34" charset="0"/>
              <a:buChar char="•"/>
            </a:pPr>
            <a:r>
              <a:rPr lang="de-CH" sz="1000" b="1" dirty="0"/>
              <a:t>More Information:</a:t>
            </a:r>
            <a:r>
              <a:rPr lang="de-CH" sz="1000" dirty="0"/>
              <a:t> </a:t>
            </a:r>
            <a:r>
              <a:rPr lang="de-CH" sz="1000" dirty="0">
                <a:hlinkClick r:id="rId3"/>
              </a:rPr>
              <a:t>https://</a:t>
            </a:r>
            <a:r>
              <a:rPr lang="de-CH" sz="1000" dirty="0" smtClean="0">
                <a:hlinkClick r:id="rId3"/>
              </a:rPr>
              <a:t>docs.microsoft.com/en-us/azure/hdinsight/hdinsight-overview</a:t>
            </a:r>
            <a:endParaRPr lang="de-CH" sz="10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lang="de-CH" sz="1400" dirty="0" smtClean="0"/>
          </a:p>
          <a:p>
            <a:pPr lvl="0" indent="-381000">
              <a:spcBef>
                <a:spcPts val="0"/>
              </a:spcBef>
              <a:buSzPts val="2400"/>
              <a:buFont typeface="Arial" panose="020B0604020202020204" pitchFamily="34" charset="0"/>
              <a:buChar char="•"/>
            </a:pPr>
            <a:endParaRPr sz="14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HADOOP CLUSTER</a:t>
            </a:r>
            <a:endParaRPr sz="32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23" name="Google Shape;239;p16"/>
          <p:cNvGrpSpPr/>
          <p:nvPr/>
        </p:nvGrpSpPr>
        <p:grpSpPr>
          <a:xfrm>
            <a:off x="282216" y="590918"/>
            <a:ext cx="369505" cy="369505"/>
            <a:chOff x="2594050" y="1631825"/>
            <a:chExt cx="439625" cy="439625"/>
          </a:xfrm>
        </p:grpSpPr>
        <p:sp>
          <p:nvSpPr>
            <p:cNvPr id="24"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4"/>
          <a:stretch>
            <a:fillRect/>
          </a:stretch>
        </p:blipFill>
        <p:spPr>
          <a:xfrm>
            <a:off x="4664558" y="1468094"/>
            <a:ext cx="4333875" cy="2724150"/>
          </a:xfrm>
          <a:prstGeom prst="rect">
            <a:avLst/>
          </a:prstGeom>
        </p:spPr>
      </p:pic>
    </p:spTree>
    <p:extLst>
      <p:ext uri="{BB962C8B-B14F-4D97-AF65-F5344CB8AC3E}">
        <p14:creationId xmlns:p14="http://schemas.microsoft.com/office/powerpoint/2010/main" val="429855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On-screen Show (16:9)</PresentationFormat>
  <Paragraphs>291</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Roboto Condensed Light</vt:lpstr>
      <vt:lpstr>Arvo</vt:lpstr>
      <vt:lpstr>Arial</vt:lpstr>
      <vt:lpstr>Roboto Condensed</vt:lpstr>
      <vt:lpstr>Calibri</vt:lpstr>
      <vt:lpstr>Salerio template</vt:lpstr>
      <vt:lpstr>1_Salerio template</vt:lpstr>
      <vt:lpstr>CONTOSO FINANCE &amp; ANALYTICS:  BIG DATA MODERNIZATION</vt:lpstr>
      <vt:lpstr>HELLO!</vt:lpstr>
      <vt:lpstr>AGENDA</vt:lpstr>
      <vt:lpstr>ALL DETAILS</vt:lpstr>
      <vt:lpstr>IN-HOUSE TECHNOLOGY STACK</vt:lpstr>
      <vt:lpstr>GOAL OF CONTOSO</vt:lpstr>
      <vt:lpstr>DETAILS NOT FOUND</vt:lpstr>
      <vt:lpstr>AZURE SERVICES</vt:lpstr>
      <vt:lpstr>HADOOP CLUSTER</vt:lpstr>
      <vt:lpstr>ORACLE</vt:lpstr>
      <vt:lpstr>SQL</vt:lpstr>
      <vt:lpstr>POSTGRESQL</vt:lpstr>
      <vt:lpstr>TABLEAU</vt:lpstr>
      <vt:lpstr>ALTERYX</vt:lpstr>
      <vt:lpstr>TALEND</vt:lpstr>
      <vt:lpstr>INFORMATICA</vt:lpstr>
      <vt:lpstr>POWERBI</vt:lpstr>
      <vt:lpstr>PYTHON AND R IN AZURE</vt:lpstr>
      <vt:lpstr>BOM &amp; PRE-REQUISITES</vt:lpstr>
      <vt:lpstr>BILL OF MATERIALS</vt:lpstr>
      <vt:lpstr>PRE-REQUISITES</vt:lpstr>
      <vt:lpstr>MIGRATION STRATEGY</vt:lpstr>
      <vt:lpstr>PROPOSED APPROCH</vt:lpstr>
      <vt:lpstr>PROPOSED GUIDELINES</vt:lpstr>
      <vt:lpstr>SUMMARY</vt:lpstr>
      <vt:lpstr>WAS REQUIREMENTS MET ? </vt:lpstr>
      <vt:lpstr>REFERENCE ARCHITECTURE </vt:lpstr>
      <vt:lpstr>QUESTIONS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LIGHTHOUSE</dc:title>
  <cp:lastModifiedBy>Mitra Arindam TCI-I EXTERN</cp:lastModifiedBy>
  <cp:revision>93</cp:revision>
  <dcterms:modified xsi:type="dcterms:W3CDTF">2022-08-21T23:57:50Z</dcterms:modified>
</cp:coreProperties>
</file>