
<file path=[Content_Types].xml><?xml version="1.0" encoding="utf-8"?>
<Types xmlns="http://schemas.openxmlformats.org/package/2006/content-types">
  <Default Extension="xml" ContentType="application/vnd.openxmlformats-officedocument.extended-properties+xml"/>
  <Default Extension="png" ContentType="image/png"/>
  <Default Extension="rels" ContentType="application/vnd.openxmlformats-package.relationships+xml"/>
  <Override PartName="/docProps/core.xml" ContentType="application/vnd.openxmlformats-package.core-properties+xml"/>
  <Override PartName="/ppt/presentation.xml" ContentType="application/vnd.openxmlformats-officedocument.presentationml.presentation.main+xml"/>
  <Override PartName="/ppt/slides/slide7.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s/slide12.xml" ContentType="application/vnd.openxmlformats-officedocument.presentationml.slide+xml"/>
  <Override PartName="/ppt/viewProps.xml" ContentType="application/vnd.openxmlformats-officedocument.presentationml.viewProps+xml"/>
  <Override PartName="/ppt/slides/slide2.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tags/tag1.xml" ContentType="application/vnd.openxmlformats-officedocument.presentationml.tags+xml"/>
  <Override PartName="/ppt/tableStyles.xml" ContentType="application/vnd.openxmlformats-officedocument.presentationml.tableStyles+xml"/>
  <Override PartName="/ppt/slides/slide5.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theme/theme3.xml" ContentType="application/vnd.openxmlformats-officedocument.theme+xml"/>
  <Override PartName="/ppt/slides/slide9.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38" r:id="rId3"/>
    <p:sldId id="329" r:id="rId4"/>
    <p:sldId id="330" r:id="rId5"/>
    <p:sldId id="331" r:id="rId6"/>
    <p:sldId id="332" r:id="rId7"/>
    <p:sldId id="333" r:id="rId8"/>
    <p:sldId id="334" r:id="rId9"/>
    <p:sldId id="335" r:id="rId10"/>
    <p:sldId id="336" r:id="rId11"/>
    <p:sldId id="337" r:id="rId12"/>
    <p:sldId id="33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117" d="100"/>
          <a:sy n="117" d="100"/>
        </p:scale>
        <p:origin x="-354" y="-10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&#65279;<?xml version="1.0" encoding="utf-8"?><Relationships xmlns="http://schemas.openxmlformats.org/package/2006/relationships"><Relationship Type="http://schemas.openxmlformats.org/officeDocument/2006/relationships/slide" Target="/ppt/slides/slide7.xml" Id="rId8" /><Relationship Type="http://schemas.openxmlformats.org/officeDocument/2006/relationships/slide" Target="/ppt/slides/slide12.xml" Id="rId13" /><Relationship Type="http://schemas.openxmlformats.org/officeDocument/2006/relationships/viewProps" Target="/ppt/viewProps.xml" Id="rId18" /><Relationship Type="http://schemas.openxmlformats.org/officeDocument/2006/relationships/slide" Target="/ppt/slides/slide2.xml" Id="rId3" /><Relationship Type="http://schemas.openxmlformats.org/officeDocument/2006/relationships/slide" Target="/ppt/slides/slide6.xml" Id="rId7" /><Relationship Type="http://schemas.openxmlformats.org/officeDocument/2006/relationships/slide" Target="/ppt/slides/slide11.xml" Id="rId12" /><Relationship Type="http://schemas.openxmlformats.org/officeDocument/2006/relationships/presProps" Target="/ppt/presProps.xml" Id="rId17" /><Relationship Type="http://schemas.openxmlformats.org/officeDocument/2006/relationships/tags" Target="/ppt/tags/tag1.xml" Id="rId16" /><Relationship Type="http://schemas.openxmlformats.org/officeDocument/2006/relationships/tableStyles" Target="/ppt/tableStyles.xml" Id="rId20" /><Relationship Type="http://schemas.openxmlformats.org/officeDocument/2006/relationships/slideMaster" Target="/ppt/slideMasters/slideMaster1.xml" Id="rId1" /><Relationship Type="http://schemas.openxmlformats.org/officeDocument/2006/relationships/slide" Target="/ppt/slides/slide5.xml" Id="rId6" /><Relationship Type="http://schemas.openxmlformats.org/officeDocument/2006/relationships/slide" Target="/ppt/slides/slide10.xml" Id="rId11" /><Relationship Type="http://schemas.openxmlformats.org/officeDocument/2006/relationships/slide" Target="/ppt/slides/slide4.xml" Id="rId5" /><Relationship Type="http://schemas.openxmlformats.org/officeDocument/2006/relationships/handoutMaster" Target="/ppt/handoutMasters/handoutMaster1.xml" Id="rId15" /><Relationship Type="http://schemas.openxmlformats.org/officeDocument/2006/relationships/slide" Target="/ppt/slides/slide9.xml" Id="rId10" /><Relationship Type="http://schemas.openxmlformats.org/officeDocument/2006/relationships/theme" Target="/ppt/theme/theme1.xml" Id="rId19" /><Relationship Type="http://schemas.openxmlformats.org/officeDocument/2006/relationships/slide" Target="/ppt/slides/slide3.xml" Id="rId4" /><Relationship Type="http://schemas.openxmlformats.org/officeDocument/2006/relationships/slide" Target="/ppt/slides/slide8.xml" Id="rId9" /><Relationship Type="http://schemas.openxmlformats.org/officeDocument/2006/relationships/notesMaster" Target="/ppt/notesMasters/notesMaster1.xml" Id="rId14" /></Relationships>
</file>

<file path=ppt/handoutMasters/_rels/handoutMaster1.xml.rels>&#65279;<?xml version="1.0" encoding="utf-8"?><Relationships xmlns="http://schemas.openxmlformats.org/package/2006/relationships"><Relationship Type="http://schemas.openxmlformats.org/officeDocument/2006/relationships/theme" Target="/ppt/theme/theme3.xml" Id="rId1"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7/18/2025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&#65279;<?xml version="1.0" encoding="utf-8"?><Relationships xmlns="http://schemas.openxmlformats.org/package/2006/relationships"><Relationship Type="http://schemas.openxmlformats.org/officeDocument/2006/relationships/theme" Target="/ppt/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7/18/2025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Relationships xmlns="http://schemas.openxmlformats.org/package/2006/relationships"><Relationship Type="http://schemas.openxmlformats.org/officeDocument/2006/relationships/image" Target="/ppt/media/image2.png" Id="rId2" /><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image" Target="/ppt/media/image3.png" Id="rId2" /><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7/18/2025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7/18/2025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7/18/2025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7/18/2025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7/18/2025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7/18/2025</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7/18/2025</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7/18/2025</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7/18/2025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8.xml" Id="rId8" /><Relationship Type="http://schemas.openxmlformats.org/officeDocument/2006/relationships/image" Target="/ppt/media/image1.png" Id="rId13" /><Relationship Type="http://schemas.openxmlformats.org/officeDocument/2006/relationships/slideLayout" Target="/ppt/slideLayouts/slideLayout3.xml" Id="rId3" /><Relationship Type="http://schemas.openxmlformats.org/officeDocument/2006/relationships/slideLayout" Target="/ppt/slideLayouts/slideLayout7.xml" Id="rId7" /><Relationship Type="http://schemas.openxmlformats.org/officeDocument/2006/relationships/theme" Target="/ppt/theme/theme1.xml" Id="rId12" /><Relationship Type="http://schemas.openxmlformats.org/officeDocument/2006/relationships/slideLayout" Target="/ppt/slideLayouts/slideLayout2.xml" Id="rId2" /><Relationship Type="http://schemas.openxmlformats.org/officeDocument/2006/relationships/slideLayout" Target="/ppt/slideLayouts/slideLayout1.xml" Id="rId1" /><Relationship Type="http://schemas.openxmlformats.org/officeDocument/2006/relationships/slideLayout" Target="/ppt/slideLayouts/slideLayout6.xml" Id="rId6" /><Relationship Type="http://schemas.openxmlformats.org/officeDocument/2006/relationships/slideLayout" Target="/ppt/slideLayouts/slideLayout11.xml" Id="rId11" /><Relationship Type="http://schemas.openxmlformats.org/officeDocument/2006/relationships/slideLayout" Target="/ppt/slideLayouts/slideLayout5.xml" Id="rId5" /><Relationship Type="http://schemas.openxmlformats.org/officeDocument/2006/relationships/slideLayout" Target="/ppt/slideLayouts/slideLayout10.xml" Id="rId10" /><Relationship Type="http://schemas.openxmlformats.org/officeDocument/2006/relationships/slideLayout" Target="/ppt/slideLayouts/slideLayout4.xml" Id="rId4" /><Relationship Type="http://schemas.openxmlformats.org/officeDocument/2006/relationships/slideLayout" Target="/ppt/slideLayouts/slideLayout9.xml" Id="rId9"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7/18/2025</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xml.rels>&#65279;<?xml version="1.0" encoding="utf-8"?><Relationships xmlns="http://schemas.openxmlformats.org/package/2006/relationships"><Relationship Type="http://schemas.openxmlformats.org/officeDocument/2006/relationships/image" Target="/ppt/media/image11.png" Id="rId2" /><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image" Target="/ppt/media/image12.png" Id="rId2" /><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image" Target="/ppt/media/image4.png" Id="rId2" /><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image" Target="/ppt/media/image5.png" Id="rId2" /><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image" Target="/ppt/media/image6.png" Id="rId2" /><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image" Target="/ppt/media/image7.png" Id="rId2" /><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image" Target="/ppt/media/image8.png" Id="rId2" /><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image" Target="/ppt/media/image9.png" Id="rId2" /><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image" Target="/ppt/media/image10.png" Id="rId2" /><Relationship Type="http://schemas.openxmlformats.org/officeDocument/2006/relationships/slideLayout" Target="/ppt/slideLayouts/slideLayout2.xml" Id="rId1"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Myanmar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Myanmar amounts to approx. 2.8 billion US$</a:t>
            </a:r>
          </a:p>
          <a:p>
            <a:r>
              <a:rPr lang="en-IN" sz="1800" dirty="0"/>
              <a:t>Bilateral lending has steadily increased since 2000 with small dip during 2015 - 2017</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9977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Nepal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Nepal amounts to approx. 90 million US$</a:t>
            </a:r>
          </a:p>
          <a:p>
            <a:r>
              <a:rPr lang="en-IN" sz="1800" dirty="0"/>
              <a:t>Bilateral lending has rapidly increased after 2008</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6789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2C376-8C0A-78E6-3C76-B676EE9BF40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xmlns=""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Total PPG Bilateral Lending has increased from less than 500 million $ in 2000 to about 45 billion $ in 2020</a:t>
            </a:r>
          </a:p>
          <a:p>
            <a:r>
              <a:rPr lang="en-US" sz="1800" dirty="0">
                <a:solidFill>
                  <a:srgbClr val="000000"/>
                </a:solidFill>
                <a:latin typeface="Verdana" panose="020B0604030504040204" pitchFamily="34" charset="0"/>
              </a:rPr>
              <a:t>Bhutan has been the biggest debtor country receiving almost 18 billion $ over the period of 20 years</a:t>
            </a:r>
            <a:endParaRPr lang="en-US" sz="1800" b="0" i="0" dirty="0">
              <a:solidFill>
                <a:srgbClr val="000000"/>
              </a:solidFill>
              <a:effectLst/>
              <a:latin typeface="Verdana" panose="020B0604030504040204" pitchFamily="34" charset="0"/>
            </a:endParaRPr>
          </a:p>
          <a:p>
            <a:r>
              <a:rPr lang="en-US" sz="1800" b="0" i="0" dirty="0">
                <a:solidFill>
                  <a:srgbClr val="000000"/>
                </a:solidFill>
                <a:effectLst/>
                <a:latin typeface="Verdana" panose="020B0604030504040204" pitchFamily="34" charset="0"/>
              </a:rPr>
              <a:t>Nepal has received the least bilateral lending amounting to less than 1 billion $</a:t>
            </a:r>
          </a:p>
          <a:p>
            <a:r>
              <a:rPr lang="en-US" sz="1800" dirty="0">
                <a:solidFill>
                  <a:srgbClr val="000000"/>
                </a:solidFill>
                <a:latin typeface="Verdana" panose="020B0604030504040204" pitchFamily="34" charset="0"/>
              </a:rPr>
              <a:t>Total bilateral lending show a positive growth rate since last 20 years</a:t>
            </a:r>
          </a:p>
          <a:p>
            <a:r>
              <a:rPr lang="en-US" sz="1800" dirty="0">
                <a:solidFill>
                  <a:srgbClr val="000000"/>
                </a:solidFill>
                <a:latin typeface="Verdana" panose="020B0604030504040204" pitchFamily="34" charset="0"/>
              </a:rPr>
              <a:t>Total bilateral lending to </a:t>
            </a:r>
            <a:r>
              <a:rPr lang="en-US" sz="1800" dirty="0" err="1">
                <a:solidFill>
                  <a:srgbClr val="000000"/>
                </a:solidFill>
                <a:latin typeface="Verdana" panose="020B0604030504040204" pitchFamily="34" charset="0"/>
              </a:rPr>
              <a:t>neighbouring</a:t>
            </a:r>
            <a:r>
              <a:rPr lang="en-US" sz="1800" dirty="0">
                <a:solidFill>
                  <a:srgbClr val="000000"/>
                </a:solidFill>
                <a:latin typeface="Verdana" panose="020B0604030504040204" pitchFamily="34" charset="0"/>
              </a:rPr>
              <a:t> countries is approx. 1.2% of overall GDP of India </a:t>
            </a:r>
            <a:endParaRPr lang="en-US" sz="1800" b="0" i="0" dirty="0">
              <a:solidFill>
                <a:srgbClr val="000000"/>
              </a:solidFill>
              <a:effectLst/>
              <a:latin typeface="Verdana" panose="020B0604030504040204" pitchFamily="34" charset="0"/>
            </a:endParaRPr>
          </a:p>
          <a:p>
            <a:r>
              <a:rPr lang="en-US" sz="1800" dirty="0">
                <a:solidFill>
                  <a:srgbClr val="000000"/>
                </a:solidFill>
                <a:latin typeface="Verdana" panose="020B0604030504040204" pitchFamily="34" charset="0"/>
              </a:rPr>
              <a:t>In the event of default by any neighboring country in future, its impact on India’s financial sector will be minimal</a:t>
            </a:r>
            <a:endParaRPr lang="en-US" sz="1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3655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2C376-8C0A-78E6-3C76-B676EE9BF405}"/>
              </a:ext>
            </a:extLst>
          </p:cNvPr>
          <p:cNvSpPr>
            <a:spLocks noGrp="1"/>
          </p:cNvSpPr>
          <p:nvPr>
            <p:ph type="title"/>
          </p:nvPr>
        </p:nvSpPr>
        <p:spPr/>
        <p:txBody>
          <a:bodyPr/>
          <a:lstStyle/>
          <a:p>
            <a:pPr algn="ctr"/>
            <a:r>
              <a:rPr lang="en-IN" dirty="0"/>
              <a:t>What is PPG Bilateral Debt?</a:t>
            </a:r>
          </a:p>
        </p:txBody>
      </p:sp>
      <p:sp>
        <p:nvSpPr>
          <p:cNvPr id="3" name="Content Placeholder 2">
            <a:extLst>
              <a:ext uri="{FF2B5EF4-FFF2-40B4-BE49-F238E27FC236}">
                <a16:creationId xmlns:a16="http://schemas.microsoft.com/office/drawing/2014/main" xmlns=""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Public and publicly guaranteed debt comprises long-term external obligations of public debtors.</a:t>
            </a:r>
          </a:p>
          <a:p>
            <a:r>
              <a:rPr lang="en-US" sz="1800" dirty="0">
                <a:solidFill>
                  <a:srgbClr val="000000"/>
                </a:solidFill>
                <a:latin typeface="Verdana" panose="020B0604030504040204" pitchFamily="34" charset="0"/>
              </a:rPr>
              <a:t>It i</a:t>
            </a:r>
            <a:r>
              <a:rPr lang="en-US" sz="1800" b="0" i="0" dirty="0">
                <a:solidFill>
                  <a:srgbClr val="000000"/>
                </a:solidFill>
                <a:effectLst/>
                <a:latin typeface="Verdana" panose="020B0604030504040204" pitchFamily="34" charset="0"/>
              </a:rPr>
              <a:t>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r>
              <a:rPr lang="en-US" sz="1800" b="0" i="0" dirty="0">
                <a:solidFill>
                  <a:srgbClr val="000000"/>
                </a:solidFill>
                <a:effectLst/>
                <a:latin typeface="Verdana" panose="020B0604030504040204" pitchFamily="34" charset="0"/>
              </a:rPr>
              <a:t>External indebtedness affects a country's creditworthiness and investor perceptions.</a:t>
            </a:r>
          </a:p>
          <a:p>
            <a:r>
              <a:rPr lang="en-US" sz="1800" b="0" i="0" dirty="0">
                <a:solidFill>
                  <a:srgbClr val="000000"/>
                </a:solidFill>
                <a:effectLst/>
                <a:latin typeface="Verdana" panose="020B0604030504040204" pitchFamily="34" charset="0"/>
              </a:rPr>
              <a:t>Total debt service is contrasted with countries' ability to obtain foreign exchange through exports of goods, services, primary income, and workers' remittances.</a:t>
            </a:r>
            <a:endParaRPr lang="en-IN" sz="1800" dirty="0"/>
          </a:p>
        </p:txBody>
      </p:sp>
    </p:spTree>
    <p:extLst>
      <p:ext uri="{BB962C8B-B14F-4D97-AF65-F5344CB8AC3E}">
        <p14:creationId xmlns:p14="http://schemas.microsoft.com/office/powerpoint/2010/main" val="15180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64205"/>
            <a:ext cx="9829799" cy="547464"/>
          </a:xfrm>
        </p:spPr>
        <p:txBody>
          <a:bodyPr>
            <a:normAutofit/>
          </a:bodyPr>
          <a:lstStyle/>
          <a:p>
            <a:pPr algn="ctr"/>
            <a:r>
              <a:rPr lang="en-US" sz="2400" dirty="0"/>
              <a:t>India &amp; Neighbouring Countries PPG Bilateral Lending 2000 - 2020</a:t>
            </a:r>
          </a:p>
        </p:txBody>
      </p:sp>
      <p:sp>
        <p:nvSpPr>
          <p:cNvPr id="14" name="Content Placeholder 13"/>
          <p:cNvSpPr>
            <a:spLocks noGrp="1"/>
          </p:cNvSpPr>
          <p:nvPr>
            <p:ph idx="1"/>
          </p:nvPr>
        </p:nvSpPr>
        <p:spPr>
          <a:xfrm>
            <a:off x="1522413" y="5013176"/>
            <a:ext cx="9829799" cy="1438191"/>
          </a:xfrm>
        </p:spPr>
        <p:txBody>
          <a:bodyPr>
            <a:normAutofit/>
          </a:bodyPr>
          <a:lstStyle/>
          <a:p>
            <a:r>
              <a:rPr lang="en-US" sz="1800" dirty="0"/>
              <a:t>Between the years 2000 – 2007, YoY growth has been minimal and steady</a:t>
            </a:r>
          </a:p>
          <a:p>
            <a:r>
              <a:rPr lang="en-US" sz="1800" dirty="0"/>
              <a:t>2008 shows a drop in lending due to Economic Crisis of 2008</a:t>
            </a:r>
          </a:p>
          <a:p>
            <a:r>
              <a:rPr lang="en-US" sz="1800" dirty="0"/>
              <a:t>YoY growth has been maximum from the year 2010 onwards</a:t>
            </a:r>
          </a:p>
        </p:txBody>
      </p:sp>
      <p:pic>
        <p:nvPicPr>
          <p:cNvPr id="6" name="Picture 5">
            <a:extLst>
              <a:ext uri="{FF2B5EF4-FFF2-40B4-BE49-F238E27FC236}">
                <a16:creationId xmlns:a16="http://schemas.microsoft.com/office/drawing/2014/main" xmlns="" id="{5FDC6B8A-EC4F-3343-4996-479D7B5EC2E4}"/>
              </a:ext>
            </a:extLst>
          </p:cNvPr>
          <p:cNvPicPr>
            <a:picLocks noChangeAspect="1"/>
          </p:cNvPicPr>
          <p:nvPr/>
        </p:nvPicPr>
        <p:blipFill>
          <a:blip r:embed="rId2"/>
          <a:stretch>
            <a:fillRect/>
          </a:stretch>
        </p:blipFill>
        <p:spPr>
          <a:xfrm>
            <a:off x="1522413" y="1988840"/>
            <a:ext cx="9829799" cy="2592288"/>
          </a:xfrm>
          <a:prstGeom prst="rect">
            <a:avLst/>
          </a:prstGeom>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Total Debt By Country</a:t>
            </a:r>
          </a:p>
        </p:txBody>
      </p:sp>
      <p:sp>
        <p:nvSpPr>
          <p:cNvPr id="3" name="Content Placeholder 2">
            <a:extLst>
              <a:ext uri="{FF2B5EF4-FFF2-40B4-BE49-F238E27FC236}">
                <a16:creationId xmlns:a16="http://schemas.microsoft.com/office/drawing/2014/main" xmlns=""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18 billion US$</a:t>
            </a:r>
          </a:p>
          <a:p>
            <a:r>
              <a:rPr lang="en-IN" sz="1800" dirty="0"/>
              <a:t>Nepal has least share of bilateral loans amounting to approx. 1 billion US$</a:t>
            </a:r>
          </a:p>
          <a:p>
            <a:r>
              <a:rPr lang="en-IN" sz="1800" dirty="0"/>
              <a:t>Total bilateral lending by India amounts to approx. 45 billion US$</a:t>
            </a:r>
          </a:p>
          <a:p>
            <a:endParaRPr lang="en-IN" sz="1800" dirty="0"/>
          </a:p>
        </p:txBody>
      </p:sp>
      <p:pic>
        <p:nvPicPr>
          <p:cNvPr id="5" name="Picture 4">
            <a:extLst>
              <a:ext uri="{FF2B5EF4-FFF2-40B4-BE49-F238E27FC236}">
                <a16:creationId xmlns:a16="http://schemas.microsoft.com/office/drawing/2014/main" xmlns="" id="{97A80734-D617-06E5-8931-59EBE7CB06E9}"/>
              </a:ext>
            </a:extLst>
          </p:cNvPr>
          <p:cNvPicPr>
            <a:picLocks noChangeAspect="1"/>
          </p:cNvPicPr>
          <p:nvPr/>
        </p:nvPicPr>
        <p:blipFill>
          <a:blip r:embed="rId2"/>
          <a:stretch>
            <a:fillRect/>
          </a:stretch>
        </p:blipFill>
        <p:spPr>
          <a:xfrm>
            <a:off x="1422400" y="1895475"/>
            <a:ext cx="9929812" cy="3067050"/>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Average Debt By Country over 20 years</a:t>
            </a:r>
          </a:p>
        </p:txBody>
      </p:sp>
      <p:sp>
        <p:nvSpPr>
          <p:cNvPr id="3" name="Content Placeholder 2">
            <a:extLst>
              <a:ext uri="{FF2B5EF4-FFF2-40B4-BE49-F238E27FC236}">
                <a16:creationId xmlns:a16="http://schemas.microsoft.com/office/drawing/2014/main" xmlns=""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3.5 billion US$ each year</a:t>
            </a:r>
          </a:p>
          <a:p>
            <a:r>
              <a:rPr lang="en-IN" sz="1800" dirty="0"/>
              <a:t>Nepal has least share of bilateral loans amounting to approx. 250 million US$ each year</a:t>
            </a:r>
          </a:p>
          <a:p>
            <a:r>
              <a:rPr lang="en-IN" sz="1800" dirty="0"/>
              <a:t>Average bilateral lending by India amounts to approx. 13 billion US$ over 20 years</a:t>
            </a:r>
          </a:p>
          <a:p>
            <a:endParaRPr lang="en-IN" sz="1800" dirty="0"/>
          </a:p>
        </p:txBody>
      </p:sp>
      <p:pic>
        <p:nvPicPr>
          <p:cNvPr id="4" name="Picture 3">
            <a:extLst>
              <a:ext uri="{FF2B5EF4-FFF2-40B4-BE49-F238E27FC236}">
                <a16:creationId xmlns:a16="http://schemas.microsoft.com/office/drawing/2014/main" xmlns="" id="{EE35A079-A051-D2D3-DAB1-9DCA7C6E4464}"/>
              </a:ext>
            </a:extLst>
          </p:cNvPr>
          <p:cNvPicPr>
            <a:picLocks noChangeAspect="1"/>
          </p:cNvPicPr>
          <p:nvPr/>
        </p:nvPicPr>
        <p:blipFill rotWithShape="1">
          <a:blip r:embed="rId2"/>
          <a:srcRect t="925"/>
          <a:stretch/>
        </p:blipFill>
        <p:spPr>
          <a:xfrm>
            <a:off x="1372392" y="1916832"/>
            <a:ext cx="9979819" cy="3052836"/>
          </a:xfrm>
          <a:prstGeom prst="rect">
            <a:avLst/>
          </a:prstGeom>
        </p:spPr>
      </p:pic>
    </p:spTree>
    <p:extLst>
      <p:ext uri="{BB962C8B-B14F-4D97-AF65-F5344CB8AC3E}">
        <p14:creationId xmlns:p14="http://schemas.microsoft.com/office/powerpoint/2010/main" val="25997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Bangladesh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Bangladesh amounts to approx. 6 billion US$</a:t>
            </a:r>
          </a:p>
          <a:p>
            <a:r>
              <a:rPr lang="en-IN" sz="1800" dirty="0"/>
              <a:t>Bilateral lending has dramatically increased after 2010, slowing again till 2015</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stretch>
            <a:fillRect/>
          </a:stretch>
        </p:blipFill>
        <p:spPr>
          <a:xfrm>
            <a:off x="1522413" y="764704"/>
            <a:ext cx="9829799" cy="4536505"/>
          </a:xfrm>
          <a:prstGeom prst="rect">
            <a:avLst/>
          </a:prstGeom>
        </p:spPr>
      </p:pic>
    </p:spTree>
    <p:extLst>
      <p:ext uri="{BB962C8B-B14F-4D97-AF65-F5344CB8AC3E}">
        <p14:creationId xmlns:p14="http://schemas.microsoft.com/office/powerpoint/2010/main" val="19072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Bhutan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Bhutan amounts to approx. 18 billion US$</a:t>
            </a:r>
          </a:p>
          <a:p>
            <a:r>
              <a:rPr lang="en-IN" sz="1800" dirty="0"/>
              <a:t>Bilateral lending has steadily increased over the years</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70638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Sri Lanka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Sri Lanka amounts to approx. 9.5 billion US$</a:t>
            </a:r>
          </a:p>
          <a:p>
            <a:r>
              <a:rPr lang="en-IN" sz="1800" dirty="0"/>
              <a:t>Bilateral lending has rapidly increased during 2010 – 2015 and remained constant till 2020</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38945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Maldives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Maldives amounts to approx. 1.8 billion US$</a:t>
            </a:r>
          </a:p>
          <a:p>
            <a:r>
              <a:rPr lang="en-IN" sz="1800" dirty="0"/>
              <a:t>Bilateral lending has rapidly increased after 2008 and huge spike in 2020</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238307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2797</TotalTime>
  <Words>578</Words>
  <Application>Microsoft Office PowerPoint</Application>
  <PresentationFormat>Custom</PresentationFormat>
  <Paragraphs>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Currency Symbols 16x9</vt:lpstr>
      <vt:lpstr>India &amp; Neighbours</vt:lpstr>
      <vt:lpstr>What is PPG Bilateral Debt?</vt:lpstr>
      <vt:lpstr>India &amp; Neighbouring Countries PPG Bilateral Lending 2000 - 2020</vt:lpstr>
      <vt:lpstr>India &amp; Neighbouring Countries PPG Bilateral Lending 2000 – 2020 Total Debt By Country</vt:lpstr>
      <vt:lpstr>India &amp; Neighbouring Countries PPG Bilateral Lending 2000 – 2020 Average Debt By Country over 20 years</vt:lpstr>
      <vt:lpstr>India – Bangladesh PPG Bilateral Lending 2000 - 2020</vt:lpstr>
      <vt:lpstr>India – Bhutan PPG Bilateral Lending 2000 - 2020</vt:lpstr>
      <vt:lpstr>India – Sri Lanka PPG Bilateral Lending 2000 - 2020</vt:lpstr>
      <vt:lpstr>India – Maldives PPG Bilateral Lending 2000 - 2020</vt:lpstr>
      <vt:lpstr>India – Myanmar PPG Bilateral Lending 2000 - 2020</vt:lpstr>
      <vt:lpstr>India – Nepal PPG Bilateral Lending 2000 - 2020</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&amp; Neighbours</dc:title>
  <dc:creator>Abhijeet Patil</dc:creator>
  <cp:lastModifiedBy>Admin</cp:lastModifiedBy>
  <cp:revision>3</cp:revision>
  <dcterms:created xsi:type="dcterms:W3CDTF">2022-08-18T10:46:42Z</dcterms:created>
  <dcterms:modified xsi:type="dcterms:W3CDTF">2025-07-18T11:29:03Z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