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adf08baa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adf08baa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adf08baa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adf08baa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adf08baa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adf08baa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adf08baa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adf08baa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adf08baa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adf08baa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adf08baa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adf08baa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adf08baa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adf08baa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5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rPr>
              <a:t>Paper review: ClickbaitTR: Dataset for clickbait detection from Turkish news sites and social media with a comparative analysis via machine learning algorithms</a:t>
            </a:r>
            <a:endParaRPr sz="2200">
              <a:solidFill>
                <a:srgbClr val="000000"/>
              </a:solidFill>
            </a:endParaRPr>
          </a:p>
          <a:p>
            <a:pPr indent="0" lvl="0" marL="0" rtl="0" algn="l">
              <a:spcBef>
                <a:spcPts val="0"/>
              </a:spcBef>
              <a:spcAft>
                <a:spcPts val="0"/>
              </a:spcAft>
              <a:buSzPts val="990"/>
              <a:buNone/>
            </a:pPr>
            <a:r>
              <a:t/>
            </a:r>
            <a:endParaRPr sz="3580"/>
          </a:p>
        </p:txBody>
      </p:sp>
      <p:sp>
        <p:nvSpPr>
          <p:cNvPr id="87" name="Google Shape;87;p13"/>
          <p:cNvSpPr txBox="1"/>
          <p:nvPr>
            <p:ph idx="1" type="subTitle"/>
          </p:nvPr>
        </p:nvSpPr>
        <p:spPr>
          <a:xfrm>
            <a:off x="729625" y="3345500"/>
            <a:ext cx="7688100" cy="1710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Team No: 32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Members:</a:t>
            </a:r>
            <a:endParaRPr/>
          </a:p>
          <a:p>
            <a:pPr indent="0" lvl="0" marL="0" rtl="0" algn="l">
              <a:spcBef>
                <a:spcPts val="0"/>
              </a:spcBef>
              <a:spcAft>
                <a:spcPts val="0"/>
              </a:spcAft>
              <a:buNone/>
            </a:pPr>
            <a:r>
              <a:rPr lang="en"/>
              <a:t>Tanusree Das Aishi - 20101012(presenting)</a:t>
            </a:r>
            <a:endParaRPr/>
          </a:p>
          <a:p>
            <a:pPr indent="0" lvl="0" marL="0" rtl="0" algn="l">
              <a:spcBef>
                <a:spcPts val="0"/>
              </a:spcBef>
              <a:spcAft>
                <a:spcPts val="0"/>
              </a:spcAft>
              <a:buNone/>
            </a:pPr>
            <a:r>
              <a:rPr lang="en"/>
              <a:t>Saman Sarker Joy - 20101114</a:t>
            </a:r>
            <a:endParaRPr/>
          </a:p>
          <a:p>
            <a:pPr indent="0" lvl="0" marL="0" rtl="0" algn="l">
              <a:spcBef>
                <a:spcPts val="0"/>
              </a:spcBef>
              <a:spcAft>
                <a:spcPts val="0"/>
              </a:spcAft>
              <a:buNone/>
            </a:pPr>
            <a:r>
              <a:rPr lang="en"/>
              <a:t>Naima Tahsin Nodi - 20101150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 Sadiul Arefin Rafi</a:t>
            </a:r>
            <a:endParaRPr/>
          </a:p>
          <a:p>
            <a:pPr indent="0" lvl="0" marL="0" rtl="0" algn="l">
              <a:spcBef>
                <a:spcPts val="0"/>
              </a:spcBef>
              <a:spcAft>
                <a:spcPts val="0"/>
              </a:spcAft>
              <a:buNone/>
            </a:pPr>
            <a:r>
              <a:rPr lang="en"/>
              <a:t>RA: </a:t>
            </a:r>
            <a:r>
              <a:rPr lang="en"/>
              <a:t>Md Sabbir Hossain</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3"/>
          <p:cNvSpPr txBox="1"/>
          <p:nvPr/>
        </p:nvSpPr>
        <p:spPr>
          <a:xfrm>
            <a:off x="894525" y="2704150"/>
            <a:ext cx="80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0" name="Google Shape;90;p13"/>
          <p:cNvSpPr txBox="1"/>
          <p:nvPr/>
        </p:nvSpPr>
        <p:spPr>
          <a:xfrm>
            <a:off x="729625" y="2899775"/>
            <a:ext cx="805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Authors: Şura Genç ; Elif Surer | Published in: Journal of Information Science | Publisher: Sage Publications, Inc. | Issue published: April 2023</a:t>
            </a:r>
            <a:endParaRPr b="1" sz="1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this Paper is about?</a:t>
            </a:r>
            <a:endParaRPr/>
          </a:p>
        </p:txBody>
      </p:sp>
      <p:sp>
        <p:nvSpPr>
          <p:cNvPr id="96" name="Google Shape;96;p14"/>
          <p:cNvSpPr txBox="1"/>
          <p:nvPr>
            <p:ph idx="1" type="body"/>
          </p:nvPr>
        </p:nvSpPr>
        <p:spPr>
          <a:xfrm>
            <a:off x="729450" y="2078875"/>
            <a:ext cx="7688700" cy="2670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00"/>
              <a:t>The term clickbait describes online content that is intended to grab readers' attention and persuade them to click on the link and view the entire article. By taking advantage of curiosity or exaggeration, clickbait is mainly used to increase online traffic and advertising revenue. The actual content, however, is frequently unimpressive, uninteresting, or fails to provide the information promised behind the clickbait. This has been an alarming issue worldwide.</a:t>
            </a:r>
            <a:endParaRPr sz="1400"/>
          </a:p>
          <a:p>
            <a:pPr indent="0" lvl="0" marL="0" rtl="0" algn="l">
              <a:spcBef>
                <a:spcPts val="1200"/>
              </a:spcBef>
              <a:spcAft>
                <a:spcPts val="0"/>
              </a:spcAft>
              <a:buNone/>
            </a:pPr>
            <a:r>
              <a:rPr lang="en" sz="1400"/>
              <a:t>Most clickbait research is in English, which makes it difficult to understand the nature of the problem even though they have been conducted on datasets in a variety of languages.  In this research, they created and made a publicly available dataset - ClickbaitTR, which contains 48,060 samples. They used a number of machine learning algorithms on this dataset and then thoroughly analyzed the outcomes.</a:t>
            </a:r>
            <a:endParaRPr sz="1400"/>
          </a:p>
          <a:p>
            <a:pPr indent="0" lvl="0" marL="0" rtl="0" algn="l">
              <a:spcBef>
                <a:spcPts val="1200"/>
              </a:spcBef>
              <a:spcAft>
                <a:spcPts val="1200"/>
              </a:spcAft>
              <a:buNone/>
            </a:pPr>
            <a:r>
              <a:t/>
            </a:r>
            <a:endParaRPr/>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03" name="Google Shape;103;p15"/>
          <p:cNvSpPr txBox="1"/>
          <p:nvPr>
            <p:ph idx="1" type="body"/>
          </p:nvPr>
        </p:nvSpPr>
        <p:spPr>
          <a:xfrm>
            <a:off x="727650" y="20369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Turkish-language data from Twitter were used to create the dataset for this study. In this study, they expanded their dataset, constructed in their preliminary version of this study (SIU Study). </a:t>
            </a:r>
            <a:endParaRPr/>
          </a:p>
          <a:p>
            <a:pPr indent="0" lvl="0" marL="0" rtl="0" algn="l">
              <a:spcBef>
                <a:spcPts val="1200"/>
              </a:spcBef>
              <a:spcAft>
                <a:spcPts val="0"/>
              </a:spcAft>
              <a:buNone/>
            </a:pPr>
            <a:r>
              <a:rPr lang="en"/>
              <a:t>Three key factors to choose twitter for data collection:</a:t>
            </a:r>
            <a:endParaRPr/>
          </a:p>
          <a:p>
            <a:pPr indent="-311150" lvl="0" marL="457200" rtl="0" algn="l">
              <a:spcBef>
                <a:spcPts val="1200"/>
              </a:spcBef>
              <a:spcAft>
                <a:spcPts val="0"/>
              </a:spcAft>
              <a:buSzPts val="1300"/>
              <a:buChar char="●"/>
            </a:pPr>
            <a:r>
              <a:rPr lang="en"/>
              <a:t>Majority of Turkish news sources having an account on twitter</a:t>
            </a:r>
            <a:endParaRPr/>
          </a:p>
          <a:p>
            <a:pPr indent="-311150" lvl="0" marL="457200" rtl="0" algn="l">
              <a:spcBef>
                <a:spcPts val="0"/>
              </a:spcBef>
              <a:spcAft>
                <a:spcPts val="0"/>
              </a:spcAft>
              <a:buSzPts val="1300"/>
              <a:buChar char="●"/>
            </a:pPr>
            <a:r>
              <a:rPr lang="en"/>
              <a:t>News sources can only share news headlines and link of the news</a:t>
            </a:r>
            <a:endParaRPr/>
          </a:p>
          <a:p>
            <a:pPr indent="-311150" lvl="0" marL="457200" rtl="0" algn="l">
              <a:spcBef>
                <a:spcPts val="0"/>
              </a:spcBef>
              <a:spcAft>
                <a:spcPts val="0"/>
              </a:spcAft>
              <a:buSzPts val="1300"/>
              <a:buChar char="●"/>
            </a:pPr>
            <a:r>
              <a:rPr lang="en"/>
              <a:t>Long term data in the twitter accounts of the news sources</a:t>
            </a:r>
            <a:endParaRPr/>
          </a:p>
          <a:p>
            <a:pPr indent="0" lvl="0" marL="0" rtl="0" algn="l">
              <a:spcBef>
                <a:spcPts val="1200"/>
              </a:spcBef>
              <a:spcAft>
                <a:spcPts val="1200"/>
              </a:spcAft>
              <a:buNone/>
            </a:pPr>
            <a:r>
              <a:rPr lang="en"/>
              <a:t>Two different categories of data: clickbait and non-clickbait.</a:t>
            </a:r>
            <a:endParaRPr/>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7650" y="1348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Construction and Preprocessing</a:t>
            </a:r>
            <a:endParaRPr/>
          </a:p>
        </p:txBody>
      </p:sp>
      <p:sp>
        <p:nvSpPr>
          <p:cNvPr id="110" name="Google Shape;110;p16"/>
          <p:cNvSpPr txBox="1"/>
          <p:nvPr>
            <p:ph idx="1" type="body"/>
          </p:nvPr>
        </p:nvSpPr>
        <p:spPr>
          <a:xfrm>
            <a:off x="7276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rPr>
              <a:t>Word clouds are created to take a look at the frequency of words in the dataset and to assess how well the data is divided into clickbait and non-clickbait. </a:t>
            </a:r>
            <a:endParaRPr sz="1200">
              <a:solidFill>
                <a:srgbClr val="000000"/>
              </a:solidFill>
            </a:endParaRPr>
          </a:p>
          <a:p>
            <a:pPr indent="0" lvl="0" marL="0" rtl="0" algn="l">
              <a:spcBef>
                <a:spcPts val="1200"/>
              </a:spcBef>
              <a:spcAft>
                <a:spcPts val="0"/>
              </a:spcAft>
              <a:buNone/>
            </a:pPr>
            <a:r>
              <a:rPr lang="en" sz="1200">
                <a:solidFill>
                  <a:srgbClr val="000000"/>
                </a:solidFill>
              </a:rPr>
              <a:t>Preprocessing done in this dataset:</a:t>
            </a:r>
            <a:endParaRPr sz="1200">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rPr>
              <a:t>Stemming : To increase computing efficiency and identify word patterns used in different contexts in clickbait headlines.</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sp>
        <p:nvSpPr>
          <p:cNvPr id="111" name="Google Shape;111;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used for analysis</a:t>
            </a:r>
            <a:endParaRPr/>
          </a:p>
        </p:txBody>
      </p:sp>
      <p:sp>
        <p:nvSpPr>
          <p:cNvPr id="117" name="Google Shape;117;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In order to see the outcomes, they attempted to apply six algorithms to the created dataset. A vector of 10,890 dimensions that contained the frequencies of the various words used in the dataset's headlines was created. This feature vector, which has 10,890 dimensions, represents each tweet in the dataset in an individual way.  Following 6 models were trained using this feature vector:</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Artificial Neural Network(ANN)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Logistic Regression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Random Forest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Long Short-Term Memory Network (LSTM)</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Bidirectional Long Short-Term Memory Network (BiLSTM)</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Ensemble Classifier</a:t>
            </a:r>
            <a:endParaRPr sz="1200">
              <a:solidFill>
                <a:srgbClr val="000000"/>
              </a:solidFill>
            </a:endParaRPr>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Analysis</a:t>
            </a:r>
            <a:endParaRPr/>
          </a:p>
        </p:txBody>
      </p:sp>
      <p:sp>
        <p:nvSpPr>
          <p:cNvPr id="124" name="Google Shape;124;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Test/ validation accuracy for the </a:t>
            </a:r>
            <a:r>
              <a:rPr lang="en"/>
              <a:t>algorithms</a:t>
            </a:r>
            <a:r>
              <a:rPr lang="en"/>
              <a:t> implemented in this study:</a:t>
            </a:r>
            <a:endParaRPr/>
          </a:p>
          <a:p>
            <a:pPr indent="-311150" lvl="0" marL="457200" rtl="0" algn="l">
              <a:spcBef>
                <a:spcPts val="1200"/>
              </a:spcBef>
              <a:spcAft>
                <a:spcPts val="0"/>
              </a:spcAft>
              <a:buSzPts val="1300"/>
              <a:buChar char="●"/>
            </a:pPr>
            <a:r>
              <a:rPr lang="en"/>
              <a:t>ANN :  0.93</a:t>
            </a:r>
            <a:endParaRPr/>
          </a:p>
          <a:p>
            <a:pPr indent="-311150" lvl="0" marL="457200" rtl="0" algn="l">
              <a:spcBef>
                <a:spcPts val="0"/>
              </a:spcBef>
              <a:spcAft>
                <a:spcPts val="0"/>
              </a:spcAft>
              <a:buSzPts val="1300"/>
              <a:buChar char="●"/>
            </a:pPr>
            <a:r>
              <a:rPr lang="en"/>
              <a:t>Logistic Regression : 0.85</a:t>
            </a:r>
            <a:endParaRPr/>
          </a:p>
          <a:p>
            <a:pPr indent="-311150" lvl="0" marL="457200" rtl="0" algn="l">
              <a:spcBef>
                <a:spcPts val="0"/>
              </a:spcBef>
              <a:spcAft>
                <a:spcPts val="0"/>
              </a:spcAft>
              <a:buSzPts val="1300"/>
              <a:buChar char="●"/>
            </a:pPr>
            <a:r>
              <a:rPr lang="en"/>
              <a:t>Random Forest : 0.86</a:t>
            </a:r>
            <a:endParaRPr/>
          </a:p>
          <a:p>
            <a:pPr indent="-311150" lvl="0" marL="457200" rtl="0" algn="l">
              <a:spcBef>
                <a:spcPts val="0"/>
              </a:spcBef>
              <a:spcAft>
                <a:spcPts val="0"/>
              </a:spcAft>
              <a:buSzPts val="1300"/>
              <a:buChar char="●"/>
            </a:pPr>
            <a:r>
              <a:rPr lang="en"/>
              <a:t> LSTM :  0.93</a:t>
            </a:r>
            <a:endParaRPr/>
          </a:p>
          <a:p>
            <a:pPr indent="-311150" lvl="0" marL="457200" rtl="0" algn="l">
              <a:spcBef>
                <a:spcPts val="0"/>
              </a:spcBef>
              <a:spcAft>
                <a:spcPts val="0"/>
              </a:spcAft>
              <a:buSzPts val="1300"/>
              <a:buChar char="●"/>
            </a:pPr>
            <a:r>
              <a:rPr lang="en"/>
              <a:t> BiLSTM : 0.97</a:t>
            </a:r>
            <a:endParaRPr/>
          </a:p>
          <a:p>
            <a:pPr indent="-311150" lvl="0" marL="457200" rtl="0" algn="l">
              <a:spcBef>
                <a:spcPts val="0"/>
              </a:spcBef>
              <a:spcAft>
                <a:spcPts val="0"/>
              </a:spcAft>
              <a:buSzPts val="1300"/>
              <a:buChar char="●"/>
            </a:pPr>
            <a:r>
              <a:rPr lang="en"/>
              <a:t> Ensemble : 0.93</a:t>
            </a:r>
            <a:endParaRPr/>
          </a:p>
          <a:p>
            <a:pPr indent="0" lvl="0" marL="0" rtl="0" algn="l">
              <a:spcBef>
                <a:spcPts val="1200"/>
              </a:spcBef>
              <a:spcAft>
                <a:spcPts val="1200"/>
              </a:spcAft>
              <a:buNone/>
            </a:pPr>
            <a:r>
              <a:rPr lang="en"/>
              <a:t>Among all models,  BiLSTM, LSTM and Ensemble did best </a:t>
            </a:r>
            <a:r>
              <a:rPr lang="en"/>
              <a:t>performance</a:t>
            </a:r>
            <a:r>
              <a:rPr lang="en"/>
              <a:t> overall. </a:t>
            </a:r>
            <a:endParaRPr/>
          </a:p>
        </p:txBody>
      </p:sp>
      <p:sp>
        <p:nvSpPr>
          <p:cNvPr id="125" name="Google Shape;125;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a:t>
            </a:r>
            <a:endParaRPr/>
          </a:p>
        </p:txBody>
      </p:sp>
      <p:sp>
        <p:nvSpPr>
          <p:cNvPr id="131" name="Google Shape;131;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Done preprocessing with stemming step only</a:t>
            </a:r>
            <a:endParaRPr/>
          </a:p>
          <a:p>
            <a:pPr indent="-311150" lvl="0" marL="457200" rtl="0" algn="l">
              <a:spcBef>
                <a:spcPts val="0"/>
              </a:spcBef>
              <a:spcAft>
                <a:spcPts val="0"/>
              </a:spcAft>
              <a:buSzPts val="1300"/>
              <a:buChar char="●"/>
            </a:pPr>
            <a:r>
              <a:rPr lang="en"/>
              <a:t>Implemented 6 models to train.</a:t>
            </a:r>
            <a:endParaRPr/>
          </a:p>
          <a:p>
            <a:pPr indent="-311150" lvl="0" marL="457200" rtl="0" algn="l">
              <a:spcBef>
                <a:spcPts val="0"/>
              </a:spcBef>
              <a:spcAft>
                <a:spcPts val="0"/>
              </a:spcAft>
              <a:buSzPts val="1300"/>
              <a:buChar char="●"/>
            </a:pPr>
            <a:r>
              <a:rPr lang="en"/>
              <a:t>Achieved a quite high accuracy </a:t>
            </a:r>
            <a:endParaRPr/>
          </a:p>
          <a:p>
            <a:pPr indent="0" lvl="0" marL="457200" rtl="0" algn="l">
              <a:spcBef>
                <a:spcPts val="1200"/>
              </a:spcBef>
              <a:spcAft>
                <a:spcPts val="1200"/>
              </a:spcAft>
              <a:buNone/>
            </a:pPr>
            <a:r>
              <a:t/>
            </a:r>
            <a:endParaRPr/>
          </a:p>
        </p:txBody>
      </p:sp>
      <p:sp>
        <p:nvSpPr>
          <p:cNvPr id="132" name="Google Shape;132;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38" name="Google Shape;13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