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90" r:id="rId3"/>
    <p:sldId id="281" r:id="rId4"/>
    <p:sldId id="293" r:id="rId5"/>
    <p:sldId id="297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51"/>
    <a:srgbClr val="9BBB59"/>
    <a:srgbClr val="39B0D4"/>
    <a:srgbClr val="727272"/>
    <a:srgbClr val="01000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4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CD6C5E-C25F-4128-8B96-E64F94F858A5}" type="doc">
      <dgm:prSet loTypeId="urn:microsoft.com/office/officeart/2005/8/layout/vList4" loCatId="pictur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D8EDC039-1E3F-4289-82A5-FC32B64D995D}">
      <dgm:prSet phldrT="[Text]"/>
      <dgm:spPr/>
      <dgm:t>
        <a:bodyPr/>
        <a:lstStyle/>
        <a:p>
          <a:r>
            <a:rPr lang="en-US" dirty="0"/>
            <a:t>Mentorship programs connecting alumni with students.</a:t>
          </a:r>
        </a:p>
      </dgm:t>
    </dgm:pt>
    <dgm:pt modelId="{27070585-C89C-4A88-8755-32DA4D55BAF4}" type="parTrans" cxnId="{3B9E1EE6-EBD1-40B3-AC8A-70A34367C1D3}">
      <dgm:prSet/>
      <dgm:spPr/>
      <dgm:t>
        <a:bodyPr/>
        <a:lstStyle/>
        <a:p>
          <a:endParaRPr lang="en-IN"/>
        </a:p>
      </dgm:t>
    </dgm:pt>
    <dgm:pt modelId="{A2A5C4CF-0063-4D52-AE15-62E72B390C3A}" type="sibTrans" cxnId="{3B9E1EE6-EBD1-40B3-AC8A-70A34367C1D3}">
      <dgm:prSet/>
      <dgm:spPr/>
      <dgm:t>
        <a:bodyPr/>
        <a:lstStyle/>
        <a:p>
          <a:endParaRPr lang="en-IN"/>
        </a:p>
      </dgm:t>
    </dgm:pt>
    <dgm:pt modelId="{FC352D9A-9528-4687-ACE5-702BC37A047A}">
      <dgm:prSet phldrT="[Text]"/>
      <dgm:spPr/>
      <dgm:t>
        <a:bodyPr/>
        <a:lstStyle/>
        <a:p>
          <a:r>
            <a:rPr lang="en-US" dirty="0"/>
            <a:t>Virtual interaction spaces like forums and webinars.</a:t>
          </a:r>
          <a:endParaRPr lang="en-IN" dirty="0"/>
        </a:p>
      </dgm:t>
    </dgm:pt>
    <dgm:pt modelId="{BA8ADA33-25C9-4B27-8609-629CE3F099BF}" type="parTrans" cxnId="{0ACCBEEE-4A8F-4B74-8FB8-431EAB2AB58B}">
      <dgm:prSet/>
      <dgm:spPr/>
      <dgm:t>
        <a:bodyPr/>
        <a:lstStyle/>
        <a:p>
          <a:endParaRPr lang="en-IN"/>
        </a:p>
      </dgm:t>
    </dgm:pt>
    <dgm:pt modelId="{DD1DEA66-4564-46A0-834D-F283AC2B7AD0}" type="sibTrans" cxnId="{0ACCBEEE-4A8F-4B74-8FB8-431EAB2AB58B}">
      <dgm:prSet/>
      <dgm:spPr/>
      <dgm:t>
        <a:bodyPr/>
        <a:lstStyle/>
        <a:p>
          <a:endParaRPr lang="en-IN"/>
        </a:p>
      </dgm:t>
    </dgm:pt>
    <dgm:pt modelId="{9897E295-FE50-4040-9552-7402DBCDEC68}">
      <dgm:prSet phldrT="[Text]"/>
      <dgm:spPr/>
      <dgm:t>
        <a:bodyPr/>
        <a:lstStyle/>
        <a:p>
          <a:r>
            <a:rPr lang="en-US" dirty="0"/>
            <a:t>Secure authentication using blockchain technology.</a:t>
          </a:r>
          <a:endParaRPr lang="en-IN" dirty="0"/>
        </a:p>
      </dgm:t>
    </dgm:pt>
    <dgm:pt modelId="{955D5026-6987-4901-A6FD-3187BB2771C3}" type="parTrans" cxnId="{77729BA6-C486-410F-B7C0-6AAE322F50A5}">
      <dgm:prSet/>
      <dgm:spPr/>
      <dgm:t>
        <a:bodyPr/>
        <a:lstStyle/>
        <a:p>
          <a:endParaRPr lang="en-IN"/>
        </a:p>
      </dgm:t>
    </dgm:pt>
    <dgm:pt modelId="{EB2F8623-9C8F-49D2-BCC7-A1AE1C15CD58}" type="sibTrans" cxnId="{77729BA6-C486-410F-B7C0-6AAE322F50A5}">
      <dgm:prSet/>
      <dgm:spPr/>
      <dgm:t>
        <a:bodyPr/>
        <a:lstStyle/>
        <a:p>
          <a:endParaRPr lang="en-IN"/>
        </a:p>
      </dgm:t>
    </dgm:pt>
    <dgm:pt modelId="{472AC216-805F-4B70-A7FF-856AD6775C3D}">
      <dgm:prSet phldrT="[Text]"/>
      <dgm:spPr/>
      <dgm:t>
        <a:bodyPr/>
        <a:lstStyle/>
        <a:p>
          <a:r>
            <a:rPr lang="en-US" dirty="0"/>
            <a:t>AI-powered content moderation.</a:t>
          </a:r>
          <a:endParaRPr lang="en-IN" dirty="0"/>
        </a:p>
      </dgm:t>
    </dgm:pt>
    <dgm:pt modelId="{4184F5A8-1236-4FC0-950A-CC3E7F0CDD01}" type="parTrans" cxnId="{5A02690B-4C09-435E-8AB0-921ABB1A41F5}">
      <dgm:prSet/>
      <dgm:spPr/>
      <dgm:t>
        <a:bodyPr/>
        <a:lstStyle/>
        <a:p>
          <a:endParaRPr lang="en-IN"/>
        </a:p>
      </dgm:t>
    </dgm:pt>
    <dgm:pt modelId="{6F7C2744-CCD1-49E5-B639-781367B83CE5}" type="sibTrans" cxnId="{5A02690B-4C09-435E-8AB0-921ABB1A41F5}">
      <dgm:prSet/>
      <dgm:spPr/>
      <dgm:t>
        <a:bodyPr/>
        <a:lstStyle/>
        <a:p>
          <a:endParaRPr lang="en-IN"/>
        </a:p>
      </dgm:t>
    </dgm:pt>
    <dgm:pt modelId="{EC87314D-AA4E-4D55-8621-A3EEEF56D65A}">
      <dgm:prSet phldrT="[Text]"/>
      <dgm:spPr/>
      <dgm:t>
        <a:bodyPr/>
        <a:lstStyle/>
        <a:p>
          <a:r>
            <a:rPr lang="en-US" dirty="0"/>
            <a:t>Offers a personalized experience for users.</a:t>
          </a:r>
          <a:endParaRPr lang="en-IN" dirty="0"/>
        </a:p>
      </dgm:t>
    </dgm:pt>
    <dgm:pt modelId="{E4B7C1A7-E862-4195-8D6A-B846A1BB57F4}" type="parTrans" cxnId="{BE24A24F-CD38-46D1-B7F4-6EBC3564F16B}">
      <dgm:prSet/>
      <dgm:spPr/>
      <dgm:t>
        <a:bodyPr/>
        <a:lstStyle/>
        <a:p>
          <a:endParaRPr lang="en-IN"/>
        </a:p>
      </dgm:t>
    </dgm:pt>
    <dgm:pt modelId="{6D0D8D4A-E36A-4893-A46F-E505ACD3A0D9}" type="sibTrans" cxnId="{BE24A24F-CD38-46D1-B7F4-6EBC3564F16B}">
      <dgm:prSet/>
      <dgm:spPr/>
      <dgm:t>
        <a:bodyPr/>
        <a:lstStyle/>
        <a:p>
          <a:endParaRPr lang="en-IN"/>
        </a:p>
      </dgm:t>
    </dgm:pt>
    <dgm:pt modelId="{C5407F9A-1CAD-4FC1-BEE4-B346942C882A}">
      <dgm:prSet phldrT="[Text]"/>
      <dgm:spPr/>
      <dgm:t>
        <a:bodyPr/>
        <a:lstStyle/>
        <a:p>
          <a:r>
            <a:rPr lang="en-US" dirty="0"/>
            <a:t>Comprehensive support through a unified platform. </a:t>
          </a:r>
          <a:endParaRPr lang="en-IN" dirty="0"/>
        </a:p>
      </dgm:t>
    </dgm:pt>
    <dgm:pt modelId="{609BAAC8-988A-4714-B482-EED41F1E0F92}" type="parTrans" cxnId="{97032A90-F43A-491C-B3D6-7ADA39CA46A1}">
      <dgm:prSet/>
      <dgm:spPr/>
      <dgm:t>
        <a:bodyPr/>
        <a:lstStyle/>
        <a:p>
          <a:endParaRPr lang="en-IN"/>
        </a:p>
      </dgm:t>
    </dgm:pt>
    <dgm:pt modelId="{8F34C525-CFD2-4033-A963-924FBC85B015}" type="sibTrans" cxnId="{97032A90-F43A-491C-B3D6-7ADA39CA46A1}">
      <dgm:prSet/>
      <dgm:spPr/>
      <dgm:t>
        <a:bodyPr/>
        <a:lstStyle/>
        <a:p>
          <a:endParaRPr lang="en-IN"/>
        </a:p>
      </dgm:t>
    </dgm:pt>
    <dgm:pt modelId="{D50A86B3-267D-4CDF-8BDC-897631EC334C}">
      <dgm:prSet phldrT="[Text]"/>
      <dgm:spPr/>
      <dgm:t>
        <a:bodyPr/>
        <a:lstStyle/>
        <a:p>
          <a:r>
            <a:rPr lang="en-US" dirty="0"/>
            <a:t>Operationally viable with a clear implementation strategy.</a:t>
          </a:r>
          <a:endParaRPr lang="en-IN" dirty="0"/>
        </a:p>
      </dgm:t>
    </dgm:pt>
    <dgm:pt modelId="{ADC496D1-4AEA-4D6C-9E51-49B6F0E25EC3}" type="parTrans" cxnId="{BE8EB42F-1DB6-49BD-B2CD-1173A1B76EEB}">
      <dgm:prSet/>
      <dgm:spPr/>
      <dgm:t>
        <a:bodyPr/>
        <a:lstStyle/>
        <a:p>
          <a:endParaRPr lang="en-IN"/>
        </a:p>
      </dgm:t>
    </dgm:pt>
    <dgm:pt modelId="{86AD9B0D-3283-43E7-AE72-9B025DF58530}" type="sibTrans" cxnId="{BE8EB42F-1DB6-49BD-B2CD-1173A1B76EEB}">
      <dgm:prSet/>
      <dgm:spPr/>
      <dgm:t>
        <a:bodyPr/>
        <a:lstStyle/>
        <a:p>
          <a:endParaRPr lang="en-IN"/>
        </a:p>
      </dgm:t>
    </dgm:pt>
    <dgm:pt modelId="{C52ED550-E5CE-44CD-830B-9E64222F5F0E}">
      <dgm:prSet phldrT="[Text]"/>
      <dgm:spPr/>
      <dgm:t>
        <a:bodyPr/>
        <a:lstStyle/>
        <a:p>
          <a:r>
            <a:rPr lang="en-US" dirty="0"/>
            <a:t>Educational : Strengthens institutional support and outcomes.</a:t>
          </a:r>
          <a:endParaRPr lang="en-IN" dirty="0"/>
        </a:p>
      </dgm:t>
    </dgm:pt>
    <dgm:pt modelId="{2B9982B4-2DCD-49AA-876C-FFF1D91E356E}" type="parTrans" cxnId="{501EB1B6-F05C-449A-8A75-CAED01919AE6}">
      <dgm:prSet/>
      <dgm:spPr/>
      <dgm:t>
        <a:bodyPr/>
        <a:lstStyle/>
        <a:p>
          <a:endParaRPr lang="en-IN"/>
        </a:p>
      </dgm:t>
    </dgm:pt>
    <dgm:pt modelId="{A2CD2F04-CF09-47F0-A165-F6D671D3E25D}" type="sibTrans" cxnId="{501EB1B6-F05C-449A-8A75-CAED01919AE6}">
      <dgm:prSet/>
      <dgm:spPr/>
      <dgm:t>
        <a:bodyPr/>
        <a:lstStyle/>
        <a:p>
          <a:endParaRPr lang="en-IN"/>
        </a:p>
      </dgm:t>
    </dgm:pt>
    <dgm:pt modelId="{D26BC66B-EB11-436E-90B3-5E200E408C99}" type="pres">
      <dgm:prSet presAssocID="{BBCD6C5E-C25F-4128-8B96-E64F94F858A5}" presName="linear" presStyleCnt="0">
        <dgm:presLayoutVars>
          <dgm:dir/>
          <dgm:resizeHandles val="exact"/>
        </dgm:presLayoutVars>
      </dgm:prSet>
      <dgm:spPr/>
    </dgm:pt>
    <dgm:pt modelId="{078FC711-6295-44B0-9BE7-4519265B8C4D}" type="pres">
      <dgm:prSet presAssocID="{D8EDC039-1E3F-4289-82A5-FC32B64D995D}" presName="comp" presStyleCnt="0"/>
      <dgm:spPr/>
    </dgm:pt>
    <dgm:pt modelId="{4E52D37E-1722-4D59-ACAF-5335E7ED6729}" type="pres">
      <dgm:prSet presAssocID="{D8EDC039-1E3F-4289-82A5-FC32B64D995D}" presName="box" presStyleLbl="node1" presStyleIdx="0" presStyleCnt="3" custLinFactNeighborX="-20849" custLinFactNeighborY="0"/>
      <dgm:spPr/>
    </dgm:pt>
    <dgm:pt modelId="{3CEBE4FF-4DA7-4AEC-ADCE-5F7BC7F911A7}" type="pres">
      <dgm:prSet presAssocID="{D8EDC039-1E3F-4289-82A5-FC32B64D995D}" presName="img" presStyleLbl="fgImgPlace1" presStyleIdx="0" presStyleCnt="3" custScaleX="91767" custScaleY="95474" custLinFactX="-2937" custLinFactNeighborX="-100000" custLinFactNeighborY="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  <dgm:pt modelId="{3A6D469F-C8D3-4B5C-AF16-D83D338842F5}" type="pres">
      <dgm:prSet presAssocID="{D8EDC039-1E3F-4289-82A5-FC32B64D995D}" presName="text" presStyleLbl="node1" presStyleIdx="0" presStyleCnt="3">
        <dgm:presLayoutVars>
          <dgm:bulletEnabled val="1"/>
        </dgm:presLayoutVars>
      </dgm:prSet>
      <dgm:spPr/>
    </dgm:pt>
    <dgm:pt modelId="{47E29D28-517B-4D14-9AFA-E4F6271EAD4B}" type="pres">
      <dgm:prSet presAssocID="{A2A5C4CF-0063-4D52-AE15-62E72B390C3A}" presName="spacer" presStyleCnt="0"/>
      <dgm:spPr/>
    </dgm:pt>
    <dgm:pt modelId="{F16E19BB-D3FF-459F-B8C7-1CDF86BF8BC4}" type="pres">
      <dgm:prSet presAssocID="{472AC216-805F-4B70-A7FF-856AD6775C3D}" presName="comp" presStyleCnt="0"/>
      <dgm:spPr/>
    </dgm:pt>
    <dgm:pt modelId="{7BDE3916-4866-40ED-81A3-529015E1BCAA}" type="pres">
      <dgm:prSet presAssocID="{472AC216-805F-4B70-A7FF-856AD6775C3D}" presName="box" presStyleLbl="node1" presStyleIdx="1" presStyleCnt="3" custScaleX="99713" custScaleY="97363" custLinFactNeighborX="-20587" custLinFactNeighborY="0"/>
      <dgm:spPr/>
    </dgm:pt>
    <dgm:pt modelId="{045A0724-D1DD-40AC-B2B7-ECD1ABD22A20}" type="pres">
      <dgm:prSet presAssocID="{472AC216-805F-4B70-A7FF-856AD6775C3D}" presName="img" presStyleLbl="fgImgPlace1" presStyleIdx="1" presStyleCnt="3" custScaleX="91877" custScaleY="110433" custLinFactX="-2937" custLinFactNeighborX="-100000" custLinFactNeighborY="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  <dgm:pt modelId="{B255576B-4EB1-4525-ADAE-5BF16B4BEFB4}" type="pres">
      <dgm:prSet presAssocID="{472AC216-805F-4B70-A7FF-856AD6775C3D}" presName="text" presStyleLbl="node1" presStyleIdx="1" presStyleCnt="3">
        <dgm:presLayoutVars>
          <dgm:bulletEnabled val="1"/>
        </dgm:presLayoutVars>
      </dgm:prSet>
      <dgm:spPr/>
    </dgm:pt>
    <dgm:pt modelId="{1A6FCE5A-8CE3-409E-8EDA-9AEF56A7C360}" type="pres">
      <dgm:prSet presAssocID="{6F7C2744-CCD1-49E5-B639-781367B83CE5}" presName="spacer" presStyleCnt="0"/>
      <dgm:spPr/>
    </dgm:pt>
    <dgm:pt modelId="{0E93F239-97CF-4A68-BEB4-21055572EF4F}" type="pres">
      <dgm:prSet presAssocID="{D50A86B3-267D-4CDF-8BDC-897631EC334C}" presName="comp" presStyleCnt="0"/>
      <dgm:spPr/>
    </dgm:pt>
    <dgm:pt modelId="{B708EB2A-3B53-49A4-AE29-05F93C08CD26}" type="pres">
      <dgm:prSet presAssocID="{D50A86B3-267D-4CDF-8BDC-897631EC334C}" presName="box" presStyleLbl="node1" presStyleIdx="2" presStyleCnt="3" custLinFactNeighborX="-20587" custLinFactNeighborY="0"/>
      <dgm:spPr/>
    </dgm:pt>
    <dgm:pt modelId="{95F9B9E4-36FC-4229-A9E1-101CF04B7BE7}" type="pres">
      <dgm:prSet presAssocID="{D50A86B3-267D-4CDF-8BDC-897631EC334C}" presName="img" presStyleLbl="fgImgPlace1" presStyleIdx="2" presStyleCnt="3" custScaleX="91767" custScaleY="97796" custLinFactX="-2937" custLinFactNeighborX="-100000" custLinFactNeighborY="-81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  <dgm:pt modelId="{0D963114-6542-4A48-8DFA-28E9F1E8F9C8}" type="pres">
      <dgm:prSet presAssocID="{D50A86B3-267D-4CDF-8BDC-897631EC334C}" presName="text" presStyleLbl="node1" presStyleIdx="2" presStyleCnt="3">
        <dgm:presLayoutVars>
          <dgm:bulletEnabled val="1"/>
        </dgm:presLayoutVars>
      </dgm:prSet>
      <dgm:spPr/>
    </dgm:pt>
  </dgm:ptLst>
  <dgm:cxnLst>
    <dgm:cxn modelId="{5A02690B-4C09-435E-8AB0-921ABB1A41F5}" srcId="{BBCD6C5E-C25F-4128-8B96-E64F94F858A5}" destId="{472AC216-805F-4B70-A7FF-856AD6775C3D}" srcOrd="1" destOrd="0" parTransId="{4184F5A8-1236-4FC0-950A-CC3E7F0CDD01}" sibTransId="{6F7C2744-CCD1-49E5-B639-781367B83CE5}"/>
    <dgm:cxn modelId="{2A5DCC0D-F826-44D4-918D-6EADC8F87A69}" type="presOf" srcId="{472AC216-805F-4B70-A7FF-856AD6775C3D}" destId="{B255576B-4EB1-4525-ADAE-5BF16B4BEFB4}" srcOrd="1" destOrd="0" presId="urn:microsoft.com/office/officeart/2005/8/layout/vList4"/>
    <dgm:cxn modelId="{DF757D27-E804-43E8-8A46-A3D0B8B0BD05}" type="presOf" srcId="{D50A86B3-267D-4CDF-8BDC-897631EC334C}" destId="{0D963114-6542-4A48-8DFA-28E9F1E8F9C8}" srcOrd="1" destOrd="0" presId="urn:microsoft.com/office/officeart/2005/8/layout/vList4"/>
    <dgm:cxn modelId="{BE8EB42F-1DB6-49BD-B2CD-1173A1B76EEB}" srcId="{BBCD6C5E-C25F-4128-8B96-E64F94F858A5}" destId="{D50A86B3-267D-4CDF-8BDC-897631EC334C}" srcOrd="2" destOrd="0" parTransId="{ADC496D1-4AEA-4D6C-9E51-49B6F0E25EC3}" sibTransId="{86AD9B0D-3283-43E7-AE72-9B025DF58530}"/>
    <dgm:cxn modelId="{F609C843-6641-4645-ACCA-14A59BAC2C8B}" type="presOf" srcId="{C52ED550-E5CE-44CD-830B-9E64222F5F0E}" destId="{B708EB2A-3B53-49A4-AE29-05F93C08CD26}" srcOrd="0" destOrd="1" presId="urn:microsoft.com/office/officeart/2005/8/layout/vList4"/>
    <dgm:cxn modelId="{20891765-A3AB-4C65-A150-EC069DB66FD6}" type="presOf" srcId="{472AC216-805F-4B70-A7FF-856AD6775C3D}" destId="{7BDE3916-4866-40ED-81A3-529015E1BCAA}" srcOrd="0" destOrd="0" presId="urn:microsoft.com/office/officeart/2005/8/layout/vList4"/>
    <dgm:cxn modelId="{BE24A24F-CD38-46D1-B7F4-6EBC3564F16B}" srcId="{472AC216-805F-4B70-A7FF-856AD6775C3D}" destId="{EC87314D-AA4E-4D55-8621-A3EEEF56D65A}" srcOrd="0" destOrd="0" parTransId="{E4B7C1A7-E862-4195-8D6A-B846A1BB57F4}" sibTransId="{6D0D8D4A-E36A-4893-A46F-E505ACD3A0D9}"/>
    <dgm:cxn modelId="{90F95F54-9539-4B49-8931-AB15B682503E}" type="presOf" srcId="{9897E295-FE50-4040-9552-7402DBCDEC68}" destId="{3A6D469F-C8D3-4B5C-AF16-D83D338842F5}" srcOrd="1" destOrd="2" presId="urn:microsoft.com/office/officeart/2005/8/layout/vList4"/>
    <dgm:cxn modelId="{A5BB5785-9551-4FE6-B2D2-9BB1A6245C46}" type="presOf" srcId="{9897E295-FE50-4040-9552-7402DBCDEC68}" destId="{4E52D37E-1722-4D59-ACAF-5335E7ED6729}" srcOrd="0" destOrd="2" presId="urn:microsoft.com/office/officeart/2005/8/layout/vList4"/>
    <dgm:cxn modelId="{4427E38B-DC30-4937-9CE8-19DAB5492F9E}" type="presOf" srcId="{C5407F9A-1CAD-4FC1-BEE4-B346942C882A}" destId="{7BDE3916-4866-40ED-81A3-529015E1BCAA}" srcOrd="0" destOrd="2" presId="urn:microsoft.com/office/officeart/2005/8/layout/vList4"/>
    <dgm:cxn modelId="{97032A90-F43A-491C-B3D6-7ADA39CA46A1}" srcId="{472AC216-805F-4B70-A7FF-856AD6775C3D}" destId="{C5407F9A-1CAD-4FC1-BEE4-B346942C882A}" srcOrd="1" destOrd="0" parTransId="{609BAAC8-988A-4714-B482-EED41F1E0F92}" sibTransId="{8F34C525-CFD2-4033-A963-924FBC85B015}"/>
    <dgm:cxn modelId="{488AB9A4-70B2-43F3-9A49-36135F6E378C}" type="presOf" srcId="{D8EDC039-1E3F-4289-82A5-FC32B64D995D}" destId="{4E52D37E-1722-4D59-ACAF-5335E7ED6729}" srcOrd="0" destOrd="0" presId="urn:microsoft.com/office/officeart/2005/8/layout/vList4"/>
    <dgm:cxn modelId="{77729BA6-C486-410F-B7C0-6AAE322F50A5}" srcId="{D8EDC039-1E3F-4289-82A5-FC32B64D995D}" destId="{9897E295-FE50-4040-9552-7402DBCDEC68}" srcOrd="1" destOrd="0" parTransId="{955D5026-6987-4901-A6FD-3187BB2771C3}" sibTransId="{EB2F8623-9C8F-49D2-BCC7-A1AE1C15CD58}"/>
    <dgm:cxn modelId="{501EB1B6-F05C-449A-8A75-CAED01919AE6}" srcId="{D50A86B3-267D-4CDF-8BDC-897631EC334C}" destId="{C52ED550-E5CE-44CD-830B-9E64222F5F0E}" srcOrd="0" destOrd="0" parTransId="{2B9982B4-2DCD-49AA-876C-FFF1D91E356E}" sibTransId="{A2CD2F04-CF09-47F0-A165-F6D671D3E25D}"/>
    <dgm:cxn modelId="{604C13BB-16F3-4AAF-A0D3-E1612021DB0A}" type="presOf" srcId="{D8EDC039-1E3F-4289-82A5-FC32B64D995D}" destId="{3A6D469F-C8D3-4B5C-AF16-D83D338842F5}" srcOrd="1" destOrd="0" presId="urn:microsoft.com/office/officeart/2005/8/layout/vList4"/>
    <dgm:cxn modelId="{69E87EBE-737D-4B8C-86D9-67289816A58E}" type="presOf" srcId="{BBCD6C5E-C25F-4128-8B96-E64F94F858A5}" destId="{D26BC66B-EB11-436E-90B3-5E200E408C99}" srcOrd="0" destOrd="0" presId="urn:microsoft.com/office/officeart/2005/8/layout/vList4"/>
    <dgm:cxn modelId="{CDB49FD3-7829-4FC8-8059-6E951D9D5D04}" type="presOf" srcId="{FC352D9A-9528-4687-ACE5-702BC37A047A}" destId="{4E52D37E-1722-4D59-ACAF-5335E7ED6729}" srcOrd="0" destOrd="1" presId="urn:microsoft.com/office/officeart/2005/8/layout/vList4"/>
    <dgm:cxn modelId="{6FB4DCDE-A67F-421B-ACAE-75D13E535201}" type="presOf" srcId="{EC87314D-AA4E-4D55-8621-A3EEEF56D65A}" destId="{B255576B-4EB1-4525-ADAE-5BF16B4BEFB4}" srcOrd="1" destOrd="1" presId="urn:microsoft.com/office/officeart/2005/8/layout/vList4"/>
    <dgm:cxn modelId="{BB07FEE4-497A-40B6-8915-F1ED199D62B0}" type="presOf" srcId="{D50A86B3-267D-4CDF-8BDC-897631EC334C}" destId="{B708EB2A-3B53-49A4-AE29-05F93C08CD26}" srcOrd="0" destOrd="0" presId="urn:microsoft.com/office/officeart/2005/8/layout/vList4"/>
    <dgm:cxn modelId="{3B9E1EE6-EBD1-40B3-AC8A-70A34367C1D3}" srcId="{BBCD6C5E-C25F-4128-8B96-E64F94F858A5}" destId="{D8EDC039-1E3F-4289-82A5-FC32B64D995D}" srcOrd="0" destOrd="0" parTransId="{27070585-C89C-4A88-8755-32DA4D55BAF4}" sibTransId="{A2A5C4CF-0063-4D52-AE15-62E72B390C3A}"/>
    <dgm:cxn modelId="{F4ACABE7-3A59-497D-A44F-0E6A42678B60}" type="presOf" srcId="{C5407F9A-1CAD-4FC1-BEE4-B346942C882A}" destId="{B255576B-4EB1-4525-ADAE-5BF16B4BEFB4}" srcOrd="1" destOrd="2" presId="urn:microsoft.com/office/officeart/2005/8/layout/vList4"/>
    <dgm:cxn modelId="{650404EC-3FD7-42DB-8270-BC7A5EC48DA7}" type="presOf" srcId="{C52ED550-E5CE-44CD-830B-9E64222F5F0E}" destId="{0D963114-6542-4A48-8DFA-28E9F1E8F9C8}" srcOrd="1" destOrd="1" presId="urn:microsoft.com/office/officeart/2005/8/layout/vList4"/>
    <dgm:cxn modelId="{0ACCBEEE-4A8F-4B74-8FB8-431EAB2AB58B}" srcId="{D8EDC039-1E3F-4289-82A5-FC32B64D995D}" destId="{FC352D9A-9528-4687-ACE5-702BC37A047A}" srcOrd="0" destOrd="0" parTransId="{BA8ADA33-25C9-4B27-8609-629CE3F099BF}" sibTransId="{DD1DEA66-4564-46A0-834D-F283AC2B7AD0}"/>
    <dgm:cxn modelId="{659768EF-6915-4F11-B585-8162536D185C}" type="presOf" srcId="{FC352D9A-9528-4687-ACE5-702BC37A047A}" destId="{3A6D469F-C8D3-4B5C-AF16-D83D338842F5}" srcOrd="1" destOrd="1" presId="urn:microsoft.com/office/officeart/2005/8/layout/vList4"/>
    <dgm:cxn modelId="{9E26D5F3-3764-445F-99D8-F6F545039C76}" type="presOf" srcId="{EC87314D-AA4E-4D55-8621-A3EEEF56D65A}" destId="{7BDE3916-4866-40ED-81A3-529015E1BCAA}" srcOrd="0" destOrd="1" presId="urn:microsoft.com/office/officeart/2005/8/layout/vList4"/>
    <dgm:cxn modelId="{16C7ED8C-5D30-416F-9D72-60308A592879}" type="presParOf" srcId="{D26BC66B-EB11-436E-90B3-5E200E408C99}" destId="{078FC711-6295-44B0-9BE7-4519265B8C4D}" srcOrd="0" destOrd="0" presId="urn:microsoft.com/office/officeart/2005/8/layout/vList4"/>
    <dgm:cxn modelId="{56FECACF-B646-430D-AAC5-6901B263719A}" type="presParOf" srcId="{078FC711-6295-44B0-9BE7-4519265B8C4D}" destId="{4E52D37E-1722-4D59-ACAF-5335E7ED6729}" srcOrd="0" destOrd="0" presId="urn:microsoft.com/office/officeart/2005/8/layout/vList4"/>
    <dgm:cxn modelId="{1875C99F-0273-4544-8EF6-12F2186EDA6E}" type="presParOf" srcId="{078FC711-6295-44B0-9BE7-4519265B8C4D}" destId="{3CEBE4FF-4DA7-4AEC-ADCE-5F7BC7F911A7}" srcOrd="1" destOrd="0" presId="urn:microsoft.com/office/officeart/2005/8/layout/vList4"/>
    <dgm:cxn modelId="{5E05B2F7-97DD-4552-A7E2-3DF3D3BC2CF7}" type="presParOf" srcId="{078FC711-6295-44B0-9BE7-4519265B8C4D}" destId="{3A6D469F-C8D3-4B5C-AF16-D83D338842F5}" srcOrd="2" destOrd="0" presId="urn:microsoft.com/office/officeart/2005/8/layout/vList4"/>
    <dgm:cxn modelId="{02454B21-AABB-4951-9FE9-D89109E8D974}" type="presParOf" srcId="{D26BC66B-EB11-436E-90B3-5E200E408C99}" destId="{47E29D28-517B-4D14-9AFA-E4F6271EAD4B}" srcOrd="1" destOrd="0" presId="urn:microsoft.com/office/officeart/2005/8/layout/vList4"/>
    <dgm:cxn modelId="{559132D4-3F5D-419F-8BBF-B8FF3044317D}" type="presParOf" srcId="{D26BC66B-EB11-436E-90B3-5E200E408C99}" destId="{F16E19BB-D3FF-459F-B8C7-1CDF86BF8BC4}" srcOrd="2" destOrd="0" presId="urn:microsoft.com/office/officeart/2005/8/layout/vList4"/>
    <dgm:cxn modelId="{4694593A-106E-4295-AEB9-5DAA9796BFC3}" type="presParOf" srcId="{F16E19BB-D3FF-459F-B8C7-1CDF86BF8BC4}" destId="{7BDE3916-4866-40ED-81A3-529015E1BCAA}" srcOrd="0" destOrd="0" presId="urn:microsoft.com/office/officeart/2005/8/layout/vList4"/>
    <dgm:cxn modelId="{311CC94D-1390-47C7-A705-679D71F96518}" type="presParOf" srcId="{F16E19BB-D3FF-459F-B8C7-1CDF86BF8BC4}" destId="{045A0724-D1DD-40AC-B2B7-ECD1ABD22A20}" srcOrd="1" destOrd="0" presId="urn:microsoft.com/office/officeart/2005/8/layout/vList4"/>
    <dgm:cxn modelId="{60A89B82-8F57-4593-B235-09B36526E6BA}" type="presParOf" srcId="{F16E19BB-D3FF-459F-B8C7-1CDF86BF8BC4}" destId="{B255576B-4EB1-4525-ADAE-5BF16B4BEFB4}" srcOrd="2" destOrd="0" presId="urn:microsoft.com/office/officeart/2005/8/layout/vList4"/>
    <dgm:cxn modelId="{EEBC1273-0CFB-431D-AC22-0E82BB94B7F9}" type="presParOf" srcId="{D26BC66B-EB11-436E-90B3-5E200E408C99}" destId="{1A6FCE5A-8CE3-409E-8EDA-9AEF56A7C360}" srcOrd="3" destOrd="0" presId="urn:microsoft.com/office/officeart/2005/8/layout/vList4"/>
    <dgm:cxn modelId="{57CDFEF9-1930-439D-8D6C-9049CA05AB5C}" type="presParOf" srcId="{D26BC66B-EB11-436E-90B3-5E200E408C99}" destId="{0E93F239-97CF-4A68-BEB4-21055572EF4F}" srcOrd="4" destOrd="0" presId="urn:microsoft.com/office/officeart/2005/8/layout/vList4"/>
    <dgm:cxn modelId="{3690D865-DE92-4827-9415-F06E3A12B86C}" type="presParOf" srcId="{0E93F239-97CF-4A68-BEB4-21055572EF4F}" destId="{B708EB2A-3B53-49A4-AE29-05F93C08CD26}" srcOrd="0" destOrd="0" presId="urn:microsoft.com/office/officeart/2005/8/layout/vList4"/>
    <dgm:cxn modelId="{8F1EA67E-3B14-4742-94E1-77985136E60A}" type="presParOf" srcId="{0E93F239-97CF-4A68-BEB4-21055572EF4F}" destId="{95F9B9E4-36FC-4229-A9E1-101CF04B7BE7}" srcOrd="1" destOrd="0" presId="urn:microsoft.com/office/officeart/2005/8/layout/vList4"/>
    <dgm:cxn modelId="{28472E25-EA56-4B25-BD66-BBF51B6CB7B9}" type="presParOf" srcId="{0E93F239-97CF-4A68-BEB4-21055572EF4F}" destId="{0D963114-6542-4A48-8DFA-28E9F1E8F9C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52D37E-1722-4D59-ACAF-5335E7ED6729}">
      <dsp:nvSpPr>
        <dsp:cNvPr id="0" name=""/>
        <dsp:cNvSpPr/>
      </dsp:nvSpPr>
      <dsp:spPr>
        <a:xfrm>
          <a:off x="0" y="0"/>
          <a:ext cx="7511845" cy="16226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Mentorship programs connecting alumni with students.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Virtual interaction spaces like forums and webinars.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Secure authentication using blockchain technology.</a:t>
          </a:r>
          <a:endParaRPr lang="en-IN" sz="1900" kern="1200" dirty="0"/>
        </a:p>
      </dsp:txBody>
      <dsp:txXfrm>
        <a:off x="1664630" y="0"/>
        <a:ext cx="5847214" cy="1622613"/>
      </dsp:txXfrm>
    </dsp:sp>
    <dsp:sp modelId="{3CEBE4FF-4DA7-4AEC-ADCE-5F7BC7F911A7}">
      <dsp:nvSpPr>
        <dsp:cNvPr id="0" name=""/>
        <dsp:cNvSpPr/>
      </dsp:nvSpPr>
      <dsp:spPr>
        <a:xfrm>
          <a:off x="0" y="191637"/>
          <a:ext cx="1378678" cy="123933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E3916-4866-40ED-81A3-529015E1BCAA}">
      <dsp:nvSpPr>
        <dsp:cNvPr id="0" name=""/>
        <dsp:cNvSpPr/>
      </dsp:nvSpPr>
      <dsp:spPr>
        <a:xfrm>
          <a:off x="0" y="1784874"/>
          <a:ext cx="7490286" cy="15798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AI-powered content moderation.</a:t>
          </a:r>
          <a:endParaRPr lang="en-IN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Offers a personalized experience for users.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Comprehensive support through a unified platform. </a:t>
          </a:r>
          <a:endParaRPr lang="en-IN" sz="1900" kern="1200" dirty="0"/>
        </a:p>
      </dsp:txBody>
      <dsp:txXfrm>
        <a:off x="1659852" y="1784874"/>
        <a:ext cx="5830433" cy="1579825"/>
      </dsp:txXfrm>
    </dsp:sp>
    <dsp:sp modelId="{045A0724-D1DD-40AC-B2B7-ECD1ABD22A20}">
      <dsp:nvSpPr>
        <dsp:cNvPr id="0" name=""/>
        <dsp:cNvSpPr/>
      </dsp:nvSpPr>
      <dsp:spPr>
        <a:xfrm>
          <a:off x="0" y="1858027"/>
          <a:ext cx="1380331" cy="143352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8EB2A-3B53-49A4-AE29-05F93C08CD26}">
      <dsp:nvSpPr>
        <dsp:cNvPr id="0" name=""/>
        <dsp:cNvSpPr/>
      </dsp:nvSpPr>
      <dsp:spPr>
        <a:xfrm>
          <a:off x="0" y="3526961"/>
          <a:ext cx="7511845" cy="16226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Operationally viable with a clear implementation strategy.</a:t>
          </a:r>
          <a:endParaRPr lang="en-IN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Educational : Strengthens institutional support and outcomes.</a:t>
          </a:r>
          <a:endParaRPr lang="en-IN" sz="1900" kern="1200" dirty="0"/>
        </a:p>
      </dsp:txBody>
      <dsp:txXfrm>
        <a:off x="1664630" y="3526961"/>
        <a:ext cx="5847214" cy="1622613"/>
      </dsp:txXfrm>
    </dsp:sp>
    <dsp:sp modelId="{95F9B9E4-36FC-4229-A9E1-101CF04B7BE7}">
      <dsp:nvSpPr>
        <dsp:cNvPr id="0" name=""/>
        <dsp:cNvSpPr/>
      </dsp:nvSpPr>
      <dsp:spPr>
        <a:xfrm>
          <a:off x="0" y="3692896"/>
          <a:ext cx="1378678" cy="126948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9T17:34:56.8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9T17:35:03.2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6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13.jpeg"/><Relationship Id="rId7" Type="http://schemas.openxmlformats.org/officeDocument/2006/relationships/customXml" Target="../ink/ink2.xml"/><Relationship Id="rId12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16.jpeg"/><Relationship Id="rId5" Type="http://schemas.openxmlformats.org/officeDocument/2006/relationships/customXml" Target="../ink/ink1.xml"/><Relationship Id="rId10" Type="http://schemas.openxmlformats.org/officeDocument/2006/relationships/image" Target="../media/image15.jpe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hyperlink" Target="https://www.youtube.com/watch?v=0ZHXUxJ19K0" TargetMode="External"/><Relationship Id="rId5" Type="http://schemas.openxmlformats.org/officeDocument/2006/relationships/diagramData" Target="../diagrams/data1.xml"/><Relationship Id="rId10" Type="http://schemas.openxmlformats.org/officeDocument/2006/relationships/hyperlink" Target="https://thapar.edu/academics/centerspages/almaconnect88?_ga=2.207379863.563382511.1725008227-2144133727.1695145168&amp;_gl=1*1v7byql*_gcl_au*MTc0NDE1OTkwLjE3MjUwMDgyMjc\" TargetMode="External"/><Relationship Id="rId4" Type="http://schemas.openxmlformats.org/officeDocument/2006/relationships/image" Target="../media/image5.jp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484" y="2076450"/>
            <a:ext cx="6334792" cy="41613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14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/>
                <a:ea typeface="ＭＳ Ｐゴシック"/>
                <a:cs typeface="Arial"/>
              </a:rPr>
              <a:t>Problem Statement ID - </a:t>
            </a:r>
            <a:r>
              <a:rPr lang="en-IN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montserratregular"/>
                <a:ea typeface="ＭＳ Ｐゴシック"/>
              </a:rPr>
              <a:t>SIH1633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Title–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Alumni Portal: Connecting                 Students with Alumni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Theme -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Education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ID -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0b53d8d1   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 -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NEXIFY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EAB716-48A8-A586-4AD0-78C0CE034722}"/>
              </a:ext>
            </a:extLst>
          </p:cNvPr>
          <p:cNvSpPr txBox="1"/>
          <p:nvPr/>
        </p:nvSpPr>
        <p:spPr>
          <a:xfrm>
            <a:off x="4158966" y="1033501"/>
            <a:ext cx="29956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sz="3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B7BC390-88A9-3083-9C20-88EBC74A1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376"/>
            <a:ext cx="671286" cy="67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02339"/>
            <a:ext cx="12191999" cy="34857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a typeface="ＭＳ Ｐゴシック"/>
                <a:cs typeface="Times New Roman"/>
              </a:rPr>
              <a:t>Alumni Connect</a:t>
            </a:r>
            <a:endParaRPr lang="en-US" sz="4000" b="1" dirty="0"/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29772" y="1095375"/>
            <a:ext cx="11631569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 marL="15875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ＭＳ Ｐゴシック"/>
                <a:cs typeface="Arial"/>
              </a:rPr>
              <a:t>Why  we are making what we are making </a:t>
            </a:r>
          </a:p>
          <a:p>
            <a:pPr lvl="1" indent="-298450">
              <a:spcBef>
                <a:spcPts val="1200"/>
              </a:spcBef>
              <a:buSzPts val="1100"/>
              <a:buFont typeface="Montserrat Medium"/>
              <a:buChar char="●"/>
            </a:pPr>
            <a:r>
              <a:rPr lang="en-US" sz="1600" dirty="0">
                <a:latin typeface="Calibri"/>
                <a:ea typeface="Calibri"/>
                <a:cs typeface="Calibri"/>
              </a:rPr>
              <a:t>We are creating an intelligent platform to</a:t>
            </a:r>
            <a:r>
              <a:rPr lang="en-US" sz="1600" b="1" dirty="0">
                <a:latin typeface="Calibri"/>
                <a:ea typeface="Calibri"/>
                <a:cs typeface="Calibri"/>
              </a:rPr>
              <a:t> </a:t>
            </a:r>
            <a:r>
              <a:rPr lang="en-US" sz="1400" b="1" u="sng" dirty="0">
                <a:latin typeface="Calibri"/>
                <a:ea typeface="Calibri"/>
                <a:cs typeface="Calibri"/>
              </a:rPr>
              <a:t>BRIDGE THE GAP </a:t>
            </a:r>
            <a:r>
              <a:rPr lang="en-US" sz="1600" dirty="0">
                <a:latin typeface="Calibri"/>
                <a:ea typeface="Calibri"/>
                <a:cs typeface="Calibri"/>
              </a:rPr>
              <a:t>between alumni and students, enhancing mentorship, networking, and career opportunities within the Technical Education Department of Rajasthan. Platform name is </a:t>
            </a:r>
            <a:r>
              <a:rPr lang="en-US" b="1" dirty="0">
                <a:latin typeface="Calibri"/>
                <a:ea typeface="Calibri"/>
                <a:cs typeface="Calibri"/>
              </a:rPr>
              <a:t>YUVA LINK</a:t>
            </a:r>
          </a:p>
          <a:p>
            <a:pPr marL="15875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b="1" dirty="0">
                <a:solidFill>
                  <a:schemeClr val="dk1"/>
                </a:solidFill>
                <a:latin typeface="Arial"/>
                <a:ea typeface="ＭＳ Ｐゴシック"/>
                <a:cs typeface="Arial"/>
              </a:rPr>
              <a:t>What we are making </a:t>
            </a:r>
          </a:p>
          <a:p>
            <a:pPr lvl="1" indent="-298450">
              <a:spcBef>
                <a:spcPts val="1200"/>
              </a:spcBef>
              <a:buSzPts val="1100"/>
              <a:buFont typeface="Montserrat Medium"/>
              <a:buChar char="●"/>
            </a:pPr>
            <a:r>
              <a:rPr lang="en-US" sz="1600" dirty="0">
                <a:latin typeface="Calibri"/>
                <a:ea typeface="Calibri"/>
                <a:cs typeface="Calibri"/>
              </a:rPr>
              <a:t>We are developing an</a:t>
            </a:r>
            <a:r>
              <a:rPr lang="en-US" sz="1600" b="1" dirty="0">
                <a:latin typeface="Calibri"/>
                <a:ea typeface="Calibri"/>
                <a:cs typeface="Calibri"/>
              </a:rPr>
              <a:t> </a:t>
            </a:r>
            <a:r>
              <a:rPr lang="en-US" sz="1600" b="1" u="sng" dirty="0">
                <a:latin typeface="Calibri"/>
                <a:ea typeface="Calibri"/>
                <a:cs typeface="Calibri"/>
              </a:rPr>
              <a:t>INTELLIGENT DIGITAL PLATFORM</a:t>
            </a:r>
            <a:r>
              <a:rPr lang="en-US" sz="1600" u="sng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>
                <a:latin typeface="Calibri"/>
                <a:ea typeface="Calibri"/>
                <a:cs typeface="Calibri"/>
              </a:rPr>
              <a:t>that connects alumni and current students of the Technical Education Department in Rajasthan, fostering </a:t>
            </a:r>
            <a:r>
              <a:rPr lang="en-US" sz="1600" b="1" u="sng" dirty="0">
                <a:latin typeface="Calibri"/>
                <a:ea typeface="Calibri"/>
                <a:cs typeface="Calibri"/>
              </a:rPr>
              <a:t>MENTORSHIP, NETWORKING, AND CAREER GUIDANCE.</a:t>
            </a:r>
          </a:p>
          <a:p>
            <a:pPr lvl="1" indent="-298450">
              <a:lnSpc>
                <a:spcPct val="100000"/>
              </a:lnSpc>
              <a:spcBef>
                <a:spcPts val="1200"/>
              </a:spcBef>
              <a:buSzPts val="1100"/>
              <a:buFont typeface="Montserrat Medium"/>
              <a:buChar char="●"/>
            </a:pPr>
            <a:r>
              <a:rPr lang="en-US" b="1" dirty="0">
                <a:latin typeface="Arial"/>
                <a:ea typeface="ＭＳ Ｐゴシック"/>
                <a:cs typeface="Arial"/>
              </a:rPr>
              <a:t>Key Features</a:t>
            </a:r>
            <a:r>
              <a:rPr lang="en-US" sz="1400" b="1" dirty="0">
                <a:latin typeface="Arial"/>
                <a:ea typeface="ＭＳ Ｐゴシック"/>
                <a:cs typeface="Arial"/>
              </a:rPr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/>
                <a:ea typeface="Calibri"/>
                <a:cs typeface="Calibri"/>
              </a:rPr>
              <a:t>PERSONALIZED </a:t>
            </a:r>
            <a:r>
              <a:rPr lang="en-US" sz="1600" dirty="0">
                <a:latin typeface="Calibri"/>
                <a:ea typeface="Calibri"/>
                <a:cs typeface="Calibri"/>
              </a:rPr>
              <a:t>MENTORSHIP MATCHING</a:t>
            </a:r>
            <a:endParaRPr lang="en-US" sz="1600" dirty="0">
              <a:ea typeface="Calibri"/>
              <a:cs typeface="Calibri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</a:rPr>
              <a:t>BETTER </a:t>
            </a:r>
            <a:r>
              <a:rPr lang="en-US" sz="1600" b="1" dirty="0">
                <a:latin typeface="Calibri"/>
                <a:ea typeface="Calibri"/>
                <a:cs typeface="Calibri"/>
              </a:rPr>
              <a:t>CONNECTIONS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/>
                <a:ea typeface="Calibri"/>
                <a:cs typeface="Calibri"/>
              </a:rPr>
              <a:t>CAREER </a:t>
            </a:r>
            <a:r>
              <a:rPr lang="en-US" sz="1600" dirty="0">
                <a:latin typeface="Calibri"/>
                <a:ea typeface="Calibri"/>
                <a:cs typeface="Calibri"/>
              </a:rPr>
              <a:t>GUIDANCE</a:t>
            </a:r>
            <a:r>
              <a:rPr lang="en-US" sz="1600" b="1" dirty="0">
                <a:latin typeface="Calibri"/>
                <a:ea typeface="Calibri"/>
                <a:cs typeface="Calibri"/>
              </a:rPr>
              <a:t> AND JOB </a:t>
            </a:r>
            <a:r>
              <a:rPr lang="en-US" sz="1600" dirty="0">
                <a:latin typeface="Calibri"/>
                <a:ea typeface="Calibri"/>
                <a:cs typeface="Calibri"/>
              </a:rPr>
              <a:t>REFERRALS</a:t>
            </a:r>
          </a:p>
          <a:p>
            <a:pPr lvl="1" indent="-298450">
              <a:lnSpc>
                <a:spcPct val="100000"/>
              </a:lnSpc>
              <a:spcBef>
                <a:spcPts val="1200"/>
              </a:spcBef>
              <a:buSzPts val="1100"/>
              <a:buFont typeface="Montserrat Medium"/>
              <a:buChar char="●"/>
            </a:pPr>
            <a:r>
              <a:rPr lang="en-US" b="1" dirty="0">
                <a:latin typeface="Arial"/>
                <a:ea typeface="ＭＳ Ｐゴシック"/>
                <a:cs typeface="Arial"/>
              </a:rPr>
              <a:t>Innovation and Uniqueness:</a:t>
            </a:r>
            <a:endParaRPr lang="en-US" dirty="0">
              <a:latin typeface="Arial"/>
              <a:ea typeface="ＭＳ Ｐゴシック"/>
              <a:cs typeface="Arial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/>
                <a:ea typeface="Calibri"/>
                <a:cs typeface="Calibri"/>
              </a:rPr>
              <a:t>INTELLIGENT MATCHING ALGORITHM</a:t>
            </a:r>
            <a:endParaRPr lang="en-US" sz="2000" b="1" dirty="0">
              <a:cs typeface="Calibri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/>
                <a:ea typeface="Calibri"/>
                <a:cs typeface="Calibri"/>
              </a:rPr>
              <a:t>SCALABILITY AND ADAPTABILITY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/>
                <a:ea typeface="Calibri"/>
                <a:cs typeface="Calibri"/>
              </a:rPr>
              <a:t>ENHANCED ALUMNI INVOLVEMENT</a:t>
            </a:r>
            <a:endParaRPr lang="en-US" sz="20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/>
                <a:ea typeface="Calibri"/>
                <a:cs typeface="Calibri"/>
              </a:rPr>
              <a:t>REAL-TIME ENGAGEMENT</a:t>
            </a:r>
          </a:p>
          <a:p>
            <a:pPr marL="158750">
              <a:spcBef>
                <a:spcPts val="1200"/>
              </a:spcBef>
              <a:spcAft>
                <a:spcPts val="0"/>
              </a:spcAft>
              <a:buSzPts val="1100"/>
            </a:pPr>
            <a:r>
              <a:rPr lang="en-US" b="1" dirty="0">
                <a:latin typeface="Arial"/>
                <a:ea typeface="ＭＳ Ｐゴシック"/>
                <a:cs typeface="Arial"/>
              </a:rPr>
              <a:t>How It Addresses the Problem</a:t>
            </a:r>
            <a:endParaRPr lang="en-US" dirty="0">
              <a:cs typeface="Calibri" pitchFamily="34" charset="0"/>
            </a:endParaRPr>
          </a:p>
          <a:p>
            <a:pPr marL="444500" indent="-285750">
              <a:spcBef>
                <a:spcPts val="12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/>
                <a:ea typeface="Calibri"/>
                <a:cs typeface="Calibri"/>
              </a:rPr>
              <a:t>Strengthens Community:</a:t>
            </a:r>
            <a:r>
              <a:rPr lang="en-US" sz="1600" dirty="0">
                <a:latin typeface="Calibri"/>
                <a:ea typeface="Calibri"/>
                <a:cs typeface="Calibri"/>
              </a:rPr>
              <a:t> Bridges the gap between </a:t>
            </a:r>
            <a:r>
              <a:rPr lang="en-US" sz="1600" b="1" dirty="0">
                <a:latin typeface="Calibri"/>
                <a:ea typeface="Calibri"/>
                <a:cs typeface="Calibri"/>
              </a:rPr>
              <a:t>ALUMNI AND STUDENTS</a:t>
            </a:r>
            <a:r>
              <a:rPr lang="en-US" sz="1600" dirty="0">
                <a:latin typeface="Calibri"/>
                <a:ea typeface="Calibri"/>
                <a:cs typeface="Calibri"/>
              </a:rPr>
              <a:t>, a supportive and interactive educational ecosystem</a:t>
            </a:r>
            <a:endParaRPr lang="en-US" sz="2000" dirty="0"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17428" y="6498626"/>
            <a:ext cx="2844800" cy="365125"/>
          </a:xfrm>
        </p:spPr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047219" y="655871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8894F5-9CD6-5988-0011-6608AE520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5088" y="3262584"/>
            <a:ext cx="3337645" cy="26645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C66A30-7B25-5E5A-5E9F-D914CC236D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772" y="185714"/>
            <a:ext cx="920483" cy="8073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CBB6490-5435-62A5-D45F-FD83F1180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35" y="5813040"/>
            <a:ext cx="1080734" cy="65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99" name="Picture 15598">
            <a:extLst>
              <a:ext uri="{FF2B5EF4-FFF2-40B4-BE49-F238E27FC236}">
                <a16:creationId xmlns:a16="http://schemas.microsoft.com/office/drawing/2014/main" id="{02540D64-0657-FC59-ED03-ABA7A9EA3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1" y="4693276"/>
            <a:ext cx="3086367" cy="1230838"/>
          </a:xfrm>
          <a:prstGeom prst="rect">
            <a:avLst/>
          </a:prstGeom>
        </p:spPr>
      </p:pic>
      <p:pic>
        <p:nvPicPr>
          <p:cNvPr id="15583" name="Picture 15582">
            <a:extLst>
              <a:ext uri="{FF2B5EF4-FFF2-40B4-BE49-F238E27FC236}">
                <a16:creationId xmlns:a16="http://schemas.microsoft.com/office/drawing/2014/main" id="{DF196F69-5D99-55F1-901A-C0B6D0420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23" y="1926557"/>
            <a:ext cx="3263201" cy="2716871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806793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3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170600" y="638636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762427" y="-89495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95;p61">
            <a:extLst>
              <a:ext uri="{FF2B5EF4-FFF2-40B4-BE49-F238E27FC236}">
                <a16:creationId xmlns:a16="http://schemas.microsoft.com/office/drawing/2014/main" id="{830C82BD-1CA5-8C83-0426-2E5264D61381}"/>
              </a:ext>
            </a:extLst>
          </p:cNvPr>
          <p:cNvSpPr txBox="1">
            <a:spLocks/>
          </p:cNvSpPr>
          <p:nvPr/>
        </p:nvSpPr>
        <p:spPr>
          <a:xfrm>
            <a:off x="9476510" y="1081132"/>
            <a:ext cx="1854780" cy="5643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IN" sz="1800" b="1" dirty="0"/>
              <a:t>TECH TO BE USED</a:t>
            </a:r>
          </a:p>
        </p:txBody>
      </p:sp>
      <p:sp>
        <p:nvSpPr>
          <p:cNvPr id="5" name="Google Shape;495;p61">
            <a:extLst>
              <a:ext uri="{FF2B5EF4-FFF2-40B4-BE49-F238E27FC236}">
                <a16:creationId xmlns:a16="http://schemas.microsoft.com/office/drawing/2014/main" id="{2DB4F870-0929-8DB3-CEA1-F014CA64C73B}"/>
              </a:ext>
            </a:extLst>
          </p:cNvPr>
          <p:cNvSpPr txBox="1">
            <a:spLocks/>
          </p:cNvSpPr>
          <p:nvPr/>
        </p:nvSpPr>
        <p:spPr>
          <a:xfrm>
            <a:off x="104569" y="1199865"/>
            <a:ext cx="5863468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4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+mn-lt"/>
                <a:cs typeface="Arial" pitchFamily="34" charset="0"/>
              </a:rPr>
              <a:t>METHODOLOGY AND PROCESS IMPLEMENTATION</a:t>
            </a:r>
            <a:endParaRPr lang="en-US" sz="1800" b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9A81FD-6ECF-47B7-D17D-37BA30E128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21458" y="1703103"/>
            <a:ext cx="3415077" cy="3690431"/>
          </a:xfrm>
          <a:prstGeom prst="rect">
            <a:avLst/>
          </a:prstGeom>
        </p:spPr>
      </p:pic>
      <p:pic>
        <p:nvPicPr>
          <p:cNvPr id="15461" name="Picture 15460">
            <a:extLst>
              <a:ext uri="{FF2B5EF4-FFF2-40B4-BE49-F238E27FC236}">
                <a16:creationId xmlns:a16="http://schemas.microsoft.com/office/drawing/2014/main" id="{F1FE3DF3-AB3E-AE48-6531-FD5A8EFF46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7599" y="125823"/>
            <a:ext cx="920483" cy="807334"/>
          </a:xfrm>
          <a:prstGeom prst="rect">
            <a:avLst/>
          </a:prstGeom>
        </p:spPr>
      </p:pic>
      <p:pic>
        <p:nvPicPr>
          <p:cNvPr id="15497" name="Picture 15496">
            <a:extLst>
              <a:ext uri="{FF2B5EF4-FFF2-40B4-BE49-F238E27FC236}">
                <a16:creationId xmlns:a16="http://schemas.microsoft.com/office/drawing/2014/main" id="{4C033289-51EE-7915-3BD4-8BD68D3D58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51135" y="1634355"/>
            <a:ext cx="5489724" cy="44274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29773" y="1224376"/>
            <a:ext cx="11626253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>
              <a:spcAft>
                <a:spcPts val="1200"/>
              </a:spcAft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   #Feasibility Analysis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/>
              <a:t> </a:t>
            </a:r>
          </a:p>
          <a:p>
            <a:pPr marL="10858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600" b="1" dirty="0"/>
              <a:t>Technological Feasibility </a:t>
            </a:r>
            <a:r>
              <a:rPr lang="en-US" sz="1600" dirty="0"/>
              <a:t>:The current technology stack, including </a:t>
            </a:r>
            <a:r>
              <a:rPr lang="en-US" sz="1600" b="1" dirty="0"/>
              <a:t>blockchain, databases, and cloud services</a:t>
            </a:r>
            <a:r>
              <a:rPr lang="en-US" sz="1600" dirty="0"/>
              <a:t>, can effectively support the development and scaling of </a:t>
            </a:r>
            <a:r>
              <a:rPr lang="en-US" sz="1600" b="1" u="sng" dirty="0"/>
              <a:t>YUVA LINK</a:t>
            </a:r>
            <a:r>
              <a:rPr lang="en-US" sz="1600" dirty="0"/>
              <a:t> to connect alumni and students</a:t>
            </a:r>
            <a:r>
              <a:rPr lang="en-IN" sz="1600" dirty="0"/>
              <a:t>.</a:t>
            </a:r>
          </a:p>
          <a:p>
            <a:pPr marL="10858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600" b="1" dirty="0"/>
              <a:t>Market Feasibility</a:t>
            </a:r>
            <a:r>
              <a:rPr lang="en-IN" sz="1600" dirty="0"/>
              <a:t>: </a:t>
            </a:r>
            <a:r>
              <a:rPr lang="en-US" sz="1600" dirty="0"/>
              <a:t>Demand and need for a platform like </a:t>
            </a:r>
            <a:r>
              <a:rPr lang="en-US" sz="1600" b="1" u="sng" dirty="0"/>
              <a:t>YUVA LINK </a:t>
            </a:r>
            <a:r>
              <a:rPr lang="en-US" sz="1600" dirty="0"/>
              <a:t>that connects alumni and students, ensuring effective engagement and collaboration within the Technical Education Department of the Govt. of Rajasthan.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>
              <a:spcAft>
                <a:spcPts val="1200"/>
              </a:spcAft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   #Potential challenges:</a:t>
            </a:r>
          </a:p>
          <a:p>
            <a:pPr marL="901700" lvl="2" indent="-285750">
              <a:spcBef>
                <a:spcPts val="1200"/>
              </a:spcBef>
              <a:buSzPts val="1100"/>
              <a:buFont typeface="Arial" panose="020B0604020202020204" pitchFamily="34" charset="0"/>
              <a:buChar char="•"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Content Accuracy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Choosing </a:t>
            </a:r>
            <a:r>
              <a:rPr lang="en-IN" sz="1600" dirty="0"/>
              <a:t>Appropriate </a:t>
            </a:r>
            <a:r>
              <a:rPr lang="en-IN" sz="1600" b="1" dirty="0"/>
              <a:t>Algorithms</a:t>
            </a:r>
            <a:r>
              <a:rPr lang="en-IN" sz="1600" dirty="0"/>
              <a:t> for Accurate </a:t>
            </a:r>
            <a:r>
              <a:rPr lang="en-IN" sz="1600" b="1" dirty="0"/>
              <a:t>Training Data </a:t>
            </a:r>
            <a:r>
              <a:rPr lang="en-IN" sz="1600" dirty="0"/>
              <a:t>and Regular Validation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01700" lvl="2" indent="-285750">
              <a:spcBef>
                <a:spcPts val="1200"/>
              </a:spcBef>
              <a:buSzPts val="1100"/>
              <a:buFont typeface="Arial" panose="020B0604020202020204" pitchFamily="34" charset="0"/>
              <a:buChar char="•"/>
            </a:pPr>
            <a:r>
              <a:rPr lang="en-IN" b="1" dirty="0"/>
              <a:t>User Adoption and Engagement :</a:t>
            </a:r>
            <a:r>
              <a:rPr lang="en-US" sz="1600" dirty="0"/>
              <a:t>Convincing Alumni and Students to regularly use the platform, which might require significant </a:t>
            </a:r>
            <a:r>
              <a:rPr lang="en-US" sz="1600" b="1" dirty="0"/>
              <a:t>marketing efforts </a:t>
            </a:r>
            <a:r>
              <a:rPr lang="en-US" sz="1600" dirty="0"/>
              <a:t>and user-friendly design</a:t>
            </a:r>
          </a:p>
          <a:p>
            <a:pPr marL="615950" lvl="2">
              <a:spcBef>
                <a:spcPts val="1200"/>
              </a:spcBef>
              <a:buSzPts val="1100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Strategies for overcoming Challenges: 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58850" lvl="2" indent="-342900">
              <a:spcBef>
                <a:spcPts val="1200"/>
              </a:spcBef>
              <a:buSzPts val="1100"/>
              <a:buFont typeface="+mj-lt"/>
              <a:buAutoNum type="arabicPeriod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Rigorous Testing and Iteration: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Continuous feedback loops with educators and students.</a:t>
            </a:r>
          </a:p>
          <a:p>
            <a:pPr marL="958850" lvl="2" indent="-342900">
              <a:spcBef>
                <a:spcPts val="1200"/>
              </a:spcBef>
              <a:buSzPts val="1100"/>
              <a:buFont typeface="+mj-lt"/>
              <a:buAutoNum type="arabicPeriod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Use of Advanced Technologies for Accessibility:  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1200150" lvl="2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Text-to-Speech and Speech-to-Text   </a:t>
            </a:r>
          </a:p>
          <a:p>
            <a:pPr marL="1200150" lvl="2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Responsive and Adaptive Design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5FA4719-C832-012D-8F3A-9B5CC3567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772" y="185714"/>
            <a:ext cx="920483" cy="8073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69AE88-0B2C-BB1B-F3E6-B0C67B89BF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2798" y="4290439"/>
            <a:ext cx="2329113" cy="8259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0909B4-FC31-2460-FB04-4C56BA6092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2326" y="5239089"/>
            <a:ext cx="2390056" cy="106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CED1BDF8-1F70-5E55-200D-7199A3074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377" y="873534"/>
            <a:ext cx="2060622" cy="149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0" y="252245"/>
            <a:ext cx="12191999" cy="1342935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25625" y="-18172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FD522A32-5F1C-0210-1991-536F2F313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47F59BB-EB68-1698-DB69-605737605396}"/>
                  </a:ext>
                </a:extLst>
              </p14:cNvPr>
              <p14:cNvContentPartPr/>
              <p14:nvPr/>
            </p14:nvContentPartPr>
            <p14:xfrm>
              <a:off x="-1278082" y="1423260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47F59BB-EB68-1698-DB69-60573760539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284202" y="141714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FB94D29-3663-4072-C4D9-CDF87F948313}"/>
                  </a:ext>
                </a:extLst>
              </p14:cNvPr>
              <p14:cNvContentPartPr/>
              <p14:nvPr/>
            </p14:nvContentPartPr>
            <p14:xfrm>
              <a:off x="1329758" y="1485491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FB94D29-3663-4072-C4D9-CDF87F94831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23638" y="1479371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3AB28B6-B295-1F7C-8A46-5FE6AEF54E0A}"/>
              </a:ext>
            </a:extLst>
          </p:cNvPr>
          <p:cNvSpPr/>
          <p:nvPr/>
        </p:nvSpPr>
        <p:spPr>
          <a:xfrm>
            <a:off x="6095999" y="2147159"/>
            <a:ext cx="4536578" cy="11129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0B4661-92A2-BE43-BA19-FD8B83CB0426}"/>
              </a:ext>
            </a:extLst>
          </p:cNvPr>
          <p:cNvSpPr/>
          <p:nvPr/>
        </p:nvSpPr>
        <p:spPr>
          <a:xfrm>
            <a:off x="6953225" y="3470563"/>
            <a:ext cx="4536578" cy="11129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164A82-063B-316D-BD33-6F47B99E436A}"/>
              </a:ext>
            </a:extLst>
          </p:cNvPr>
          <p:cNvSpPr/>
          <p:nvPr/>
        </p:nvSpPr>
        <p:spPr>
          <a:xfrm>
            <a:off x="7535622" y="4795924"/>
            <a:ext cx="4536578" cy="11129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C26674-83A3-7C28-4613-FDCEB9A946BB}"/>
              </a:ext>
            </a:extLst>
          </p:cNvPr>
          <p:cNvSpPr/>
          <p:nvPr/>
        </p:nvSpPr>
        <p:spPr>
          <a:xfrm>
            <a:off x="5028196" y="851537"/>
            <a:ext cx="4649779" cy="11266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D95A9E-C73F-4686-12B4-093C0B9A8E23}"/>
              </a:ext>
            </a:extLst>
          </p:cNvPr>
          <p:cNvSpPr txBox="1"/>
          <p:nvPr/>
        </p:nvSpPr>
        <p:spPr>
          <a:xfrm>
            <a:off x="5243332" y="923712"/>
            <a:ext cx="430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Networking Opportunities: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C6A4A-47BE-0A2D-D2F9-4DA0C3A4C44E}"/>
              </a:ext>
            </a:extLst>
          </p:cNvPr>
          <p:cNvSpPr txBox="1"/>
          <p:nvPr/>
        </p:nvSpPr>
        <p:spPr>
          <a:xfrm>
            <a:off x="5243332" y="1230451"/>
            <a:ext cx="42243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Students can connect with industry professionals,  expanding their professional network and potential career opportunities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10CF05-37E6-E0B6-4C53-5A0DB8AAF77B}"/>
              </a:ext>
            </a:extLst>
          </p:cNvPr>
          <p:cNvSpPr txBox="1"/>
          <p:nvPr/>
        </p:nvSpPr>
        <p:spPr>
          <a:xfrm>
            <a:off x="6248400" y="2275854"/>
            <a:ext cx="42961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Mentorship and Guidance:</a:t>
            </a:r>
          </a:p>
          <a:p>
            <a:r>
              <a:rPr lang="en-IN" sz="1400" dirty="0"/>
              <a:t>Access to experienced alumni mentors for valuable career advice, guidance and insights into the industry.</a:t>
            </a:r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9DD7D8-DCFA-6359-6580-B95FD94FEF3D}"/>
              </a:ext>
            </a:extLst>
          </p:cNvPr>
          <p:cNvSpPr txBox="1"/>
          <p:nvPr/>
        </p:nvSpPr>
        <p:spPr>
          <a:xfrm>
            <a:off x="7073445" y="3497555"/>
            <a:ext cx="42961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Job Placement and Internships:</a:t>
            </a:r>
          </a:p>
          <a:p>
            <a:r>
              <a:rPr lang="en-IN" sz="1400" dirty="0"/>
              <a:t>Increased chances of securing job placements and internships through connections facilitated by the alumni portal.</a:t>
            </a:r>
          </a:p>
          <a:p>
            <a:endParaRPr lang="en-IN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C11EB9-2BFF-76D3-F51E-A0AF7BE2450D}"/>
              </a:ext>
            </a:extLst>
          </p:cNvPr>
          <p:cNvSpPr txBox="1"/>
          <p:nvPr/>
        </p:nvSpPr>
        <p:spPr>
          <a:xfrm>
            <a:off x="7563088" y="4855084"/>
            <a:ext cx="42961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Real-World Insights:</a:t>
            </a:r>
          </a:p>
          <a:p>
            <a:r>
              <a:rPr lang="en-IN" sz="1400" dirty="0"/>
              <a:t>Benefit from practical advice and real-world experience shared by alumni, providing valuable perspectives on career paths.</a:t>
            </a:r>
          </a:p>
          <a:p>
            <a:endParaRPr lang="en-IN" sz="1400" dirty="0"/>
          </a:p>
          <a:p>
            <a:endParaRPr lang="en-IN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990380-149F-CC8F-AE1B-5112974A415C}"/>
              </a:ext>
            </a:extLst>
          </p:cNvPr>
          <p:cNvSpPr txBox="1"/>
          <p:nvPr/>
        </p:nvSpPr>
        <p:spPr>
          <a:xfrm>
            <a:off x="301117" y="847730"/>
            <a:ext cx="35593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Impacts on Students and Potential Benefits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A28598-385F-C8C7-020B-10E7B1212E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117" y="136916"/>
            <a:ext cx="920483" cy="80733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FE6F7DE-7304-6921-11E4-EDACFFF388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1117" y="1757300"/>
            <a:ext cx="3710855" cy="1892619"/>
          </a:xfrm>
          <a:prstGeom prst="rect">
            <a:avLst/>
          </a:prstGeom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6A30E4ED-0D9D-7A30-A970-C849251C9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197" y="4857340"/>
            <a:ext cx="1851678" cy="111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9DCD1B4D-1A68-A0BE-D57E-58307D72F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489" y="3577472"/>
            <a:ext cx="1600389" cy="113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E19B355-EA80-A552-B8EE-8D29412FEEC9}"/>
              </a:ext>
            </a:extLst>
          </p:cNvPr>
          <p:cNvCxnSpPr>
            <a:stCxn id="4" idx="1"/>
            <a:endCxn id="51" idx="3"/>
          </p:cNvCxnSpPr>
          <p:nvPr/>
        </p:nvCxnSpPr>
        <p:spPr>
          <a:xfrm flipH="1">
            <a:off x="4011972" y="2703610"/>
            <a:ext cx="20840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82" name="Picture 10">
            <a:extLst>
              <a:ext uri="{FF2B5EF4-FFF2-40B4-BE49-F238E27FC236}">
                <a16:creationId xmlns:a16="http://schemas.microsoft.com/office/drawing/2014/main" id="{3C4651D3-B01B-F207-1ACC-B9F47BB40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66" y="3943381"/>
            <a:ext cx="3944276" cy="221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7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DETAILS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0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801DFD6-2AF5-CB39-493F-92B33630C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772" y="185714"/>
            <a:ext cx="920483" cy="807334"/>
          </a:xfrm>
          <a:prstGeom prst="rect">
            <a:avLst/>
          </a:prstGeom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5A2784F0-86D0-6931-2025-4330DA0C81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07057"/>
              </p:ext>
            </p:extLst>
          </p:nvPr>
        </p:nvGraphicFramePr>
        <p:xfrm>
          <a:off x="141514" y="1149012"/>
          <a:ext cx="7511845" cy="5152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10EF29-AB5C-D214-E82A-A2891243DE3B}"/>
              </a:ext>
            </a:extLst>
          </p:cNvPr>
          <p:cNvSpPr txBox="1"/>
          <p:nvPr/>
        </p:nvSpPr>
        <p:spPr>
          <a:xfrm>
            <a:off x="7795145" y="1095375"/>
            <a:ext cx="4017531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ALMACONNECT (</a:t>
            </a:r>
            <a:r>
              <a:rPr lang="en-IN" dirty="0"/>
              <a:t>by Thapar</a:t>
            </a:r>
            <a:r>
              <a:rPr lang="en-IN" b="1" dirty="0"/>
              <a:t>)</a:t>
            </a:r>
            <a:br>
              <a:rPr lang="en-IN" dirty="0"/>
            </a:br>
            <a:r>
              <a:rPr lang="en-IN" sz="1200" dirty="0">
                <a:hlinkClick r:id="rId10"/>
              </a:rPr>
              <a:t>https://thapar.edu/academics/centerspages/almaconnect88?_ga=2.207379863.563382511.1725008227-2144133727.1695145168&amp;_gl=1*1v7byql*_gcl_au*MTc0NDE1OTkwLjE3MjUwMDgyMjc\</a:t>
            </a: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HARRIS ALUMNI CONNECT</a:t>
            </a:r>
            <a:br>
              <a:rPr lang="en-IN" sz="2000" b="1" dirty="0"/>
            </a:br>
            <a:r>
              <a:rPr lang="en-IN" sz="1100" dirty="0">
                <a:hlinkClick r:id="rId11"/>
              </a:rPr>
              <a:t>https://www.youtube.com/watch?v=0ZHXUxJ19K0</a:t>
            </a:r>
            <a:endParaRPr lang="en-I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89EF14-2D1B-6237-C853-856E4854D6D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87646" y="2941137"/>
            <a:ext cx="3523328" cy="338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566</Words>
  <Application>Microsoft Office PowerPoint</Application>
  <PresentationFormat>Widescreen</PresentationFormat>
  <Paragraphs>77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ＭＳ Ｐゴシック</vt:lpstr>
      <vt:lpstr>Arial</vt:lpstr>
      <vt:lpstr>Calibri</vt:lpstr>
      <vt:lpstr>Garamond</vt:lpstr>
      <vt:lpstr>Montserrat Medium</vt:lpstr>
      <vt:lpstr>montserratregular</vt:lpstr>
      <vt:lpstr>Times New Roman</vt:lpstr>
      <vt:lpstr>TradeGothic</vt:lpstr>
      <vt:lpstr>Office Theme</vt:lpstr>
      <vt:lpstr>SMART INDIA HACKATHON 2024</vt:lpstr>
      <vt:lpstr>Alumni Connect</vt:lpstr>
      <vt:lpstr> TECHNICAL APPROACH</vt:lpstr>
      <vt:lpstr>FEASIBILITY AND VIABILITY</vt:lpstr>
      <vt:lpstr> </vt:lpstr>
      <vt:lpstr>DETAILS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akshat srivastava</cp:lastModifiedBy>
  <cp:revision>152</cp:revision>
  <dcterms:created xsi:type="dcterms:W3CDTF">2013-12-12T18:46:50Z</dcterms:created>
  <dcterms:modified xsi:type="dcterms:W3CDTF">2024-08-30T14:46:32Z</dcterms:modified>
  <cp:category/>
</cp:coreProperties>
</file>