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56" r:id="rId2"/>
    <p:sldId id="259" r:id="rId3"/>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6" d="100"/>
          <a:sy n="66" d="100"/>
        </p:scale>
        <p:origin x="72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616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sp>
      <p:pic>
        <p:nvPicPr>
          <p:cNvPr id="4" name="Image 1" descr="preencoded.png"/>
          <p:cNvPicPr>
            <a:picLocks noChangeAspect="1"/>
          </p:cNvPicPr>
          <p:nvPr/>
        </p:nvPicPr>
        <p:blipFill>
          <a:blip r:embed="rId4"/>
          <a:stretch>
            <a:fillRect/>
          </a:stretch>
        </p:blipFill>
        <p:spPr>
          <a:xfrm>
            <a:off x="0" y="0"/>
            <a:ext cx="3634451" cy="8229600"/>
          </a:xfrm>
          <a:prstGeom prst="rect">
            <a:avLst/>
          </a:prstGeom>
        </p:spPr>
      </p:pic>
      <p:sp>
        <p:nvSpPr>
          <p:cNvPr id="6" name="Text 1"/>
          <p:cNvSpPr/>
          <p:nvPr/>
        </p:nvSpPr>
        <p:spPr>
          <a:xfrm>
            <a:off x="3865943" y="252048"/>
            <a:ext cx="9980311" cy="3865245"/>
          </a:xfrm>
          <a:prstGeom prst="rect">
            <a:avLst/>
          </a:prstGeom>
          <a:noFill/>
          <a:ln/>
        </p:spPr>
        <p:txBody>
          <a:bodyPr wrap="square" rtlCol="0" anchor="t"/>
          <a:lstStyle/>
          <a:p>
            <a:pPr marL="0" indent="0">
              <a:lnSpc>
                <a:spcPts val="7609"/>
              </a:lnSpc>
              <a:buNone/>
            </a:pPr>
            <a:r>
              <a:rPr lang="en-US" sz="5400" dirty="0">
                <a:solidFill>
                  <a:schemeClr val="bg2">
                    <a:lumMod val="25000"/>
                  </a:schemeClr>
                </a:solidFill>
                <a:latin typeface="Libre Baskerville" pitchFamily="34" charset="0"/>
                <a:ea typeface="Libre Baskerville" pitchFamily="34" charset="-122"/>
                <a:cs typeface="Libre Baskerville" pitchFamily="34" charset="-120"/>
              </a:rPr>
              <a:t>Case Study Solution: Customer Service Vertical</a:t>
            </a:r>
            <a:endParaRPr lang="en-US" sz="5400" dirty="0">
              <a:solidFill>
                <a:schemeClr val="bg2">
                  <a:lumMod val="25000"/>
                </a:schemeClr>
              </a:solidFill>
            </a:endParaRPr>
          </a:p>
        </p:txBody>
      </p:sp>
      <p:sp>
        <p:nvSpPr>
          <p:cNvPr id="7" name="Text 2"/>
          <p:cNvSpPr/>
          <p:nvPr/>
        </p:nvSpPr>
        <p:spPr>
          <a:xfrm>
            <a:off x="3865944" y="2320724"/>
            <a:ext cx="9980311" cy="2674858"/>
          </a:xfrm>
          <a:prstGeom prst="rect">
            <a:avLst/>
          </a:prstGeom>
          <a:noFill/>
          <a:ln/>
        </p:spPr>
        <p:txBody>
          <a:bodyPr wrap="square" rtlCol="0" anchor="t"/>
          <a:lstStyle/>
          <a:p>
            <a:pPr marL="0" indent="0">
              <a:lnSpc>
                <a:spcPts val="2823"/>
              </a:lnSpc>
              <a:buNone/>
            </a:pPr>
            <a:r>
              <a:rPr lang="en-US" sz="2000" dirty="0">
                <a:solidFill>
                  <a:srgbClr val="454240"/>
                </a:solidFill>
                <a:latin typeface="DM Sans" pitchFamily="34" charset="0"/>
                <a:ea typeface="DM Sans" pitchFamily="34" charset="-122"/>
                <a:cs typeface="DM Sans" pitchFamily="34" charset="-120"/>
              </a:rPr>
              <a:t>This case study focuses on enhancing customer service efficiency by analyzing historical data. The objective is to predict certain customer behaviors based on features such as age, location, portfolio type, and interaction history. This prediction helps in personalizing customer interactions, leading to improved customer satisfaction and retention.</a:t>
            </a:r>
          </a:p>
          <a:p>
            <a:pPr marL="0" indent="0">
              <a:lnSpc>
                <a:spcPts val="2823"/>
              </a:lnSpc>
              <a:buNone/>
            </a:pPr>
            <a:endParaRPr lang="en-US" sz="2000" dirty="0">
              <a:solidFill>
                <a:srgbClr val="454240"/>
              </a:solidFill>
              <a:latin typeface="DM Sans" pitchFamily="34" charset="0"/>
            </a:endParaRPr>
          </a:p>
          <a:p>
            <a:pPr marL="0" marR="0">
              <a:lnSpc>
                <a:spcPct val="115000"/>
              </a:lnSpc>
              <a:spcBef>
                <a:spcPts val="2400"/>
              </a:spcBef>
              <a:spcAft>
                <a:spcPts val="0"/>
              </a:spcAft>
            </a:pPr>
            <a:r>
              <a:rPr lang="en-US" sz="4000" b="1" kern="0" dirty="0">
                <a:solidFill>
                  <a:schemeClr val="bg2">
                    <a:lumMod val="25000"/>
                  </a:schemeClr>
                </a:solidFill>
                <a:effectLst/>
                <a:latin typeface="Calibri" panose="020F0502020204030204" pitchFamily="34" charset="0"/>
                <a:ea typeface="MS Gothic" panose="020B0609070205080204" pitchFamily="49" charset="-128"/>
                <a:cs typeface="Raavi" panose="020B0502040204020203" pitchFamily="34" charset="0"/>
              </a:rPr>
              <a:t>Expected Benefit (Value)</a:t>
            </a:r>
            <a:endParaRPr lang="en-IN" sz="4000" b="1" kern="0" dirty="0">
              <a:solidFill>
                <a:schemeClr val="bg2">
                  <a:lumMod val="25000"/>
                </a:schemeClr>
              </a:solidFill>
              <a:effectLst/>
              <a:latin typeface="Calibri" panose="020F0502020204030204" pitchFamily="34" charset="0"/>
              <a:ea typeface="MS Gothic" panose="020B0609070205080204" pitchFamily="49" charset="-128"/>
              <a:cs typeface="Raavi" panose="020B0502040204020203" pitchFamily="34" charset="0"/>
            </a:endParaRPr>
          </a:p>
          <a:p>
            <a:pPr marL="0" marR="0">
              <a:lnSpc>
                <a:spcPct val="115000"/>
              </a:lnSpc>
              <a:spcBef>
                <a:spcPts val="0"/>
              </a:spcBef>
              <a:spcAft>
                <a:spcPts val="1000"/>
              </a:spcAft>
            </a:pPr>
            <a:r>
              <a:rPr lang="en-US" sz="2000" dirty="0">
                <a:effectLst/>
                <a:latin typeface="DM Sans" pitchFamily="2" charset="0"/>
                <a:ea typeface="MS Mincho" panose="02020609040205080304" pitchFamily="49" charset="-128"/>
                <a:cs typeface="Raavi" panose="020B0502040204020203" pitchFamily="34" charset="0"/>
              </a:rPr>
              <a:t>The solution enables accurate predictions of customer behaviors, allowing the customer service team to proactively address potential issues. This approach improves customer satisfaction and retention by providing personalized and efficient service.</a:t>
            </a:r>
            <a:endParaRPr lang="en-IN" sz="2000" dirty="0">
              <a:effectLst/>
              <a:latin typeface="DM Sans" pitchFamily="2" charset="0"/>
              <a:ea typeface="MS Mincho" panose="02020609040205080304" pitchFamily="49" charset="-128"/>
              <a:cs typeface="Raavi" panose="020B0502040204020203" pitchFamily="34" charset="0"/>
            </a:endParaRPr>
          </a:p>
          <a:p>
            <a:pPr marL="0" indent="0">
              <a:lnSpc>
                <a:spcPts val="2823"/>
              </a:lnSpc>
              <a:buNone/>
            </a:pPr>
            <a:endParaRPr lang="en-US" sz="2000" dirty="0"/>
          </a:p>
        </p:txBody>
      </p:sp>
      <p:sp>
        <p:nvSpPr>
          <p:cNvPr id="8" name="Shape 3"/>
          <p:cNvSpPr/>
          <p:nvPr/>
        </p:nvSpPr>
        <p:spPr>
          <a:xfrm>
            <a:off x="6270546" y="7058382"/>
            <a:ext cx="358497" cy="358497"/>
          </a:xfrm>
          <a:prstGeom prst="roundRect">
            <a:avLst>
              <a:gd name="adj" fmla="val 25503939"/>
            </a:avLst>
          </a:prstGeom>
          <a:noFill/>
          <a:ln w="7620">
            <a:solidFill>
              <a:srgbClr val="FFFFFF"/>
            </a:solidFill>
            <a:prstDash val="solid"/>
          </a:ln>
        </p:spPr>
      </p:sp>
      <p:sp>
        <p:nvSpPr>
          <p:cNvPr id="10" name="Text 4"/>
          <p:cNvSpPr/>
          <p:nvPr/>
        </p:nvSpPr>
        <p:spPr>
          <a:xfrm flipH="1">
            <a:off x="3865944" y="7120329"/>
            <a:ext cx="2793995" cy="391954"/>
          </a:xfrm>
          <a:prstGeom prst="rect">
            <a:avLst/>
          </a:prstGeom>
          <a:noFill/>
          <a:ln/>
        </p:spPr>
        <p:txBody>
          <a:bodyPr wrap="none" rtlCol="0" anchor="t"/>
          <a:lstStyle/>
          <a:p>
            <a:pPr marL="0" indent="0" algn="l">
              <a:lnSpc>
                <a:spcPts val="3088"/>
              </a:lnSpc>
              <a:buNone/>
            </a:pPr>
            <a:r>
              <a:rPr lang="en-US" sz="2205" b="1">
                <a:solidFill>
                  <a:srgbClr val="454240"/>
                </a:solidFill>
                <a:latin typeface="DM Sans" pitchFamily="34" charset="0"/>
                <a:ea typeface="DM Sans" pitchFamily="34" charset="-122"/>
                <a:cs typeface="DM Sans" pitchFamily="34" charset="-120"/>
              </a:rPr>
              <a:t>by Tanveer Singh</a:t>
            </a:r>
            <a:endParaRPr lang="en-US" sz="2205"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9199840"/>
          </a:xfrm>
          <a:prstGeom prst="rect">
            <a:avLst/>
          </a:prstGeom>
          <a:solidFill>
            <a:srgbClr val="FFFDFA"/>
          </a:solidFill>
          <a:ln/>
        </p:spPr>
      </p:sp>
      <p:pic>
        <p:nvPicPr>
          <p:cNvPr id="4" name="Image 1" descr="preencoded.png"/>
          <p:cNvPicPr>
            <a:picLocks noChangeAspect="1"/>
          </p:cNvPicPr>
          <p:nvPr/>
        </p:nvPicPr>
        <p:blipFill>
          <a:blip r:embed="rId4"/>
          <a:stretch>
            <a:fillRect/>
          </a:stretch>
        </p:blipFill>
        <p:spPr>
          <a:xfrm>
            <a:off x="9144000" y="0"/>
            <a:ext cx="5486400" cy="9199840"/>
          </a:xfrm>
          <a:prstGeom prst="rect">
            <a:avLst/>
          </a:prstGeom>
        </p:spPr>
      </p:pic>
      <p:sp>
        <p:nvSpPr>
          <p:cNvPr id="6" name="Text 1"/>
          <p:cNvSpPr/>
          <p:nvPr/>
        </p:nvSpPr>
        <p:spPr>
          <a:xfrm>
            <a:off x="604837" y="475178"/>
            <a:ext cx="4917877" cy="540068"/>
          </a:xfrm>
          <a:prstGeom prst="rect">
            <a:avLst/>
          </a:prstGeom>
          <a:noFill/>
          <a:ln/>
        </p:spPr>
        <p:txBody>
          <a:bodyPr wrap="none" rtlCol="0" anchor="t"/>
          <a:lstStyle/>
          <a:p>
            <a:pPr marL="0" indent="0">
              <a:lnSpc>
                <a:spcPts val="4253"/>
              </a:lnSpc>
              <a:buNone/>
            </a:pPr>
            <a:r>
              <a:rPr lang="en-US" sz="3402" dirty="0">
                <a:solidFill>
                  <a:srgbClr val="5C4E3D"/>
                </a:solidFill>
                <a:latin typeface="Libre Baskerville" pitchFamily="34" charset="0"/>
                <a:ea typeface="Libre Baskerville" pitchFamily="34" charset="-122"/>
                <a:cs typeface="Libre Baskerville" pitchFamily="34" charset="-120"/>
              </a:rPr>
              <a:t>Approach &amp; Algorithms</a:t>
            </a:r>
            <a:endParaRPr lang="en-US" sz="3402" dirty="0"/>
          </a:p>
        </p:txBody>
      </p:sp>
      <p:sp>
        <p:nvSpPr>
          <p:cNvPr id="7" name="Shape 2"/>
          <p:cNvSpPr/>
          <p:nvPr/>
        </p:nvSpPr>
        <p:spPr>
          <a:xfrm>
            <a:off x="604837" y="1274445"/>
            <a:ext cx="7934325" cy="7450217"/>
          </a:xfrm>
          <a:prstGeom prst="roundRect">
            <a:avLst>
              <a:gd name="adj" fmla="val 974"/>
            </a:avLst>
          </a:prstGeom>
          <a:solidFill>
            <a:srgbClr val="F7EDD4"/>
          </a:solidFill>
          <a:ln/>
        </p:spPr>
        <p:txBody>
          <a:bodyPr/>
          <a:lstStyle/>
          <a:p>
            <a:endParaRPr lang="en-IN"/>
          </a:p>
        </p:txBody>
      </p:sp>
      <p:sp>
        <p:nvSpPr>
          <p:cNvPr id="8" name="Shape 3"/>
          <p:cNvSpPr/>
          <p:nvPr/>
        </p:nvSpPr>
        <p:spPr>
          <a:xfrm>
            <a:off x="596265" y="1274445"/>
            <a:ext cx="7951470" cy="7638061"/>
          </a:xfrm>
          <a:prstGeom prst="roundRect">
            <a:avLst>
              <a:gd name="adj" fmla="val 348"/>
            </a:avLst>
          </a:prstGeom>
          <a:solidFill>
            <a:srgbClr val="F7EDD4"/>
          </a:solidFill>
          <a:ln/>
        </p:spPr>
      </p:sp>
      <p:sp>
        <p:nvSpPr>
          <p:cNvPr id="9" name="Text 4"/>
          <p:cNvSpPr/>
          <p:nvPr/>
        </p:nvSpPr>
        <p:spPr>
          <a:xfrm>
            <a:off x="769025" y="1403985"/>
            <a:ext cx="7605951" cy="7191137"/>
          </a:xfrm>
          <a:prstGeom prst="rect">
            <a:avLst/>
          </a:prstGeom>
          <a:noFill/>
          <a:ln/>
        </p:spPr>
        <p:txBody>
          <a:bodyPr wrap="square" rtlCol="0" anchor="t"/>
          <a:lstStyle/>
          <a:p>
            <a:pPr marL="0" marR="0">
              <a:lnSpc>
                <a:spcPct val="115000"/>
              </a:lnSpc>
              <a:spcBef>
                <a:spcPts val="2400"/>
              </a:spcBef>
              <a:spcAft>
                <a:spcPts val="0"/>
              </a:spcAft>
            </a:pPr>
            <a:r>
              <a:rPr lang="en-US" sz="1800" b="1" kern="0" dirty="0">
                <a:solidFill>
                  <a:srgbClr val="365F91"/>
                </a:solidFill>
                <a:effectLst/>
                <a:latin typeface="Calibri" panose="020F0502020204030204" pitchFamily="34" charset="0"/>
                <a:ea typeface="MS Gothic" panose="020B0609070205080204" pitchFamily="49" charset="-128"/>
                <a:cs typeface="Raavi" panose="020B0502040204020203" pitchFamily="34" charset="0"/>
              </a:rPr>
              <a:t>Approach</a:t>
            </a:r>
            <a:endParaRPr lang="en-IN" sz="1800" b="1" kern="0" dirty="0">
              <a:solidFill>
                <a:srgbClr val="365F91"/>
              </a:solidFill>
              <a:effectLst/>
              <a:latin typeface="Calibri" panose="020F0502020204030204" pitchFamily="34" charset="0"/>
              <a:ea typeface="MS Gothic" panose="020B0609070205080204" pitchFamily="49" charset="-128"/>
              <a:cs typeface="Raavi" panose="020B0502040204020203" pitchFamily="34" charset="0"/>
            </a:endParaRPr>
          </a:p>
          <a:p>
            <a:pPr marL="0" marR="0">
              <a:lnSpc>
                <a:spcPct val="115000"/>
              </a:lnSpc>
              <a:spcBef>
                <a:spcPts val="0"/>
              </a:spcBef>
              <a:spcAft>
                <a:spcPts val="1000"/>
              </a:spcAft>
            </a:pPr>
            <a:r>
              <a:rPr lang="en-US" sz="1800" dirty="0">
                <a:effectLst/>
                <a:latin typeface="Cambria" panose="02040503050406030204" pitchFamily="18" charset="0"/>
                <a:ea typeface="MS Mincho" panose="02020609040205080304" pitchFamily="49" charset="-128"/>
                <a:cs typeface="Raavi" panose="020B0502040204020203" pitchFamily="34" charset="0"/>
              </a:rPr>
              <a:t>1.  </a:t>
            </a:r>
            <a:r>
              <a:rPr lang="en-IN" sz="1800" b="1" dirty="0">
                <a:effectLst/>
                <a:latin typeface="Cambria" panose="02040503050406030204" pitchFamily="18" charset="0"/>
                <a:ea typeface="MS Mincho" panose="02020609040205080304" pitchFamily="49" charset="-128"/>
                <a:cs typeface="Raavi" panose="020B0502040204020203" pitchFamily="34" charset="0"/>
              </a:rPr>
              <a:t>EDA:</a:t>
            </a:r>
            <a:r>
              <a:rPr lang="en-IN" sz="1800" dirty="0">
                <a:effectLst/>
                <a:latin typeface="Cambria" panose="02040503050406030204" pitchFamily="18" charset="0"/>
                <a:ea typeface="MS Mincho" panose="02020609040205080304" pitchFamily="49" charset="-128"/>
                <a:cs typeface="Raavi" panose="020B0502040204020203" pitchFamily="34" charset="0"/>
              </a:rPr>
              <a:t> Explore data distribution, identify missing values, and detect outliers.</a:t>
            </a:r>
          </a:p>
          <a:p>
            <a:pPr marL="0" marR="0">
              <a:lnSpc>
                <a:spcPct val="115000"/>
              </a:lnSpc>
              <a:spcBef>
                <a:spcPts val="0"/>
              </a:spcBef>
              <a:spcAft>
                <a:spcPts val="1000"/>
              </a:spcAft>
            </a:pPr>
            <a:r>
              <a:rPr lang="en-IN" sz="1800" dirty="0">
                <a:effectLst/>
                <a:latin typeface="Cambria" panose="02040503050406030204" pitchFamily="18" charset="0"/>
                <a:ea typeface="MS Mincho" panose="02020609040205080304" pitchFamily="49" charset="-128"/>
                <a:cs typeface="Raavi" panose="020B0502040204020203" pitchFamily="34" charset="0"/>
              </a:rPr>
              <a:t>2. </a:t>
            </a:r>
            <a:r>
              <a:rPr lang="en-IN" sz="1800" b="1" dirty="0">
                <a:effectLst/>
                <a:latin typeface="Cambria" panose="02040503050406030204" pitchFamily="18" charset="0"/>
                <a:ea typeface="MS Mincho" panose="02020609040205080304" pitchFamily="49" charset="-128"/>
                <a:cs typeface="Raavi" panose="020B0502040204020203" pitchFamily="34" charset="0"/>
              </a:rPr>
              <a:t>Data Imputation:</a:t>
            </a:r>
            <a:r>
              <a:rPr lang="en-IN" sz="1800" dirty="0">
                <a:effectLst/>
                <a:latin typeface="Cambria" panose="02040503050406030204" pitchFamily="18" charset="0"/>
                <a:ea typeface="MS Mincho" panose="02020609040205080304" pitchFamily="49" charset="-128"/>
                <a:cs typeface="Raavi" panose="020B0502040204020203" pitchFamily="34" charset="0"/>
              </a:rPr>
              <a:t> Handle missing data using </a:t>
            </a:r>
            <a:r>
              <a:rPr lang="en-IN" sz="1800" dirty="0" err="1">
                <a:effectLst/>
                <a:latin typeface="Cambria" panose="02040503050406030204" pitchFamily="18" charset="0"/>
                <a:ea typeface="MS Mincho" panose="02020609040205080304" pitchFamily="49" charset="-128"/>
                <a:cs typeface="Raavi" panose="020B0502040204020203" pitchFamily="34" charset="0"/>
              </a:rPr>
              <a:t>SimpleImputer</a:t>
            </a:r>
            <a:r>
              <a:rPr lang="en-IN" sz="1800" dirty="0">
                <a:effectLst/>
                <a:latin typeface="Cambria" panose="02040503050406030204" pitchFamily="18" charset="0"/>
                <a:ea typeface="MS Mincho" panose="02020609040205080304" pitchFamily="49" charset="-128"/>
                <a:cs typeface="Raavi" panose="020B0502040204020203" pitchFamily="34" charset="0"/>
              </a:rPr>
              <a:t> with appropriate strategies.</a:t>
            </a:r>
          </a:p>
          <a:p>
            <a:pPr marL="0" marR="0">
              <a:lnSpc>
                <a:spcPct val="115000"/>
              </a:lnSpc>
              <a:spcBef>
                <a:spcPts val="0"/>
              </a:spcBef>
              <a:spcAft>
                <a:spcPts val="1000"/>
              </a:spcAft>
            </a:pPr>
            <a:r>
              <a:rPr lang="en-IN" sz="1800" dirty="0">
                <a:effectLst/>
                <a:latin typeface="Cambria" panose="02040503050406030204" pitchFamily="18" charset="0"/>
                <a:ea typeface="MS Mincho" panose="02020609040205080304" pitchFamily="49" charset="-128"/>
                <a:cs typeface="Raavi" panose="020B0502040204020203" pitchFamily="34" charset="0"/>
              </a:rPr>
              <a:t>3. </a:t>
            </a:r>
            <a:r>
              <a:rPr lang="en-IN" sz="1800" b="1" dirty="0">
                <a:effectLst/>
                <a:latin typeface="Cambria" panose="02040503050406030204" pitchFamily="18" charset="0"/>
                <a:ea typeface="MS Mincho" panose="02020609040205080304" pitchFamily="49" charset="-128"/>
                <a:cs typeface="Raavi" panose="020B0502040204020203" pitchFamily="34" charset="0"/>
              </a:rPr>
              <a:t>Feature Engineering:</a:t>
            </a:r>
            <a:r>
              <a:rPr lang="en-IN" sz="1800" dirty="0">
                <a:effectLst/>
                <a:latin typeface="Cambria" panose="02040503050406030204" pitchFamily="18" charset="0"/>
                <a:ea typeface="MS Mincho" panose="02020609040205080304" pitchFamily="49" charset="-128"/>
                <a:cs typeface="Raavi" panose="020B0502040204020203" pitchFamily="34" charset="0"/>
              </a:rPr>
              <a:t> Encode categorical variables and scale numerical features.</a:t>
            </a:r>
          </a:p>
          <a:p>
            <a:pPr marL="0" marR="0">
              <a:lnSpc>
                <a:spcPct val="115000"/>
              </a:lnSpc>
              <a:spcBef>
                <a:spcPts val="0"/>
              </a:spcBef>
              <a:spcAft>
                <a:spcPts val="1000"/>
              </a:spcAft>
            </a:pPr>
            <a:r>
              <a:rPr lang="en-IN" sz="1800" dirty="0">
                <a:effectLst/>
                <a:latin typeface="Cambria" panose="02040503050406030204" pitchFamily="18" charset="0"/>
                <a:ea typeface="MS Mincho" panose="02020609040205080304" pitchFamily="49" charset="-128"/>
                <a:cs typeface="Raavi" panose="020B0502040204020203" pitchFamily="34" charset="0"/>
              </a:rPr>
              <a:t>4. </a:t>
            </a:r>
            <a:r>
              <a:rPr lang="en-IN" sz="1800" b="1" dirty="0">
                <a:effectLst/>
                <a:latin typeface="Cambria" panose="02040503050406030204" pitchFamily="18" charset="0"/>
                <a:ea typeface="MS Mincho" panose="02020609040205080304" pitchFamily="49" charset="-128"/>
                <a:cs typeface="Raavi" panose="020B0502040204020203" pitchFamily="34" charset="0"/>
              </a:rPr>
              <a:t>Class Imbalance:</a:t>
            </a:r>
            <a:r>
              <a:rPr lang="en-IN" sz="1800" dirty="0">
                <a:effectLst/>
                <a:latin typeface="Cambria" panose="02040503050406030204" pitchFamily="18" charset="0"/>
                <a:ea typeface="MS Mincho" panose="02020609040205080304" pitchFamily="49" charset="-128"/>
                <a:cs typeface="Raavi" panose="020B0502040204020203" pitchFamily="34" charset="0"/>
              </a:rPr>
              <a:t> Apply SMOTE to balance the dataset.</a:t>
            </a:r>
          </a:p>
          <a:p>
            <a:pPr marL="0" marR="0">
              <a:lnSpc>
                <a:spcPct val="115000"/>
              </a:lnSpc>
              <a:spcBef>
                <a:spcPts val="0"/>
              </a:spcBef>
              <a:spcAft>
                <a:spcPts val="1000"/>
              </a:spcAft>
            </a:pPr>
            <a:r>
              <a:rPr lang="en-IN" sz="1800" dirty="0">
                <a:effectLst/>
                <a:latin typeface="Cambria" panose="02040503050406030204" pitchFamily="18" charset="0"/>
                <a:ea typeface="MS Mincho" panose="02020609040205080304" pitchFamily="49" charset="-128"/>
                <a:cs typeface="Raavi" panose="020B0502040204020203" pitchFamily="34" charset="0"/>
              </a:rPr>
              <a:t>5. </a:t>
            </a:r>
            <a:r>
              <a:rPr lang="en-IN" sz="1800" b="1" dirty="0">
                <a:effectLst/>
                <a:latin typeface="Cambria" panose="02040503050406030204" pitchFamily="18" charset="0"/>
                <a:ea typeface="MS Mincho" panose="02020609040205080304" pitchFamily="49" charset="-128"/>
                <a:cs typeface="Raavi" panose="020B0502040204020203" pitchFamily="34" charset="0"/>
              </a:rPr>
              <a:t>Model Training:</a:t>
            </a:r>
            <a:r>
              <a:rPr lang="en-IN" sz="1800" dirty="0">
                <a:effectLst/>
                <a:latin typeface="Cambria" panose="02040503050406030204" pitchFamily="18" charset="0"/>
                <a:ea typeface="MS Mincho" panose="02020609040205080304" pitchFamily="49" charset="-128"/>
                <a:cs typeface="Raavi" panose="020B0502040204020203" pitchFamily="34" charset="0"/>
              </a:rPr>
              <a:t> Train and evaluate the model, using cross-validation and metrics like accuracy and F1-score.</a:t>
            </a:r>
          </a:p>
          <a:p>
            <a:pPr marL="0" marR="0">
              <a:lnSpc>
                <a:spcPct val="115000"/>
              </a:lnSpc>
              <a:spcBef>
                <a:spcPts val="0"/>
              </a:spcBef>
              <a:spcAft>
                <a:spcPts val="1000"/>
              </a:spcAft>
            </a:pPr>
            <a:r>
              <a:rPr lang="en-US" sz="1800" b="1" kern="0" dirty="0">
                <a:solidFill>
                  <a:srgbClr val="365F91"/>
                </a:solidFill>
                <a:effectLst/>
                <a:latin typeface="Calibri" panose="020F0502020204030204" pitchFamily="34" charset="0"/>
                <a:ea typeface="MS Gothic" panose="020B0609070205080204" pitchFamily="49" charset="-128"/>
                <a:cs typeface="Raavi" panose="020B0502040204020203" pitchFamily="34" charset="0"/>
              </a:rPr>
              <a:t>Algorithm </a:t>
            </a:r>
            <a:endParaRPr lang="en-IN" sz="1800" b="1" kern="0" dirty="0">
              <a:solidFill>
                <a:srgbClr val="365F91"/>
              </a:solidFill>
              <a:effectLst/>
              <a:latin typeface="Calibri" panose="020F0502020204030204" pitchFamily="34" charset="0"/>
              <a:ea typeface="MS Gothic" panose="020B0609070205080204" pitchFamily="49" charset="-128"/>
              <a:cs typeface="Raavi" panose="020B0502040204020203" pitchFamily="34" charset="0"/>
            </a:endParaRPr>
          </a:p>
          <a:p>
            <a:pPr marL="0" marR="0">
              <a:lnSpc>
                <a:spcPct val="115000"/>
              </a:lnSpc>
              <a:spcBef>
                <a:spcPts val="0"/>
              </a:spcBef>
              <a:spcAft>
                <a:spcPts val="1000"/>
              </a:spcAft>
            </a:pPr>
            <a:r>
              <a:rPr lang="en-US" sz="1800" dirty="0">
                <a:effectLst/>
                <a:latin typeface="Cambria" panose="02040503050406030204" pitchFamily="18" charset="0"/>
                <a:ea typeface="MS Mincho" panose="02020609040205080304" pitchFamily="49" charset="-128"/>
                <a:cs typeface="Raavi" panose="020B0502040204020203" pitchFamily="34" charset="0"/>
              </a:rPr>
              <a:t>1.  </a:t>
            </a:r>
            <a:r>
              <a:rPr lang="en-IN" sz="1800" b="1" dirty="0">
                <a:effectLst/>
                <a:latin typeface="Cambria" panose="02040503050406030204" pitchFamily="18" charset="0"/>
                <a:ea typeface="MS Mincho" panose="02020609040205080304" pitchFamily="49" charset="-128"/>
                <a:cs typeface="Raavi" panose="020B0502040204020203" pitchFamily="34" charset="0"/>
              </a:rPr>
              <a:t>Imputation:</a:t>
            </a:r>
            <a:r>
              <a:rPr lang="en-IN" sz="1800" dirty="0">
                <a:effectLst/>
                <a:latin typeface="Cambria" panose="02040503050406030204" pitchFamily="18" charset="0"/>
                <a:ea typeface="MS Mincho" panose="02020609040205080304" pitchFamily="49" charset="-128"/>
                <a:cs typeface="Raavi" panose="020B0502040204020203" pitchFamily="34" charset="0"/>
              </a:rPr>
              <a:t> Apply </a:t>
            </a:r>
            <a:r>
              <a:rPr lang="en-IN" sz="1800" dirty="0" err="1">
                <a:effectLst/>
                <a:latin typeface="Cambria" panose="02040503050406030204" pitchFamily="18" charset="0"/>
                <a:ea typeface="MS Mincho" panose="02020609040205080304" pitchFamily="49" charset="-128"/>
                <a:cs typeface="Raavi" panose="020B0502040204020203" pitchFamily="34" charset="0"/>
              </a:rPr>
              <a:t>SimpleImputer</a:t>
            </a:r>
            <a:r>
              <a:rPr lang="en-IN" sz="1800" dirty="0">
                <a:effectLst/>
                <a:latin typeface="Cambria" panose="02040503050406030204" pitchFamily="18" charset="0"/>
                <a:ea typeface="MS Mincho" panose="02020609040205080304" pitchFamily="49" charset="-128"/>
                <a:cs typeface="Raavi" panose="020B0502040204020203" pitchFamily="34" charset="0"/>
              </a:rPr>
              <a:t> with the most frequent strategy to handle missing values.</a:t>
            </a:r>
          </a:p>
          <a:p>
            <a:pPr marL="0" marR="0">
              <a:lnSpc>
                <a:spcPct val="115000"/>
              </a:lnSpc>
              <a:spcBef>
                <a:spcPts val="0"/>
              </a:spcBef>
              <a:spcAft>
                <a:spcPts val="1000"/>
              </a:spcAft>
            </a:pPr>
            <a:r>
              <a:rPr lang="en-IN" sz="1800" dirty="0">
                <a:effectLst/>
                <a:latin typeface="Cambria" panose="02040503050406030204" pitchFamily="18" charset="0"/>
                <a:ea typeface="MS Mincho" panose="02020609040205080304" pitchFamily="49" charset="-128"/>
                <a:cs typeface="Raavi" panose="020B0502040204020203" pitchFamily="34" charset="0"/>
              </a:rPr>
              <a:t>2.  </a:t>
            </a:r>
            <a:r>
              <a:rPr lang="en-IN" sz="1800" b="1" dirty="0">
                <a:effectLst/>
                <a:latin typeface="Cambria" panose="02040503050406030204" pitchFamily="18" charset="0"/>
                <a:ea typeface="MS Mincho" panose="02020609040205080304" pitchFamily="49" charset="-128"/>
                <a:cs typeface="Raavi" panose="020B0502040204020203" pitchFamily="34" charset="0"/>
              </a:rPr>
              <a:t>Encoding:</a:t>
            </a:r>
            <a:r>
              <a:rPr lang="en-IN" sz="1800" dirty="0">
                <a:effectLst/>
                <a:latin typeface="Cambria" panose="02040503050406030204" pitchFamily="18" charset="0"/>
                <a:ea typeface="MS Mincho" panose="02020609040205080304" pitchFamily="49" charset="-128"/>
                <a:cs typeface="Raavi" panose="020B0502040204020203" pitchFamily="34" charset="0"/>
              </a:rPr>
              <a:t> Use </a:t>
            </a:r>
            <a:r>
              <a:rPr lang="en-IN" sz="1800" dirty="0" err="1">
                <a:effectLst/>
                <a:latin typeface="Cambria" panose="02040503050406030204" pitchFamily="18" charset="0"/>
                <a:ea typeface="MS Mincho" panose="02020609040205080304" pitchFamily="49" charset="-128"/>
                <a:cs typeface="Raavi" panose="020B0502040204020203" pitchFamily="34" charset="0"/>
              </a:rPr>
              <a:t>OneHotEncoder</a:t>
            </a:r>
            <a:r>
              <a:rPr lang="en-IN" sz="1800" dirty="0">
                <a:effectLst/>
                <a:latin typeface="Cambria" panose="02040503050406030204" pitchFamily="18" charset="0"/>
                <a:ea typeface="MS Mincho" panose="02020609040205080304" pitchFamily="49" charset="-128"/>
                <a:cs typeface="Raavi" panose="020B0502040204020203" pitchFamily="34" charset="0"/>
              </a:rPr>
              <a:t> to convert categorical features into a numerical format.</a:t>
            </a:r>
          </a:p>
          <a:p>
            <a:pPr marL="0" marR="0">
              <a:lnSpc>
                <a:spcPct val="115000"/>
              </a:lnSpc>
              <a:spcBef>
                <a:spcPts val="0"/>
              </a:spcBef>
              <a:spcAft>
                <a:spcPts val="1000"/>
              </a:spcAft>
            </a:pPr>
            <a:r>
              <a:rPr lang="en-IN" sz="1800" dirty="0">
                <a:effectLst/>
                <a:latin typeface="Cambria" panose="02040503050406030204" pitchFamily="18" charset="0"/>
                <a:ea typeface="MS Mincho" panose="02020609040205080304" pitchFamily="49" charset="-128"/>
                <a:cs typeface="Raavi" panose="020B0502040204020203" pitchFamily="34" charset="0"/>
              </a:rPr>
              <a:t>3. </a:t>
            </a:r>
            <a:r>
              <a:rPr lang="en-IN" sz="1800" b="1" dirty="0">
                <a:effectLst/>
                <a:latin typeface="Cambria" panose="02040503050406030204" pitchFamily="18" charset="0"/>
                <a:ea typeface="MS Mincho" panose="02020609040205080304" pitchFamily="49" charset="-128"/>
                <a:cs typeface="Raavi" panose="020B0502040204020203" pitchFamily="34" charset="0"/>
              </a:rPr>
              <a:t>Scaling:</a:t>
            </a:r>
            <a:r>
              <a:rPr lang="en-IN" sz="1800" dirty="0">
                <a:effectLst/>
                <a:latin typeface="Cambria" panose="02040503050406030204" pitchFamily="18" charset="0"/>
                <a:ea typeface="MS Mincho" panose="02020609040205080304" pitchFamily="49" charset="-128"/>
                <a:cs typeface="Raavi" panose="020B0502040204020203" pitchFamily="34" charset="0"/>
              </a:rPr>
              <a:t> Standardize numerical features using </a:t>
            </a:r>
            <a:r>
              <a:rPr lang="en-IN" sz="1800" dirty="0" err="1">
                <a:effectLst/>
                <a:latin typeface="Cambria" panose="02040503050406030204" pitchFamily="18" charset="0"/>
                <a:ea typeface="MS Mincho" panose="02020609040205080304" pitchFamily="49" charset="-128"/>
                <a:cs typeface="Raavi" panose="020B0502040204020203" pitchFamily="34" charset="0"/>
              </a:rPr>
              <a:t>StandardScaler</a:t>
            </a:r>
            <a:r>
              <a:rPr lang="en-IN" sz="1800" dirty="0">
                <a:effectLst/>
                <a:latin typeface="Cambria" panose="02040503050406030204" pitchFamily="18" charset="0"/>
                <a:ea typeface="MS Mincho" panose="02020609040205080304" pitchFamily="49" charset="-128"/>
                <a:cs typeface="Raavi" panose="020B0502040204020203" pitchFamily="34" charset="0"/>
              </a:rPr>
              <a:t>.</a:t>
            </a:r>
          </a:p>
          <a:p>
            <a:pPr marL="0" marR="0">
              <a:lnSpc>
                <a:spcPct val="115000"/>
              </a:lnSpc>
              <a:spcBef>
                <a:spcPts val="0"/>
              </a:spcBef>
              <a:spcAft>
                <a:spcPts val="1000"/>
              </a:spcAft>
            </a:pPr>
            <a:r>
              <a:rPr lang="en-IN" sz="1800" dirty="0">
                <a:effectLst/>
                <a:latin typeface="Cambria" panose="02040503050406030204" pitchFamily="18" charset="0"/>
                <a:ea typeface="MS Mincho" panose="02020609040205080304" pitchFamily="49" charset="-128"/>
                <a:cs typeface="Raavi" panose="020B0502040204020203" pitchFamily="34" charset="0"/>
              </a:rPr>
              <a:t>4. </a:t>
            </a:r>
            <a:r>
              <a:rPr lang="en-IN" sz="1800" b="1" dirty="0">
                <a:effectLst/>
                <a:latin typeface="Cambria" panose="02040503050406030204" pitchFamily="18" charset="0"/>
                <a:ea typeface="MS Mincho" panose="02020609040205080304" pitchFamily="49" charset="-128"/>
                <a:cs typeface="Raavi" panose="020B0502040204020203" pitchFamily="34" charset="0"/>
              </a:rPr>
              <a:t>Balancing:</a:t>
            </a:r>
            <a:r>
              <a:rPr lang="en-IN" sz="1800" dirty="0">
                <a:effectLst/>
                <a:latin typeface="Cambria" panose="02040503050406030204" pitchFamily="18" charset="0"/>
                <a:ea typeface="MS Mincho" panose="02020609040205080304" pitchFamily="49" charset="-128"/>
                <a:cs typeface="Raavi" panose="020B0502040204020203" pitchFamily="34" charset="0"/>
              </a:rPr>
              <a:t> Address class imbalance with SMOTE to create synthetic samples for the minority class.</a:t>
            </a:r>
          </a:p>
          <a:p>
            <a:pPr marL="0" marR="0">
              <a:lnSpc>
                <a:spcPct val="115000"/>
              </a:lnSpc>
              <a:spcBef>
                <a:spcPts val="0"/>
              </a:spcBef>
              <a:spcAft>
                <a:spcPts val="1000"/>
              </a:spcAft>
            </a:pPr>
            <a:r>
              <a:rPr lang="en-IN" sz="1800" dirty="0">
                <a:effectLst/>
                <a:latin typeface="Cambria" panose="02040503050406030204" pitchFamily="18" charset="0"/>
                <a:ea typeface="MS Mincho" panose="02020609040205080304" pitchFamily="49" charset="-128"/>
                <a:cs typeface="Raavi" panose="020B0502040204020203" pitchFamily="34" charset="0"/>
              </a:rPr>
              <a:t>5. </a:t>
            </a:r>
            <a:r>
              <a:rPr lang="en-IN" sz="1800" b="1" dirty="0" err="1">
                <a:effectLst/>
                <a:latin typeface="Cambria" panose="02040503050406030204" pitchFamily="18" charset="0"/>
                <a:ea typeface="MS Mincho" panose="02020609040205080304" pitchFamily="49" charset="-128"/>
                <a:cs typeface="Raavi" panose="020B0502040204020203" pitchFamily="34" charset="0"/>
              </a:rPr>
              <a:t>Modeling</a:t>
            </a:r>
            <a:r>
              <a:rPr lang="en-IN" sz="1800" b="1" dirty="0">
                <a:effectLst/>
                <a:latin typeface="Cambria" panose="02040503050406030204" pitchFamily="18" charset="0"/>
                <a:ea typeface="MS Mincho" panose="02020609040205080304" pitchFamily="49" charset="-128"/>
                <a:cs typeface="Raavi" panose="020B0502040204020203" pitchFamily="34" charset="0"/>
              </a:rPr>
              <a:t>:</a:t>
            </a:r>
            <a:r>
              <a:rPr lang="en-IN" sz="1800" dirty="0">
                <a:effectLst/>
                <a:latin typeface="Cambria" panose="02040503050406030204" pitchFamily="18" charset="0"/>
                <a:ea typeface="MS Mincho" panose="02020609040205080304" pitchFamily="49" charset="-128"/>
                <a:cs typeface="Raavi" panose="020B0502040204020203" pitchFamily="34" charset="0"/>
              </a:rPr>
              <a:t> Train a machine learning model to predict customer </a:t>
            </a:r>
            <a:r>
              <a:rPr lang="en-IN" sz="1800" dirty="0" err="1">
                <a:effectLst/>
                <a:latin typeface="Cambria" panose="02040503050406030204" pitchFamily="18" charset="0"/>
                <a:ea typeface="MS Mincho" panose="02020609040205080304" pitchFamily="49" charset="-128"/>
                <a:cs typeface="Raavi" panose="020B0502040204020203" pitchFamily="34" charset="0"/>
              </a:rPr>
              <a:t>behavior</a:t>
            </a:r>
            <a:r>
              <a:rPr lang="en-IN" sz="1800" dirty="0">
                <a:effectLst/>
                <a:latin typeface="Cambria" panose="02040503050406030204" pitchFamily="18" charset="0"/>
                <a:ea typeface="MS Mincho" panose="02020609040205080304" pitchFamily="49" charset="-128"/>
                <a:cs typeface="Raavi" panose="020B0502040204020203" pitchFamily="34" charset="0"/>
              </a:rPr>
              <a:t>.</a:t>
            </a:r>
          </a:p>
          <a:p>
            <a:pPr marL="0" marR="0">
              <a:lnSpc>
                <a:spcPct val="115000"/>
              </a:lnSpc>
              <a:spcBef>
                <a:spcPts val="0"/>
              </a:spcBef>
              <a:spcAft>
                <a:spcPts val="1000"/>
              </a:spcAft>
            </a:pPr>
            <a:endParaRPr lang="en-IN" sz="1800" dirty="0">
              <a:effectLst/>
              <a:latin typeface="Cambria" panose="02040503050406030204" pitchFamily="18" charset="0"/>
              <a:ea typeface="MS Mincho" panose="02020609040205080304" pitchFamily="49" charset="-128"/>
              <a:cs typeface="Raavi" panose="020B0502040204020203" pitchFamily="34" charset="0"/>
            </a:endParaRPr>
          </a:p>
        </p:txBody>
      </p:sp>
      <p:pic>
        <p:nvPicPr>
          <p:cNvPr id="15" name="Picture 14">
            <a:extLst>
              <a:ext uri="{FF2B5EF4-FFF2-40B4-BE49-F238E27FC236}">
                <a16:creationId xmlns:a16="http://schemas.microsoft.com/office/drawing/2014/main" id="{FBD9D3AD-12E2-D734-56E1-776B8B9E4859}"/>
              </a:ext>
            </a:extLst>
          </p:cNvPr>
          <p:cNvPicPr>
            <a:picLocks noChangeAspect="1"/>
          </p:cNvPicPr>
          <p:nvPr/>
        </p:nvPicPr>
        <p:blipFill>
          <a:blip r:embed="rId5"/>
          <a:stretch>
            <a:fillRect/>
          </a:stretch>
        </p:blipFill>
        <p:spPr>
          <a:xfrm>
            <a:off x="9564907" y="1403985"/>
            <a:ext cx="4862710" cy="3476990"/>
          </a:xfrm>
          <a:prstGeom prst="rect">
            <a:avLst/>
          </a:prstGeom>
        </p:spPr>
      </p:pic>
      <p:pic>
        <p:nvPicPr>
          <p:cNvPr id="17" name="Picture 16">
            <a:extLst>
              <a:ext uri="{FF2B5EF4-FFF2-40B4-BE49-F238E27FC236}">
                <a16:creationId xmlns:a16="http://schemas.microsoft.com/office/drawing/2014/main" id="{77FFF1C4-475D-A843-F1ED-E6CFBB919FC1}"/>
              </a:ext>
            </a:extLst>
          </p:cNvPr>
          <p:cNvPicPr>
            <a:picLocks noChangeAspect="1"/>
          </p:cNvPicPr>
          <p:nvPr/>
        </p:nvPicPr>
        <p:blipFill>
          <a:blip r:embed="rId6"/>
          <a:stretch>
            <a:fillRect/>
          </a:stretch>
        </p:blipFill>
        <p:spPr>
          <a:xfrm>
            <a:off x="9563494" y="5080117"/>
            <a:ext cx="4848983" cy="351500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258</Words>
  <Application>Microsoft Office PowerPoint</Application>
  <PresentationFormat>Custom</PresentationFormat>
  <Paragraphs>21</Paragraphs>
  <Slides>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Calibri</vt:lpstr>
      <vt:lpstr>Cambria</vt:lpstr>
      <vt:lpstr>DM Sans</vt:lpstr>
      <vt:lpstr>Libre Baskerville</vt:lpstr>
      <vt:lpstr>Office Theme</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Tanveer Singh</cp:lastModifiedBy>
  <cp:revision>5</cp:revision>
  <dcterms:created xsi:type="dcterms:W3CDTF">2024-08-25T17:21:42Z</dcterms:created>
  <dcterms:modified xsi:type="dcterms:W3CDTF">2024-08-25T20:34:29Z</dcterms:modified>
</cp:coreProperties>
</file>