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7"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29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7056" y="3017521"/>
            <a:ext cx="10698479" cy="2715337"/>
          </a:xfrm>
        </p:spPr>
        <p:txBody>
          <a:bodyPr anchor="b">
            <a:normAutofit/>
          </a:bodyPr>
          <a:lstStyle>
            <a:lvl1pPr>
              <a:defRPr sz="6480"/>
            </a:lvl1pPr>
          </a:lstStyle>
          <a:p>
            <a:r>
              <a:rPr lang="en-US"/>
              <a:t>Click to edit Master title style</a:t>
            </a:r>
            <a:endParaRPr lang="en-US" dirty="0"/>
          </a:p>
        </p:txBody>
      </p:sp>
      <p:sp>
        <p:nvSpPr>
          <p:cNvPr id="3" name="Subtitle 2"/>
          <p:cNvSpPr>
            <a:spLocks noGrp="1"/>
          </p:cNvSpPr>
          <p:nvPr>
            <p:ph type="subTitle" idx="1"/>
          </p:nvPr>
        </p:nvSpPr>
        <p:spPr>
          <a:xfrm>
            <a:off x="3107056" y="5732855"/>
            <a:ext cx="10698479" cy="1351540"/>
          </a:xfrm>
        </p:spPr>
        <p:txBody>
          <a:bodyPr anchor="t"/>
          <a:lstStyle>
            <a:lvl1pPr marL="0" indent="0" algn="l">
              <a:buNone/>
              <a:defRPr>
                <a:solidFill>
                  <a:schemeClr val="tx1">
                    <a:lumMod val="65000"/>
                    <a:lumOff val="3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5188573"/>
            <a:ext cx="2093582" cy="934307"/>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638175" y="5435449"/>
            <a:ext cx="935720" cy="4381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521119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731520"/>
            <a:ext cx="10698479" cy="3740448"/>
          </a:xfrm>
        </p:spPr>
        <p:txBody>
          <a:bodyPr anchor="ctr">
            <a:normAutofit/>
          </a:bodyPr>
          <a:lstStyle>
            <a:lvl1pPr algn="l">
              <a:defRPr sz="576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221052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930014" y="4206240"/>
            <a:ext cx="9043865"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3107055" y="5224855"/>
            <a:ext cx="10698479" cy="1867037"/>
          </a:xfrm>
        </p:spPr>
        <p:txBody>
          <a:bodyPr anchor="ctr">
            <a:normAutofit/>
          </a:bodyPr>
          <a:lstStyle>
            <a:lvl1pPr marL="0" indent="0" algn="l">
              <a:buNone/>
              <a:defRPr sz="216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4FAB73BC-B049-4115-A692-8D63A059BFB8}" type="slidenum">
              <a:rPr lang="en-US" smtClean="0"/>
              <a:pPr/>
              <a:t>‹#›</a:t>
            </a:fld>
            <a:endParaRPr lang="en-US" dirty="0"/>
          </a:p>
        </p:txBody>
      </p:sp>
      <p:sp>
        <p:nvSpPr>
          <p:cNvPr id="14" name="TextBox 13"/>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5" name="TextBox 14"/>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8437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107056" y="2926081"/>
            <a:ext cx="10698480" cy="3269814"/>
          </a:xfrm>
        </p:spPr>
        <p:txBody>
          <a:bodyPr anchor="b">
            <a:normAutofit/>
          </a:bodyPr>
          <a:lstStyle>
            <a:lvl1pPr algn="l">
              <a:defRPr sz="5760" b="0"/>
            </a:lvl1pPr>
          </a:lstStyle>
          <a:p>
            <a:r>
              <a:rPr lang="en-US"/>
              <a:t>Click to edit Master title style</a:t>
            </a:r>
            <a:endParaRPr lang="en-US" dirty="0"/>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132840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419939" y="731520"/>
            <a:ext cx="10072711" cy="3474720"/>
          </a:xfrm>
        </p:spPr>
        <p:txBody>
          <a:bodyPr anchor="ctr">
            <a:normAutofit/>
          </a:bodyPr>
          <a:lstStyle>
            <a:lvl1pPr algn="l">
              <a:defRPr sz="576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4FAB73BC-B049-4115-A692-8D63A059BFB8}" type="slidenum">
              <a:rPr lang="en-US" smtClean="0"/>
              <a:pPr/>
              <a:t>‹#›</a:t>
            </a:fld>
            <a:endParaRPr lang="en-US" dirty="0"/>
          </a:p>
        </p:txBody>
      </p:sp>
      <p:sp>
        <p:nvSpPr>
          <p:cNvPr id="17" name="TextBox 16"/>
          <p:cNvSpPr txBox="1"/>
          <p:nvPr/>
        </p:nvSpPr>
        <p:spPr>
          <a:xfrm>
            <a:off x="2961182" y="777606"/>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
        <p:nvSpPr>
          <p:cNvPr id="18" name="TextBox 17"/>
          <p:cNvSpPr txBox="1"/>
          <p:nvPr/>
        </p:nvSpPr>
        <p:spPr>
          <a:xfrm>
            <a:off x="13337822" y="34863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22348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107055" y="752888"/>
            <a:ext cx="10698479" cy="3456024"/>
          </a:xfrm>
        </p:spPr>
        <p:txBody>
          <a:bodyPr anchor="ctr">
            <a:normAutofit/>
          </a:bodyPr>
          <a:lstStyle>
            <a:lvl1pPr algn="l">
              <a:defRPr sz="5760" b="0"/>
            </a:lvl1pPr>
          </a:lstStyle>
          <a:p>
            <a:r>
              <a:rPr lang="en-US"/>
              <a:t>Click to edit Master title style</a:t>
            </a:r>
            <a:endParaRPr lang="en-US" dirty="0"/>
          </a:p>
        </p:txBody>
      </p:sp>
      <p:sp>
        <p:nvSpPr>
          <p:cNvPr id="21" name="Text Placeholder 9"/>
          <p:cNvSpPr>
            <a:spLocks noGrp="1"/>
          </p:cNvSpPr>
          <p:nvPr>
            <p:ph type="body" sz="quarter" idx="13"/>
          </p:nvPr>
        </p:nvSpPr>
        <p:spPr>
          <a:xfrm>
            <a:off x="3107054" y="5212080"/>
            <a:ext cx="10698480" cy="1005840"/>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107056" y="6217920"/>
            <a:ext cx="10698480" cy="875546"/>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84325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76407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53775" y="752887"/>
            <a:ext cx="2649121" cy="6340580"/>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107054" y="752887"/>
            <a:ext cx="7772400" cy="63405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5840783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18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56093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65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11511" y="748932"/>
            <a:ext cx="10694024" cy="1537068"/>
          </a:xfrm>
        </p:spPr>
        <p:txBody>
          <a:bodyPr/>
          <a:lstStyle/>
          <a:p>
            <a:r>
              <a:rPr lang="en-US"/>
              <a:t>Click to edit Master title style</a:t>
            </a:r>
            <a:endParaRPr lang="en-US" dirty="0"/>
          </a:p>
        </p:txBody>
      </p:sp>
      <p:sp>
        <p:nvSpPr>
          <p:cNvPr id="3" name="Content Placeholder 2"/>
          <p:cNvSpPr>
            <a:spLocks noGrp="1"/>
          </p:cNvSpPr>
          <p:nvPr>
            <p:ph idx="1"/>
          </p:nvPr>
        </p:nvSpPr>
        <p:spPr>
          <a:xfrm>
            <a:off x="3107054" y="2560320"/>
            <a:ext cx="10698480" cy="45331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373631154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7509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9392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4866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2477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472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7658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1248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07055" y="2470500"/>
            <a:ext cx="10698479" cy="1762560"/>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3107055" y="4236155"/>
            <a:ext cx="10698479" cy="1032480"/>
          </a:xfrm>
        </p:spPr>
        <p:txBody>
          <a:bodyPr anchor="t"/>
          <a:lstStyle>
            <a:lvl1pPr marL="0" indent="0" algn="l">
              <a:buNone/>
              <a:defRPr sz="2400">
                <a:solidFill>
                  <a:schemeClr val="tx1">
                    <a:lumMod val="65000"/>
                    <a:lumOff val="3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5026" y="381381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638175" y="3892967"/>
            <a:ext cx="935720" cy="4381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267143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07054" y="2560320"/>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628896" y="2551467"/>
            <a:ext cx="5176637" cy="453314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638175" y="945339"/>
            <a:ext cx="935720" cy="4381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9914071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527248" y="2367244"/>
            <a:ext cx="479127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3107055" y="3058759"/>
            <a:ext cx="5211472"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007956" y="2363370"/>
            <a:ext cx="4798801"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8600348" y="3054886"/>
            <a:ext cx="5206409" cy="40248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638175" y="945339"/>
            <a:ext cx="935720" cy="4381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111733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44453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259737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5" y="535306"/>
            <a:ext cx="4206239" cy="1171574"/>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7587614" y="535306"/>
            <a:ext cx="6217920" cy="6497956"/>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07055" y="1918336"/>
            <a:ext cx="4206239" cy="5114923"/>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85725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806820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7056" y="5760720"/>
            <a:ext cx="1069848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7054" y="761958"/>
            <a:ext cx="10698480" cy="4625964"/>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3107056" y="6440806"/>
            <a:ext cx="10698480"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026" y="5894071"/>
            <a:ext cx="1906232" cy="60875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638175" y="5979705"/>
            <a:ext cx="935720" cy="438150"/>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360844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74320"/>
            <a:ext cx="3421819" cy="7966354"/>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32665" y="-943"/>
            <a:ext cx="2828009" cy="8224847"/>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19456" cy="82296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111510" y="748932"/>
            <a:ext cx="10694024" cy="15370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107054" y="2560320"/>
            <a:ext cx="10698480" cy="46634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433935" y="7356525"/>
            <a:ext cx="1375540" cy="444475"/>
          </a:xfrm>
          <a:prstGeom prst="rect">
            <a:avLst/>
          </a:prstGeom>
        </p:spPr>
        <p:txBody>
          <a:bodyPr vert="horz" lIns="91440" tIns="45720" rIns="91440" bIns="45720" rtlCol="0" anchor="ctr"/>
          <a:lstStyle>
            <a:lvl1pPr algn="r">
              <a:defRPr sz="1080">
                <a:solidFill>
                  <a:schemeClr val="tx1">
                    <a:tint val="75000"/>
                  </a:schemeClr>
                </a:solidFill>
              </a:defRPr>
            </a:lvl1pPr>
          </a:lstStyle>
          <a:p>
            <a:fld id="{98624D31-43A5-475A-80CF-332C9F6DCF35}" type="datetimeFigureOut">
              <a:rPr lang="en-US" smtClean="0"/>
              <a:t>11/13/2024</a:t>
            </a:fld>
            <a:endParaRPr lang="en-US" dirty="0"/>
          </a:p>
        </p:txBody>
      </p:sp>
      <p:sp>
        <p:nvSpPr>
          <p:cNvPr id="5" name="Footer Placeholder 4"/>
          <p:cNvSpPr>
            <a:spLocks noGrp="1"/>
          </p:cNvSpPr>
          <p:nvPr>
            <p:ph type="ftr" sz="quarter" idx="3"/>
          </p:nvPr>
        </p:nvSpPr>
        <p:spPr>
          <a:xfrm>
            <a:off x="3107055" y="7362970"/>
            <a:ext cx="9143999"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638175" y="945339"/>
            <a:ext cx="935720" cy="438150"/>
          </a:xfrm>
          <a:prstGeom prst="rect">
            <a:avLst/>
          </a:prstGeom>
        </p:spPr>
        <p:txBody>
          <a:bodyPr vert="horz" lIns="91440" tIns="45720" rIns="91440" bIns="45720" rtlCol="0" anchor="ctr"/>
          <a:lstStyle>
            <a:lvl1pPr algn="r">
              <a:defRPr sz="24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09656927"/>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 id="2147483854" r:id="rId17"/>
    <p:sldLayoutId id="2147483855" r:id="rId18"/>
    <p:sldLayoutId id="2147483856" r:id="rId19"/>
    <p:sldLayoutId id="2147483857" r:id="rId20"/>
    <p:sldLayoutId id="2147483858" r:id="rId21"/>
    <p:sldLayoutId id="2147483859" r:id="rId22"/>
    <p:sldLayoutId id="2147483860" r:id="rId23"/>
    <p:sldLayoutId id="2147483861" r:id="rId24"/>
    <p:sldLayoutId id="2147483862" r:id="rId25"/>
    <p:sldLayoutId id="2147483863" r:id="rId26"/>
  </p:sldLayoutIdLst>
  <p:hf sldNum="0" hdr="0" ftr="0" dt="0"/>
  <p:txStyles>
    <p:titleStyle>
      <a:lvl1pPr algn="l" defTabSz="548640" rtl="0" eaLnBrk="1" latinLnBrk="0" hangingPunct="1">
        <a:spcBef>
          <a:spcPct val="0"/>
        </a:spcBef>
        <a:buNone/>
        <a:defRPr sz="432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914644"/>
            <a:ext cx="13042821" cy="1956435"/>
          </a:xfrm>
          <a:prstGeom prst="rect">
            <a:avLst/>
          </a:prstGeom>
          <a:noFill/>
          <a:ln/>
        </p:spPr>
        <p:txBody>
          <a:bodyPr wrap="square" lIns="0" tIns="0" rIns="0" bIns="0" rtlCol="0" anchor="t"/>
          <a:lstStyle/>
          <a:p>
            <a:pPr marL="0" indent="0">
              <a:lnSpc>
                <a:spcPts val="7700"/>
              </a:lnSpc>
              <a:buNone/>
            </a:pPr>
            <a:r>
              <a:rPr lang="en-US" sz="6150" b="1" kern="0" spc="-185" dirty="0">
                <a:solidFill>
                  <a:srgbClr val="000000"/>
                </a:solidFill>
                <a:latin typeface="Inter Bold" pitchFamily="34" charset="0"/>
                <a:ea typeface="Inter Bold" pitchFamily="34" charset="-122"/>
                <a:cs typeface="Inter Bold" pitchFamily="34" charset="-120"/>
              </a:rPr>
              <a:t>Real-Time Voice Translator: Minor Project Presentation</a:t>
            </a:r>
            <a:endParaRPr lang="en-US" sz="6150" dirty="0"/>
          </a:p>
        </p:txBody>
      </p:sp>
      <p:sp>
        <p:nvSpPr>
          <p:cNvPr id="3" name="Text 1"/>
          <p:cNvSpPr/>
          <p:nvPr/>
        </p:nvSpPr>
        <p:spPr>
          <a:xfrm>
            <a:off x="793790" y="4211241"/>
            <a:ext cx="130428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Welcome to the presentation on the Real-Time Voice Translator minor project. This innovative tool aims to break language barriers and facilitate seamless communication across different languages. In the following slides, we'll explore the project's objectives, scope, theoretical background, and implementation details, providing a comprehensive overview of this exciting venture in language technology.</a:t>
            </a:r>
            <a:endParaRPr lang="en-US" sz="1750" dirty="0"/>
          </a:p>
        </p:txBody>
      </p:sp>
      <p:sp>
        <p:nvSpPr>
          <p:cNvPr id="6" name="Text 3"/>
          <p:cNvSpPr/>
          <p:nvPr/>
        </p:nvSpPr>
        <p:spPr>
          <a:xfrm>
            <a:off x="12108299" y="6697907"/>
            <a:ext cx="2522101" cy="1343410"/>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Times New Roman" panose="02020603050405020304" pitchFamily="18" charset="0"/>
                <a:ea typeface="Inter Bold" pitchFamily="34" charset="-122"/>
                <a:cs typeface="Times New Roman" panose="02020603050405020304" pitchFamily="18" charset="0"/>
              </a:rPr>
              <a:t>Tanveer Ahmed</a:t>
            </a:r>
          </a:p>
          <a:p>
            <a:pPr marL="0" indent="0" algn="l">
              <a:lnSpc>
                <a:spcPts val="3100"/>
              </a:lnSpc>
              <a:buNone/>
            </a:pPr>
            <a:r>
              <a:rPr lang="en-US" sz="2200" b="1" kern="0" spc="-36" dirty="0">
                <a:solidFill>
                  <a:srgbClr val="272525"/>
                </a:solidFill>
                <a:latin typeface="Times New Roman" panose="02020603050405020304" pitchFamily="18" charset="0"/>
                <a:ea typeface="Inter Bold" pitchFamily="34" charset="-122"/>
                <a:cs typeface="Times New Roman" panose="02020603050405020304" pitchFamily="18" charset="0"/>
              </a:rPr>
              <a:t>03990302022</a:t>
            </a:r>
          </a:p>
          <a:p>
            <a:pPr marL="0" indent="0" algn="l">
              <a:lnSpc>
                <a:spcPts val="3100"/>
              </a:lnSpc>
              <a:buNone/>
            </a:pPr>
            <a:r>
              <a:rPr lang="en-US" sz="2200" b="1" kern="0" spc="-36" dirty="0">
                <a:solidFill>
                  <a:srgbClr val="272525"/>
                </a:solidFill>
                <a:latin typeface="Times New Roman" panose="02020603050405020304" pitchFamily="18" charset="0"/>
                <a:ea typeface="Inter Bold" pitchFamily="34" charset="-122"/>
                <a:cs typeface="Times New Roman" panose="02020603050405020304" pitchFamily="18" charset="0"/>
              </a:rPr>
              <a:t>BCA(M1)</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0"/>
          <p:cNvSpPr/>
          <p:nvPr/>
        </p:nvSpPr>
        <p:spPr>
          <a:xfrm>
            <a:off x="793790" y="1461135"/>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Conclusion</a:t>
            </a:r>
            <a:endParaRPr lang="en-US" sz="4450" dirty="0"/>
          </a:p>
        </p:txBody>
      </p:sp>
      <p:sp>
        <p:nvSpPr>
          <p:cNvPr id="5" name="Shape 1"/>
          <p:cNvSpPr/>
          <p:nvPr/>
        </p:nvSpPr>
        <p:spPr>
          <a:xfrm>
            <a:off x="793790" y="2765227"/>
            <a:ext cx="510302" cy="510302"/>
          </a:xfrm>
          <a:prstGeom prst="roundRect">
            <a:avLst>
              <a:gd name="adj" fmla="val 18669"/>
            </a:avLst>
          </a:prstGeom>
          <a:solidFill>
            <a:schemeClr val="bg1"/>
          </a:solidFill>
          <a:ln w="7620">
            <a:solidFill>
              <a:srgbClr val="C0C1D7"/>
            </a:solidFill>
            <a:prstDash val="solid"/>
          </a:ln>
        </p:spPr>
      </p:sp>
      <p:sp>
        <p:nvSpPr>
          <p:cNvPr id="6" name="Text 2"/>
          <p:cNvSpPr/>
          <p:nvPr/>
        </p:nvSpPr>
        <p:spPr>
          <a:xfrm>
            <a:off x="980599" y="2850237"/>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7" name="Text 3"/>
          <p:cNvSpPr/>
          <p:nvPr/>
        </p:nvSpPr>
        <p:spPr>
          <a:xfrm>
            <a:off x="1530906" y="276522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Project Summary</a:t>
            </a:r>
            <a:endParaRPr lang="en-US" sz="2200" dirty="0"/>
          </a:p>
        </p:txBody>
      </p:sp>
      <p:sp>
        <p:nvSpPr>
          <p:cNvPr id="8" name="Text 4"/>
          <p:cNvSpPr/>
          <p:nvPr/>
        </p:nvSpPr>
        <p:spPr>
          <a:xfrm>
            <a:off x="1530906" y="3255645"/>
            <a:ext cx="3842147"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 Real-Time Voice Translator project aims to break language barriers and facilitate seamless communication across different languages.</a:t>
            </a:r>
            <a:endParaRPr lang="en-US" sz="1750" dirty="0"/>
          </a:p>
        </p:txBody>
      </p:sp>
      <p:sp>
        <p:nvSpPr>
          <p:cNvPr id="9" name="Shape 5"/>
          <p:cNvSpPr/>
          <p:nvPr/>
        </p:nvSpPr>
        <p:spPr>
          <a:xfrm>
            <a:off x="5599867" y="2765227"/>
            <a:ext cx="510302" cy="510302"/>
          </a:xfrm>
          <a:prstGeom prst="roundRect">
            <a:avLst>
              <a:gd name="adj" fmla="val 18669"/>
            </a:avLst>
          </a:prstGeom>
          <a:solidFill>
            <a:schemeClr val="bg1"/>
          </a:solidFill>
          <a:ln w="7620">
            <a:solidFill>
              <a:srgbClr val="C0C1D7"/>
            </a:solidFill>
            <a:prstDash val="solid"/>
          </a:ln>
        </p:spPr>
      </p:sp>
      <p:sp>
        <p:nvSpPr>
          <p:cNvPr id="10" name="Text 6"/>
          <p:cNvSpPr/>
          <p:nvPr/>
        </p:nvSpPr>
        <p:spPr>
          <a:xfrm>
            <a:off x="5752981" y="2850237"/>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1" name="Text 7"/>
          <p:cNvSpPr/>
          <p:nvPr/>
        </p:nvSpPr>
        <p:spPr>
          <a:xfrm>
            <a:off x="6336983" y="2765227"/>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Key Achievements</a:t>
            </a:r>
            <a:endParaRPr lang="en-US" sz="2200" dirty="0"/>
          </a:p>
        </p:txBody>
      </p:sp>
      <p:sp>
        <p:nvSpPr>
          <p:cNvPr id="12" name="Text 8"/>
          <p:cNvSpPr/>
          <p:nvPr/>
        </p:nvSpPr>
        <p:spPr>
          <a:xfrm>
            <a:off x="6336983" y="3255645"/>
            <a:ext cx="38421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Developed a functional system that integrates speech recognition, translation, and text-to-speech technologies.</a:t>
            </a:r>
            <a:endParaRPr lang="en-US" sz="1750" dirty="0"/>
          </a:p>
        </p:txBody>
      </p:sp>
      <p:sp>
        <p:nvSpPr>
          <p:cNvPr id="13" name="Shape 9"/>
          <p:cNvSpPr/>
          <p:nvPr/>
        </p:nvSpPr>
        <p:spPr>
          <a:xfrm>
            <a:off x="793790" y="5552123"/>
            <a:ext cx="510302" cy="510302"/>
          </a:xfrm>
          <a:prstGeom prst="roundRect">
            <a:avLst>
              <a:gd name="adj" fmla="val 18669"/>
            </a:avLst>
          </a:prstGeom>
          <a:solidFill>
            <a:schemeClr val="bg1"/>
          </a:solidFill>
          <a:ln w="7620">
            <a:solidFill>
              <a:srgbClr val="C0C1D7"/>
            </a:solidFill>
            <a:prstDash val="solid"/>
          </a:ln>
        </p:spPr>
      </p:sp>
      <p:sp>
        <p:nvSpPr>
          <p:cNvPr id="14" name="Text 10"/>
          <p:cNvSpPr/>
          <p:nvPr/>
        </p:nvSpPr>
        <p:spPr>
          <a:xfrm>
            <a:off x="944166" y="5637133"/>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5" name="Text 11"/>
          <p:cNvSpPr/>
          <p:nvPr/>
        </p:nvSpPr>
        <p:spPr>
          <a:xfrm>
            <a:off x="1530906" y="555212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Future Outlook</a:t>
            </a:r>
            <a:endParaRPr lang="en-US" sz="2200" dirty="0"/>
          </a:p>
        </p:txBody>
      </p:sp>
      <p:sp>
        <p:nvSpPr>
          <p:cNvPr id="16" name="Text 12"/>
          <p:cNvSpPr/>
          <p:nvPr/>
        </p:nvSpPr>
        <p:spPr>
          <a:xfrm>
            <a:off x="1530906" y="6042541"/>
            <a:ext cx="864810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With continued development and enhancements, this tool has the potential to significantly impact global communication in various sectors.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85D17E-9463-493A-827C-36B48BBD09FD}"/>
              </a:ext>
            </a:extLst>
          </p:cNvPr>
          <p:cNvSpPr/>
          <p:nvPr/>
        </p:nvSpPr>
        <p:spPr>
          <a:xfrm>
            <a:off x="1907924" y="3329970"/>
            <a:ext cx="10814551"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2985696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54674"/>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Project Overview</a:t>
            </a:r>
            <a:endParaRPr lang="en-US" sz="4450" dirty="0"/>
          </a:p>
        </p:txBody>
      </p:sp>
      <p:sp>
        <p:nvSpPr>
          <p:cNvPr id="3" name="Shape 1"/>
          <p:cNvSpPr/>
          <p:nvPr/>
        </p:nvSpPr>
        <p:spPr>
          <a:xfrm>
            <a:off x="793790" y="3203615"/>
            <a:ext cx="4196358" cy="1322189"/>
          </a:xfrm>
          <a:prstGeom prst="roundRect">
            <a:avLst>
              <a:gd name="adj" fmla="val 7205"/>
            </a:avLst>
          </a:prstGeom>
          <a:solidFill>
            <a:schemeClr val="bg1"/>
          </a:solidFill>
          <a:ln w="7620">
            <a:solidFill>
              <a:srgbClr val="C0C1D7"/>
            </a:solidFill>
            <a:prstDash val="solid"/>
          </a:ln>
        </p:spPr>
      </p:sp>
      <p:sp>
        <p:nvSpPr>
          <p:cNvPr id="4" name="Text 2"/>
          <p:cNvSpPr/>
          <p:nvPr/>
        </p:nvSpPr>
        <p:spPr>
          <a:xfrm>
            <a:off x="1028224" y="3438049"/>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Title</a:t>
            </a:r>
            <a:endParaRPr lang="en-US" sz="2200" dirty="0"/>
          </a:p>
        </p:txBody>
      </p:sp>
      <p:sp>
        <p:nvSpPr>
          <p:cNvPr id="5" name="Text 3"/>
          <p:cNvSpPr/>
          <p:nvPr/>
        </p:nvSpPr>
        <p:spPr>
          <a:xfrm>
            <a:off x="1028224" y="3928467"/>
            <a:ext cx="3727490"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Real-Time Voice Translator</a:t>
            </a:r>
            <a:endParaRPr lang="en-US" sz="1750" dirty="0"/>
          </a:p>
        </p:txBody>
      </p:sp>
      <p:sp>
        <p:nvSpPr>
          <p:cNvPr id="6" name="Shape 4"/>
          <p:cNvSpPr/>
          <p:nvPr/>
        </p:nvSpPr>
        <p:spPr>
          <a:xfrm>
            <a:off x="5216962" y="3203615"/>
            <a:ext cx="4196358" cy="1322189"/>
          </a:xfrm>
          <a:prstGeom prst="roundRect">
            <a:avLst>
              <a:gd name="adj" fmla="val 7205"/>
            </a:avLst>
          </a:prstGeom>
          <a:solidFill>
            <a:schemeClr val="bg1"/>
          </a:solidFill>
          <a:ln w="7620">
            <a:solidFill>
              <a:srgbClr val="C0C1D7"/>
            </a:solidFill>
            <a:prstDash val="solid"/>
          </a:ln>
        </p:spPr>
      </p:sp>
      <p:sp>
        <p:nvSpPr>
          <p:cNvPr id="7" name="Text 5"/>
          <p:cNvSpPr/>
          <p:nvPr/>
        </p:nvSpPr>
        <p:spPr>
          <a:xfrm>
            <a:off x="5451396" y="3438049"/>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Subtitle</a:t>
            </a:r>
            <a:endParaRPr lang="en-US" sz="2200" dirty="0"/>
          </a:p>
        </p:txBody>
      </p:sp>
      <p:sp>
        <p:nvSpPr>
          <p:cNvPr id="8" name="Text 6"/>
          <p:cNvSpPr/>
          <p:nvPr/>
        </p:nvSpPr>
        <p:spPr>
          <a:xfrm>
            <a:off x="5451396" y="3928467"/>
            <a:ext cx="3727490"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Minor Project Presentation</a:t>
            </a:r>
            <a:endParaRPr lang="en-US" sz="1750" dirty="0"/>
          </a:p>
        </p:txBody>
      </p:sp>
      <p:sp>
        <p:nvSpPr>
          <p:cNvPr id="9" name="Shape 7"/>
          <p:cNvSpPr/>
          <p:nvPr/>
        </p:nvSpPr>
        <p:spPr>
          <a:xfrm>
            <a:off x="9640133" y="3203615"/>
            <a:ext cx="4196358" cy="1322189"/>
          </a:xfrm>
          <a:prstGeom prst="roundRect">
            <a:avLst>
              <a:gd name="adj" fmla="val 7205"/>
            </a:avLst>
          </a:prstGeom>
          <a:solidFill>
            <a:schemeClr val="bg1"/>
          </a:solidFill>
          <a:ln w="7620">
            <a:solidFill>
              <a:srgbClr val="C0C1D7"/>
            </a:solidFill>
            <a:prstDash val="solid"/>
          </a:ln>
        </p:spPr>
      </p:sp>
      <p:sp>
        <p:nvSpPr>
          <p:cNvPr id="10" name="Text 8"/>
          <p:cNvSpPr/>
          <p:nvPr/>
        </p:nvSpPr>
        <p:spPr>
          <a:xfrm>
            <a:off x="9874568" y="3438049"/>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Presented by</a:t>
            </a:r>
            <a:endParaRPr lang="en-US" sz="2200" dirty="0"/>
          </a:p>
        </p:txBody>
      </p:sp>
      <p:sp>
        <p:nvSpPr>
          <p:cNvPr id="11" name="Text 9"/>
          <p:cNvSpPr/>
          <p:nvPr/>
        </p:nvSpPr>
        <p:spPr>
          <a:xfrm>
            <a:off x="9874568" y="3928467"/>
            <a:ext cx="3727490"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Tanveer Ahmed</a:t>
            </a:r>
            <a:endParaRPr lang="en-US" sz="1750" dirty="0"/>
          </a:p>
        </p:txBody>
      </p:sp>
      <p:sp>
        <p:nvSpPr>
          <p:cNvPr id="12" name="Shape 10"/>
          <p:cNvSpPr/>
          <p:nvPr/>
        </p:nvSpPr>
        <p:spPr>
          <a:xfrm>
            <a:off x="793790" y="4752618"/>
            <a:ext cx="13042821" cy="1322189"/>
          </a:xfrm>
          <a:prstGeom prst="roundRect">
            <a:avLst>
              <a:gd name="adj" fmla="val 7205"/>
            </a:avLst>
          </a:prstGeom>
          <a:solidFill>
            <a:schemeClr val="bg1"/>
          </a:solidFill>
          <a:ln w="7620">
            <a:solidFill>
              <a:srgbClr val="C0C1D7"/>
            </a:solidFill>
            <a:prstDash val="solid"/>
          </a:ln>
        </p:spPr>
      </p:sp>
      <p:sp>
        <p:nvSpPr>
          <p:cNvPr id="13" name="Text 11"/>
          <p:cNvSpPr/>
          <p:nvPr/>
        </p:nvSpPr>
        <p:spPr>
          <a:xfrm>
            <a:off x="1028224" y="4987052"/>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Course</a:t>
            </a:r>
            <a:endParaRPr lang="en-US" sz="2200" dirty="0"/>
          </a:p>
        </p:txBody>
      </p:sp>
      <p:sp>
        <p:nvSpPr>
          <p:cNvPr id="14" name="Text 12"/>
          <p:cNvSpPr/>
          <p:nvPr/>
        </p:nvSpPr>
        <p:spPr>
          <a:xfrm>
            <a:off x="1028224" y="5477470"/>
            <a:ext cx="12573953"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BCA(M1)</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0"/>
          <p:cNvSpPr/>
          <p:nvPr/>
        </p:nvSpPr>
        <p:spPr>
          <a:xfrm>
            <a:off x="4451390" y="1642586"/>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Project Objective</a:t>
            </a:r>
            <a:endParaRPr lang="en-US" sz="4450" dirty="0"/>
          </a:p>
        </p:txBody>
      </p:sp>
      <p:sp>
        <p:nvSpPr>
          <p:cNvPr id="5" name="Shape 1"/>
          <p:cNvSpPr/>
          <p:nvPr/>
        </p:nvSpPr>
        <p:spPr>
          <a:xfrm>
            <a:off x="4451390" y="2946678"/>
            <a:ext cx="510302" cy="510302"/>
          </a:xfrm>
          <a:prstGeom prst="roundRect">
            <a:avLst>
              <a:gd name="adj" fmla="val 18669"/>
            </a:avLst>
          </a:prstGeom>
          <a:solidFill>
            <a:schemeClr val="bg1"/>
          </a:solidFill>
          <a:ln w="7620">
            <a:solidFill>
              <a:srgbClr val="C0C1D7"/>
            </a:solidFill>
            <a:prstDash val="solid"/>
          </a:ln>
        </p:spPr>
      </p:sp>
      <p:sp>
        <p:nvSpPr>
          <p:cNvPr id="6" name="Text 2"/>
          <p:cNvSpPr/>
          <p:nvPr/>
        </p:nvSpPr>
        <p:spPr>
          <a:xfrm>
            <a:off x="4638199" y="3031688"/>
            <a:ext cx="136565"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7" name="Text 3"/>
          <p:cNvSpPr/>
          <p:nvPr/>
        </p:nvSpPr>
        <p:spPr>
          <a:xfrm>
            <a:off x="5188506" y="2946678"/>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Goal</a:t>
            </a:r>
            <a:endParaRPr lang="en-US" sz="2200" dirty="0"/>
          </a:p>
        </p:txBody>
      </p:sp>
      <p:sp>
        <p:nvSpPr>
          <p:cNvPr id="8" name="Text 4"/>
          <p:cNvSpPr/>
          <p:nvPr/>
        </p:nvSpPr>
        <p:spPr>
          <a:xfrm>
            <a:off x="5188506" y="3437096"/>
            <a:ext cx="3842147"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To develop a real-time voice translation tool that allows users to understand and communicate in different languages.</a:t>
            </a:r>
            <a:endParaRPr lang="en-US" sz="1750" dirty="0"/>
          </a:p>
        </p:txBody>
      </p:sp>
      <p:sp>
        <p:nvSpPr>
          <p:cNvPr id="9" name="Shape 5"/>
          <p:cNvSpPr/>
          <p:nvPr/>
        </p:nvSpPr>
        <p:spPr>
          <a:xfrm>
            <a:off x="9257467" y="2946678"/>
            <a:ext cx="510302" cy="510302"/>
          </a:xfrm>
          <a:prstGeom prst="roundRect">
            <a:avLst>
              <a:gd name="adj" fmla="val 18669"/>
            </a:avLst>
          </a:prstGeom>
          <a:solidFill>
            <a:schemeClr val="bg1"/>
          </a:solidFill>
          <a:ln w="7620">
            <a:solidFill>
              <a:srgbClr val="C0C1D7"/>
            </a:solidFill>
            <a:prstDash val="solid"/>
          </a:ln>
        </p:spPr>
      </p:sp>
      <p:sp>
        <p:nvSpPr>
          <p:cNvPr id="10" name="Text 6"/>
          <p:cNvSpPr/>
          <p:nvPr/>
        </p:nvSpPr>
        <p:spPr>
          <a:xfrm>
            <a:off x="9410581" y="3031688"/>
            <a:ext cx="204073"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1" name="Text 7"/>
          <p:cNvSpPr/>
          <p:nvPr/>
        </p:nvSpPr>
        <p:spPr>
          <a:xfrm>
            <a:off x="9994583" y="2946678"/>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Key Objectives</a:t>
            </a:r>
            <a:endParaRPr lang="en-US" sz="2200" dirty="0"/>
          </a:p>
        </p:txBody>
      </p:sp>
      <p:sp>
        <p:nvSpPr>
          <p:cNvPr id="12" name="Text 8"/>
          <p:cNvSpPr/>
          <p:nvPr/>
        </p:nvSpPr>
        <p:spPr>
          <a:xfrm>
            <a:off x="9994583" y="3437096"/>
            <a:ext cx="3842147"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Break language barriers effectively. Ensure ease of use for anyone, regardless of technical skill.</a:t>
            </a:r>
            <a:endParaRPr lang="en-US" sz="1750" dirty="0"/>
          </a:p>
        </p:txBody>
      </p:sp>
      <p:sp>
        <p:nvSpPr>
          <p:cNvPr id="13" name="Shape 9"/>
          <p:cNvSpPr/>
          <p:nvPr/>
        </p:nvSpPr>
        <p:spPr>
          <a:xfrm>
            <a:off x="4451390" y="5370671"/>
            <a:ext cx="510302" cy="510302"/>
          </a:xfrm>
          <a:prstGeom prst="roundRect">
            <a:avLst>
              <a:gd name="adj" fmla="val 18669"/>
            </a:avLst>
          </a:prstGeom>
          <a:solidFill>
            <a:schemeClr val="bg1"/>
          </a:solidFill>
          <a:ln w="7620">
            <a:solidFill>
              <a:srgbClr val="C0C1D7"/>
            </a:solidFill>
            <a:prstDash val="solid"/>
          </a:ln>
        </p:spPr>
      </p:sp>
      <p:sp>
        <p:nvSpPr>
          <p:cNvPr id="14" name="Text 10"/>
          <p:cNvSpPr/>
          <p:nvPr/>
        </p:nvSpPr>
        <p:spPr>
          <a:xfrm>
            <a:off x="4601766" y="5455682"/>
            <a:ext cx="209431" cy="34028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5" name="Text 11"/>
          <p:cNvSpPr/>
          <p:nvPr/>
        </p:nvSpPr>
        <p:spPr>
          <a:xfrm>
            <a:off x="5188506" y="5370671"/>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Importance</a:t>
            </a:r>
            <a:endParaRPr lang="en-US" sz="2200" dirty="0"/>
          </a:p>
        </p:txBody>
      </p:sp>
      <p:sp>
        <p:nvSpPr>
          <p:cNvPr id="16" name="Text 12"/>
          <p:cNvSpPr/>
          <p:nvPr/>
        </p:nvSpPr>
        <p:spPr>
          <a:xfrm>
            <a:off x="5188506" y="5861090"/>
            <a:ext cx="8648105"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Enhances global connectivity and understanding. Useful in sectors like tourism, healthcare, education, customer service, and international business.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Scope of the Project</a:t>
            </a:r>
            <a:endParaRPr lang="en-US" sz="4450" dirty="0"/>
          </a:p>
        </p:txBody>
      </p:sp>
      <p:sp>
        <p:nvSpPr>
          <p:cNvPr id="3" name="Text 1"/>
          <p:cNvSpPr/>
          <p:nvPr/>
        </p:nvSpPr>
        <p:spPr>
          <a:xfrm>
            <a:off x="793790" y="3452813"/>
            <a:ext cx="3107174"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Language Compatibility</a:t>
            </a:r>
            <a:endParaRPr lang="en-US" sz="2200" dirty="0"/>
          </a:p>
        </p:txBody>
      </p:sp>
      <p:sp>
        <p:nvSpPr>
          <p:cNvPr id="4" name="Text 2"/>
          <p:cNvSpPr/>
          <p:nvPr/>
        </p:nvSpPr>
        <p:spPr>
          <a:xfrm>
            <a:off x="793790" y="4033957"/>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Currently supports languages like English, Spanish, French, and German. (Update based on the languages your project supports.)</a:t>
            </a:r>
            <a:endParaRPr lang="en-US" sz="1750" dirty="0"/>
          </a:p>
        </p:txBody>
      </p:sp>
      <p:sp>
        <p:nvSpPr>
          <p:cNvPr id="5" name="Text 3"/>
          <p:cNvSpPr/>
          <p:nvPr/>
        </p:nvSpPr>
        <p:spPr>
          <a:xfrm>
            <a:off x="5332928" y="345281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Real-Time Focus</a:t>
            </a:r>
            <a:endParaRPr lang="en-US" sz="2200" dirty="0"/>
          </a:p>
        </p:txBody>
      </p:sp>
      <p:sp>
        <p:nvSpPr>
          <p:cNvPr id="6" name="Text 4"/>
          <p:cNvSpPr/>
          <p:nvPr/>
        </p:nvSpPr>
        <p:spPr>
          <a:xfrm>
            <a:off x="5332928" y="4033957"/>
            <a:ext cx="3978116" cy="725805"/>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Designed for quick, on-the-fly translation with minimal delay.</a:t>
            </a:r>
            <a:endParaRPr lang="en-US" sz="1750" dirty="0"/>
          </a:p>
        </p:txBody>
      </p:sp>
      <p:sp>
        <p:nvSpPr>
          <p:cNvPr id="7" name="Text 5"/>
          <p:cNvSpPr/>
          <p:nvPr/>
        </p:nvSpPr>
        <p:spPr>
          <a:xfrm>
            <a:off x="9872067" y="3452813"/>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User Scenarios</a:t>
            </a:r>
            <a:endParaRPr lang="en-US" sz="2200" dirty="0"/>
          </a:p>
        </p:txBody>
      </p:sp>
      <p:sp>
        <p:nvSpPr>
          <p:cNvPr id="8" name="Text 6"/>
          <p:cNvSpPr/>
          <p:nvPr/>
        </p:nvSpPr>
        <p:spPr>
          <a:xfrm>
            <a:off x="9872067" y="4033957"/>
            <a:ext cx="3978116" cy="1814513"/>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Tourists needing help navigating in a foreign country. Professionals in international conferences. Healthcare providers assisting non-native speakers.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5160407" y="236458"/>
            <a:ext cx="4309467" cy="1892618"/>
          </a:xfrm>
          <a:prstGeom prst="rect">
            <a:avLst/>
          </a:prstGeom>
        </p:spPr>
      </p:pic>
      <p:sp>
        <p:nvSpPr>
          <p:cNvPr id="4" name="Text 0"/>
          <p:cNvSpPr/>
          <p:nvPr/>
        </p:nvSpPr>
        <p:spPr>
          <a:xfrm>
            <a:off x="662345" y="3035498"/>
            <a:ext cx="5218867" cy="591383"/>
          </a:xfrm>
          <a:prstGeom prst="rect">
            <a:avLst/>
          </a:prstGeom>
          <a:noFill/>
          <a:ln/>
        </p:spPr>
        <p:txBody>
          <a:bodyPr wrap="none" lIns="0" tIns="0" rIns="0" bIns="0" rtlCol="0" anchor="t"/>
          <a:lstStyle/>
          <a:p>
            <a:pPr marL="0" indent="0">
              <a:lnSpc>
                <a:spcPts val="4650"/>
              </a:lnSpc>
              <a:buNone/>
            </a:pPr>
            <a:r>
              <a:rPr lang="en-US" sz="3700" b="1" kern="0" spc="-112" dirty="0">
                <a:solidFill>
                  <a:srgbClr val="000000"/>
                </a:solidFill>
                <a:latin typeface="Inter Bold" pitchFamily="34" charset="0"/>
                <a:ea typeface="Inter Bold" pitchFamily="34" charset="-122"/>
                <a:cs typeface="Inter Bold" pitchFamily="34" charset="-120"/>
              </a:rPr>
              <a:t>Theoretical Background</a:t>
            </a:r>
            <a:endParaRPr lang="en-US" sz="3700" dirty="0"/>
          </a:p>
        </p:txBody>
      </p:sp>
      <p:sp>
        <p:nvSpPr>
          <p:cNvPr id="5" name="Shape 1"/>
          <p:cNvSpPr/>
          <p:nvPr/>
        </p:nvSpPr>
        <p:spPr>
          <a:xfrm>
            <a:off x="934760" y="3910727"/>
            <a:ext cx="22860" cy="3648789"/>
          </a:xfrm>
          <a:prstGeom prst="roundRect">
            <a:avLst>
              <a:gd name="adj" fmla="val 347700"/>
            </a:avLst>
          </a:prstGeom>
          <a:solidFill>
            <a:schemeClr val="bg1"/>
          </a:solidFill>
          <a:ln/>
        </p:spPr>
      </p:sp>
      <p:sp>
        <p:nvSpPr>
          <p:cNvPr id="6" name="Shape 2"/>
          <p:cNvSpPr/>
          <p:nvPr/>
        </p:nvSpPr>
        <p:spPr>
          <a:xfrm>
            <a:off x="1136213" y="4325064"/>
            <a:ext cx="662345" cy="22860"/>
          </a:xfrm>
          <a:prstGeom prst="roundRect">
            <a:avLst>
              <a:gd name="adj" fmla="val 347700"/>
            </a:avLst>
          </a:prstGeom>
          <a:solidFill>
            <a:schemeClr val="bg1"/>
          </a:solidFill>
          <a:ln/>
        </p:spPr>
      </p:sp>
      <p:sp>
        <p:nvSpPr>
          <p:cNvPr id="7" name="Shape 3"/>
          <p:cNvSpPr/>
          <p:nvPr/>
        </p:nvSpPr>
        <p:spPr>
          <a:xfrm>
            <a:off x="733306" y="4123611"/>
            <a:ext cx="425768" cy="425768"/>
          </a:xfrm>
          <a:prstGeom prst="roundRect">
            <a:avLst>
              <a:gd name="adj" fmla="val 18668"/>
            </a:avLst>
          </a:prstGeom>
          <a:solidFill>
            <a:schemeClr val="bg1"/>
          </a:solidFill>
          <a:ln w="7620">
            <a:solidFill>
              <a:srgbClr val="C0C1D7"/>
            </a:solidFill>
            <a:prstDash val="solid"/>
          </a:ln>
        </p:spPr>
      </p:sp>
      <p:sp>
        <p:nvSpPr>
          <p:cNvPr id="8" name="Text 4"/>
          <p:cNvSpPr/>
          <p:nvPr/>
        </p:nvSpPr>
        <p:spPr>
          <a:xfrm>
            <a:off x="889159" y="4194572"/>
            <a:ext cx="113943" cy="283845"/>
          </a:xfrm>
          <a:prstGeom prst="rect">
            <a:avLst/>
          </a:prstGeom>
          <a:noFill/>
          <a:ln/>
        </p:spPr>
        <p:txBody>
          <a:bodyPr wrap="none" lIns="0" tIns="0" rIns="0" bIns="0" rtlCol="0" anchor="t"/>
          <a:lstStyle/>
          <a:p>
            <a:pPr marL="0" indent="0" algn="ctr">
              <a:lnSpc>
                <a:spcPts val="2200"/>
              </a:lnSpc>
              <a:buNone/>
            </a:pPr>
            <a:r>
              <a:rPr lang="en-US" sz="2200" b="1" kern="0" spc="-67" dirty="0">
                <a:solidFill>
                  <a:srgbClr val="272525"/>
                </a:solidFill>
                <a:latin typeface="Inter Bold" pitchFamily="34" charset="0"/>
                <a:ea typeface="Inter Bold" pitchFamily="34" charset="-122"/>
                <a:cs typeface="Inter Bold" pitchFamily="34" charset="-120"/>
              </a:rPr>
              <a:t>1</a:t>
            </a:r>
            <a:endParaRPr lang="en-US" sz="2200" dirty="0"/>
          </a:p>
        </p:txBody>
      </p:sp>
      <p:sp>
        <p:nvSpPr>
          <p:cNvPr id="9" name="Text 5"/>
          <p:cNvSpPr/>
          <p:nvPr/>
        </p:nvSpPr>
        <p:spPr>
          <a:xfrm>
            <a:off x="1987034" y="4099917"/>
            <a:ext cx="2365534" cy="295632"/>
          </a:xfrm>
          <a:prstGeom prst="rect">
            <a:avLst/>
          </a:prstGeom>
          <a:noFill/>
          <a:ln/>
        </p:spPr>
        <p:txBody>
          <a:bodyPr wrap="none" lIns="0" tIns="0" rIns="0" bIns="0" rtlCol="0" anchor="t"/>
          <a:lstStyle/>
          <a:p>
            <a:pPr marL="0" indent="0" algn="l">
              <a:lnSpc>
                <a:spcPts val="2300"/>
              </a:lnSpc>
              <a:buNone/>
            </a:pPr>
            <a:r>
              <a:rPr lang="en-US" sz="1850" b="1" kern="0" spc="-56" dirty="0">
                <a:solidFill>
                  <a:srgbClr val="272525"/>
                </a:solidFill>
                <a:latin typeface="Inter Bold" pitchFamily="34" charset="0"/>
                <a:ea typeface="Inter Bold" pitchFamily="34" charset="-122"/>
                <a:cs typeface="Inter Bold" pitchFamily="34" charset="-120"/>
              </a:rPr>
              <a:t>Speech Recognition</a:t>
            </a:r>
            <a:endParaRPr lang="en-US" sz="1850" dirty="0"/>
          </a:p>
        </p:txBody>
      </p:sp>
      <p:sp>
        <p:nvSpPr>
          <p:cNvPr id="10" name="Text 6"/>
          <p:cNvSpPr/>
          <p:nvPr/>
        </p:nvSpPr>
        <p:spPr>
          <a:xfrm>
            <a:off x="1987034" y="4509016"/>
            <a:ext cx="11981021" cy="302657"/>
          </a:xfrm>
          <a:prstGeom prst="rect">
            <a:avLst/>
          </a:prstGeom>
          <a:noFill/>
          <a:ln/>
        </p:spPr>
        <p:txBody>
          <a:bodyPr wrap="none" lIns="0" tIns="0" rIns="0" bIns="0" rtlCol="0" anchor="t"/>
          <a:lstStyle/>
          <a:p>
            <a:pPr marL="0" indent="0" algn="l">
              <a:lnSpc>
                <a:spcPts val="2350"/>
              </a:lnSpc>
              <a:buNone/>
            </a:pPr>
            <a:r>
              <a:rPr lang="en-US" sz="1450" kern="0" spc="-30" dirty="0">
                <a:solidFill>
                  <a:srgbClr val="272525"/>
                </a:solidFill>
                <a:latin typeface="Inter" pitchFamily="34" charset="0"/>
                <a:ea typeface="Inter" pitchFamily="34" charset="-122"/>
                <a:cs typeface="Inter" pitchFamily="34" charset="-120"/>
              </a:rPr>
              <a:t>Uses machine learning to interpret audio and convert it into text. Common libraries include SpeechRecognition, Google's Web Speech API.</a:t>
            </a:r>
            <a:endParaRPr lang="en-US" sz="1450" dirty="0"/>
          </a:p>
        </p:txBody>
      </p:sp>
      <p:sp>
        <p:nvSpPr>
          <p:cNvPr id="11" name="Shape 7"/>
          <p:cNvSpPr/>
          <p:nvPr/>
        </p:nvSpPr>
        <p:spPr>
          <a:xfrm>
            <a:off x="1136213" y="5604391"/>
            <a:ext cx="662345" cy="22860"/>
          </a:xfrm>
          <a:prstGeom prst="roundRect">
            <a:avLst>
              <a:gd name="adj" fmla="val 347700"/>
            </a:avLst>
          </a:prstGeom>
          <a:solidFill>
            <a:schemeClr val="bg1"/>
          </a:solidFill>
          <a:ln/>
        </p:spPr>
      </p:sp>
      <p:sp>
        <p:nvSpPr>
          <p:cNvPr id="12" name="Shape 8"/>
          <p:cNvSpPr/>
          <p:nvPr/>
        </p:nvSpPr>
        <p:spPr>
          <a:xfrm>
            <a:off x="733306" y="5402937"/>
            <a:ext cx="425768" cy="425768"/>
          </a:xfrm>
          <a:prstGeom prst="roundRect">
            <a:avLst>
              <a:gd name="adj" fmla="val 18668"/>
            </a:avLst>
          </a:prstGeom>
          <a:solidFill>
            <a:schemeClr val="bg1"/>
          </a:solidFill>
          <a:ln w="7620">
            <a:solidFill>
              <a:srgbClr val="C0C1D7"/>
            </a:solidFill>
            <a:prstDash val="solid"/>
          </a:ln>
        </p:spPr>
      </p:sp>
      <p:sp>
        <p:nvSpPr>
          <p:cNvPr id="13" name="Text 9"/>
          <p:cNvSpPr/>
          <p:nvPr/>
        </p:nvSpPr>
        <p:spPr>
          <a:xfrm>
            <a:off x="860941" y="5473898"/>
            <a:ext cx="170378" cy="283845"/>
          </a:xfrm>
          <a:prstGeom prst="rect">
            <a:avLst/>
          </a:prstGeom>
          <a:noFill/>
          <a:ln/>
        </p:spPr>
        <p:txBody>
          <a:bodyPr wrap="none" lIns="0" tIns="0" rIns="0" bIns="0" rtlCol="0" anchor="t"/>
          <a:lstStyle/>
          <a:p>
            <a:pPr marL="0" indent="0" algn="ctr">
              <a:lnSpc>
                <a:spcPts val="2200"/>
              </a:lnSpc>
              <a:buNone/>
            </a:pPr>
            <a:r>
              <a:rPr lang="en-US" sz="2200" b="1" kern="0" spc="-67"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4" name="Text 10"/>
          <p:cNvSpPr/>
          <p:nvPr/>
        </p:nvSpPr>
        <p:spPr>
          <a:xfrm>
            <a:off x="1987034" y="5379244"/>
            <a:ext cx="2477691" cy="295632"/>
          </a:xfrm>
          <a:prstGeom prst="rect">
            <a:avLst/>
          </a:prstGeom>
          <a:noFill/>
          <a:ln/>
        </p:spPr>
        <p:txBody>
          <a:bodyPr wrap="none" lIns="0" tIns="0" rIns="0" bIns="0" rtlCol="0" anchor="t"/>
          <a:lstStyle/>
          <a:p>
            <a:pPr marL="0" indent="0" algn="l">
              <a:lnSpc>
                <a:spcPts val="2300"/>
              </a:lnSpc>
              <a:buNone/>
            </a:pPr>
            <a:r>
              <a:rPr lang="en-US" sz="1850" b="1" kern="0" spc="-56" dirty="0">
                <a:solidFill>
                  <a:srgbClr val="272525"/>
                </a:solidFill>
                <a:latin typeface="Inter Bold" pitchFamily="34" charset="0"/>
                <a:ea typeface="Inter Bold" pitchFamily="34" charset="-122"/>
                <a:cs typeface="Inter Bold" pitchFamily="34" charset="-120"/>
              </a:rPr>
              <a:t>Translation Algorithms</a:t>
            </a:r>
            <a:endParaRPr lang="en-US" sz="1850" dirty="0"/>
          </a:p>
        </p:txBody>
      </p:sp>
      <p:sp>
        <p:nvSpPr>
          <p:cNvPr id="15" name="Text 11"/>
          <p:cNvSpPr/>
          <p:nvPr/>
        </p:nvSpPr>
        <p:spPr>
          <a:xfrm>
            <a:off x="1987034" y="5788343"/>
            <a:ext cx="11981021" cy="302657"/>
          </a:xfrm>
          <a:prstGeom prst="rect">
            <a:avLst/>
          </a:prstGeom>
          <a:noFill/>
          <a:ln/>
        </p:spPr>
        <p:txBody>
          <a:bodyPr wrap="none" lIns="0" tIns="0" rIns="0" bIns="0" rtlCol="0" anchor="t"/>
          <a:lstStyle/>
          <a:p>
            <a:pPr marL="0" indent="0" algn="l">
              <a:lnSpc>
                <a:spcPts val="2350"/>
              </a:lnSpc>
              <a:buNone/>
            </a:pPr>
            <a:r>
              <a:rPr lang="en-US" sz="1450" kern="0" spc="-30" dirty="0">
                <a:solidFill>
                  <a:srgbClr val="272525"/>
                </a:solidFill>
                <a:latin typeface="Inter" pitchFamily="34" charset="0"/>
                <a:ea typeface="Inter" pitchFamily="34" charset="-122"/>
                <a:cs typeface="Inter" pitchFamily="34" charset="-120"/>
              </a:rPr>
              <a:t>Translation involves understanding context, grammar, and syntax. Utilizes Neural Machine Translation (NMT) for improved accuracy.</a:t>
            </a:r>
            <a:endParaRPr lang="en-US" sz="1450" dirty="0"/>
          </a:p>
        </p:txBody>
      </p:sp>
      <p:sp>
        <p:nvSpPr>
          <p:cNvPr id="16" name="Shape 12"/>
          <p:cNvSpPr/>
          <p:nvPr/>
        </p:nvSpPr>
        <p:spPr>
          <a:xfrm>
            <a:off x="1136213" y="6883718"/>
            <a:ext cx="662345" cy="22860"/>
          </a:xfrm>
          <a:prstGeom prst="roundRect">
            <a:avLst>
              <a:gd name="adj" fmla="val 347700"/>
            </a:avLst>
          </a:prstGeom>
          <a:solidFill>
            <a:schemeClr val="bg1"/>
          </a:solidFill>
          <a:ln/>
        </p:spPr>
      </p:sp>
      <p:sp>
        <p:nvSpPr>
          <p:cNvPr id="17" name="Shape 13"/>
          <p:cNvSpPr/>
          <p:nvPr/>
        </p:nvSpPr>
        <p:spPr>
          <a:xfrm>
            <a:off x="733306" y="6682264"/>
            <a:ext cx="425768" cy="425768"/>
          </a:xfrm>
          <a:prstGeom prst="roundRect">
            <a:avLst>
              <a:gd name="adj" fmla="val 18668"/>
            </a:avLst>
          </a:prstGeom>
          <a:solidFill>
            <a:schemeClr val="bg1"/>
          </a:solidFill>
          <a:ln w="7620">
            <a:solidFill>
              <a:srgbClr val="C0C1D7"/>
            </a:solidFill>
            <a:prstDash val="solid"/>
          </a:ln>
        </p:spPr>
      </p:sp>
      <p:sp>
        <p:nvSpPr>
          <p:cNvPr id="18" name="Text 14"/>
          <p:cNvSpPr/>
          <p:nvPr/>
        </p:nvSpPr>
        <p:spPr>
          <a:xfrm>
            <a:off x="858798" y="6753225"/>
            <a:ext cx="174784" cy="283845"/>
          </a:xfrm>
          <a:prstGeom prst="rect">
            <a:avLst/>
          </a:prstGeom>
          <a:noFill/>
          <a:ln/>
        </p:spPr>
        <p:txBody>
          <a:bodyPr wrap="none" lIns="0" tIns="0" rIns="0" bIns="0" rtlCol="0" anchor="t"/>
          <a:lstStyle/>
          <a:p>
            <a:pPr marL="0" indent="0" algn="ctr">
              <a:lnSpc>
                <a:spcPts val="2200"/>
              </a:lnSpc>
              <a:buNone/>
            </a:pPr>
            <a:r>
              <a:rPr lang="en-US" sz="2200" b="1" kern="0" spc="-67"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9" name="Text 15"/>
          <p:cNvSpPr/>
          <p:nvPr/>
        </p:nvSpPr>
        <p:spPr>
          <a:xfrm>
            <a:off x="1987034" y="6658570"/>
            <a:ext cx="2365534" cy="295632"/>
          </a:xfrm>
          <a:prstGeom prst="rect">
            <a:avLst/>
          </a:prstGeom>
          <a:noFill/>
          <a:ln/>
        </p:spPr>
        <p:txBody>
          <a:bodyPr wrap="none" lIns="0" tIns="0" rIns="0" bIns="0" rtlCol="0" anchor="t"/>
          <a:lstStyle/>
          <a:p>
            <a:pPr marL="0" indent="0" algn="l">
              <a:lnSpc>
                <a:spcPts val="2300"/>
              </a:lnSpc>
              <a:buNone/>
            </a:pPr>
            <a:r>
              <a:rPr lang="en-US" sz="1850" b="1" kern="0" spc="-56" dirty="0">
                <a:solidFill>
                  <a:srgbClr val="272525"/>
                </a:solidFill>
                <a:latin typeface="Inter Bold" pitchFamily="34" charset="0"/>
                <a:ea typeface="Inter Bold" pitchFamily="34" charset="-122"/>
                <a:cs typeface="Inter Bold" pitchFamily="34" charset="-120"/>
              </a:rPr>
              <a:t>Speech Synthesis</a:t>
            </a:r>
            <a:endParaRPr lang="en-US" sz="1850" dirty="0"/>
          </a:p>
        </p:txBody>
      </p:sp>
      <p:sp>
        <p:nvSpPr>
          <p:cNvPr id="20" name="Text 16"/>
          <p:cNvSpPr/>
          <p:nvPr/>
        </p:nvSpPr>
        <p:spPr>
          <a:xfrm>
            <a:off x="1987034" y="7067669"/>
            <a:ext cx="11981021" cy="302657"/>
          </a:xfrm>
          <a:prstGeom prst="rect">
            <a:avLst/>
          </a:prstGeom>
          <a:noFill/>
          <a:ln/>
        </p:spPr>
        <p:txBody>
          <a:bodyPr wrap="none" lIns="0" tIns="0" rIns="0" bIns="0" rtlCol="0" anchor="t"/>
          <a:lstStyle/>
          <a:p>
            <a:pPr marL="0" indent="0" algn="l">
              <a:lnSpc>
                <a:spcPts val="2350"/>
              </a:lnSpc>
              <a:buNone/>
            </a:pPr>
            <a:r>
              <a:rPr lang="en-US" sz="1450" kern="0" spc="-30" dirty="0">
                <a:solidFill>
                  <a:srgbClr val="272525"/>
                </a:solidFill>
                <a:latin typeface="Inter" pitchFamily="34" charset="0"/>
                <a:ea typeface="Inter" pitchFamily="34" charset="-122"/>
                <a:cs typeface="Inter" pitchFamily="34" charset="-120"/>
              </a:rPr>
              <a:t>Converts translated text to audio output using Text-to-Speech (TTS) libraries like pyttsx3 or Google Text-to-Speech API.</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6241852" y="283488"/>
            <a:ext cx="2146578" cy="2268260"/>
          </a:xfrm>
          <a:prstGeom prst="rect">
            <a:avLst/>
          </a:prstGeom>
        </p:spPr>
      </p:pic>
      <p:sp>
        <p:nvSpPr>
          <p:cNvPr id="4" name="Text 0"/>
          <p:cNvSpPr/>
          <p:nvPr/>
        </p:nvSpPr>
        <p:spPr>
          <a:xfrm>
            <a:off x="793790" y="3639979"/>
            <a:ext cx="5670590"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Problem Definition</a:t>
            </a:r>
            <a:endParaRPr lang="en-US" sz="4450" dirty="0"/>
          </a:p>
        </p:txBody>
      </p:sp>
      <p:pic>
        <p:nvPicPr>
          <p:cNvPr id="5" name="Image 2" descr="preencoded.png"/>
          <p:cNvPicPr>
            <a:picLocks noChangeAspect="1"/>
          </p:cNvPicPr>
          <p:nvPr/>
        </p:nvPicPr>
        <p:blipFill>
          <a:blip r:embed="rId4"/>
          <a:stretch>
            <a:fillRect/>
          </a:stretch>
        </p:blipFill>
        <p:spPr>
          <a:xfrm>
            <a:off x="793790" y="4688919"/>
            <a:ext cx="566976" cy="566976"/>
          </a:xfrm>
          <a:prstGeom prst="rect">
            <a:avLst/>
          </a:prstGeom>
        </p:spPr>
      </p:pic>
      <p:sp>
        <p:nvSpPr>
          <p:cNvPr id="6" name="Text 1"/>
          <p:cNvSpPr/>
          <p:nvPr/>
        </p:nvSpPr>
        <p:spPr>
          <a:xfrm>
            <a:off x="793790" y="5482709"/>
            <a:ext cx="2847856"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Real-Time Processing</a:t>
            </a:r>
            <a:endParaRPr lang="en-US" sz="2200" dirty="0"/>
          </a:p>
        </p:txBody>
      </p:sp>
      <p:sp>
        <p:nvSpPr>
          <p:cNvPr id="7" name="Text 2"/>
          <p:cNvSpPr/>
          <p:nvPr/>
        </p:nvSpPr>
        <p:spPr>
          <a:xfrm>
            <a:off x="793790" y="5973128"/>
            <a:ext cx="3005495"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Processing each step (recognition, translation, synthesis) quickly enough to feel immediate to the user.</a:t>
            </a:r>
            <a:endParaRPr lang="en-US" sz="1750" dirty="0"/>
          </a:p>
        </p:txBody>
      </p:sp>
      <p:pic>
        <p:nvPicPr>
          <p:cNvPr id="8" name="Image 3" descr="preencoded.png"/>
          <p:cNvPicPr>
            <a:picLocks noChangeAspect="1"/>
          </p:cNvPicPr>
          <p:nvPr/>
        </p:nvPicPr>
        <p:blipFill>
          <a:blip r:embed="rId5"/>
          <a:stretch>
            <a:fillRect/>
          </a:stretch>
        </p:blipFill>
        <p:spPr>
          <a:xfrm>
            <a:off x="4139446" y="4688919"/>
            <a:ext cx="566976" cy="566976"/>
          </a:xfrm>
          <a:prstGeom prst="rect">
            <a:avLst/>
          </a:prstGeom>
        </p:spPr>
      </p:pic>
      <p:sp>
        <p:nvSpPr>
          <p:cNvPr id="9" name="Text 3"/>
          <p:cNvSpPr/>
          <p:nvPr/>
        </p:nvSpPr>
        <p:spPr>
          <a:xfrm>
            <a:off x="4139446" y="548270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Accuracy</a:t>
            </a:r>
            <a:endParaRPr lang="en-US" sz="2200" dirty="0"/>
          </a:p>
        </p:txBody>
      </p:sp>
      <p:sp>
        <p:nvSpPr>
          <p:cNvPr id="10" name="Text 4"/>
          <p:cNvSpPr/>
          <p:nvPr/>
        </p:nvSpPr>
        <p:spPr>
          <a:xfrm>
            <a:off x="4139446" y="5973128"/>
            <a:ext cx="3005614"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system must interpret regional accents and idioms correctly to avoid misunderstandings.</a:t>
            </a:r>
            <a:endParaRPr lang="en-US" sz="1750" dirty="0"/>
          </a:p>
        </p:txBody>
      </p:sp>
      <p:pic>
        <p:nvPicPr>
          <p:cNvPr id="11" name="Image 4" descr="preencoded.png"/>
          <p:cNvPicPr>
            <a:picLocks noChangeAspect="1"/>
          </p:cNvPicPr>
          <p:nvPr/>
        </p:nvPicPr>
        <p:blipFill>
          <a:blip r:embed="rId6"/>
          <a:stretch>
            <a:fillRect/>
          </a:stretch>
        </p:blipFill>
        <p:spPr>
          <a:xfrm>
            <a:off x="7485221" y="4688919"/>
            <a:ext cx="566976" cy="566976"/>
          </a:xfrm>
          <a:prstGeom prst="rect">
            <a:avLst/>
          </a:prstGeom>
        </p:spPr>
      </p:pic>
      <p:sp>
        <p:nvSpPr>
          <p:cNvPr id="12" name="Text 5"/>
          <p:cNvSpPr/>
          <p:nvPr/>
        </p:nvSpPr>
        <p:spPr>
          <a:xfrm>
            <a:off x="7485221" y="548270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Multilingual Support</a:t>
            </a:r>
            <a:endParaRPr lang="en-US" sz="2200" dirty="0"/>
          </a:p>
        </p:txBody>
      </p:sp>
      <p:sp>
        <p:nvSpPr>
          <p:cNvPr id="13" name="Text 6"/>
          <p:cNvSpPr/>
          <p:nvPr/>
        </p:nvSpPr>
        <p:spPr>
          <a:xfrm>
            <a:off x="7485221" y="5973128"/>
            <a:ext cx="3005614"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need for a broad range of languages and adaptability to different dialects.</a:t>
            </a:r>
            <a:endParaRPr lang="en-US" sz="1750" dirty="0"/>
          </a:p>
        </p:txBody>
      </p:sp>
      <p:pic>
        <p:nvPicPr>
          <p:cNvPr id="14" name="Image 5" descr="preencoded.png"/>
          <p:cNvPicPr>
            <a:picLocks noChangeAspect="1"/>
          </p:cNvPicPr>
          <p:nvPr/>
        </p:nvPicPr>
        <p:blipFill>
          <a:blip r:embed="rId7"/>
          <a:stretch>
            <a:fillRect/>
          </a:stretch>
        </p:blipFill>
        <p:spPr>
          <a:xfrm>
            <a:off x="10830997" y="4688919"/>
            <a:ext cx="566976" cy="566976"/>
          </a:xfrm>
          <a:prstGeom prst="rect">
            <a:avLst/>
          </a:prstGeom>
        </p:spPr>
      </p:pic>
      <p:sp>
        <p:nvSpPr>
          <p:cNvPr id="15" name="Text 7"/>
          <p:cNvSpPr/>
          <p:nvPr/>
        </p:nvSpPr>
        <p:spPr>
          <a:xfrm>
            <a:off x="10830997" y="5482709"/>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Usability</a:t>
            </a:r>
            <a:endParaRPr lang="en-US" sz="2200" dirty="0"/>
          </a:p>
        </p:txBody>
      </p:sp>
      <p:sp>
        <p:nvSpPr>
          <p:cNvPr id="16" name="Text 8"/>
          <p:cNvSpPr/>
          <p:nvPr/>
        </p:nvSpPr>
        <p:spPr>
          <a:xfrm>
            <a:off x="10830997" y="5973128"/>
            <a:ext cx="3005614"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Ensuring the tool is accessible and user-friendly, even for those not tech-savvy.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9388078" y="1615678"/>
            <a:ext cx="4998244" cy="4998244"/>
          </a:xfrm>
          <a:prstGeom prst="rect">
            <a:avLst/>
          </a:prstGeom>
        </p:spPr>
      </p:pic>
      <p:sp>
        <p:nvSpPr>
          <p:cNvPr id="4" name="Text 0"/>
          <p:cNvSpPr/>
          <p:nvPr/>
        </p:nvSpPr>
        <p:spPr>
          <a:xfrm>
            <a:off x="683657" y="537448"/>
            <a:ext cx="4883825" cy="610433"/>
          </a:xfrm>
          <a:prstGeom prst="rect">
            <a:avLst/>
          </a:prstGeom>
          <a:noFill/>
          <a:ln/>
        </p:spPr>
        <p:txBody>
          <a:bodyPr wrap="none" lIns="0" tIns="0" rIns="0" bIns="0" rtlCol="0" anchor="t"/>
          <a:lstStyle/>
          <a:p>
            <a:pPr marL="0" indent="0">
              <a:lnSpc>
                <a:spcPts val="4800"/>
              </a:lnSpc>
              <a:buNone/>
            </a:pPr>
            <a:r>
              <a:rPr lang="en-US" sz="3800" b="1" kern="0" spc="-115" dirty="0">
                <a:solidFill>
                  <a:srgbClr val="000000"/>
                </a:solidFill>
                <a:latin typeface="Inter Bold" pitchFamily="34" charset="0"/>
                <a:ea typeface="Inter Bold" pitchFamily="34" charset="-122"/>
                <a:cs typeface="Inter Bold" pitchFamily="34" charset="-120"/>
              </a:rPr>
              <a:t>Methodology</a:t>
            </a:r>
            <a:endParaRPr lang="en-US" sz="3800" dirty="0"/>
          </a:p>
        </p:txBody>
      </p:sp>
      <p:pic>
        <p:nvPicPr>
          <p:cNvPr id="5" name="Image 2" descr="preencoded.png"/>
          <p:cNvPicPr>
            <a:picLocks noChangeAspect="1"/>
          </p:cNvPicPr>
          <p:nvPr/>
        </p:nvPicPr>
        <p:blipFill>
          <a:blip r:embed="rId4"/>
          <a:stretch>
            <a:fillRect/>
          </a:stretch>
        </p:blipFill>
        <p:spPr>
          <a:xfrm>
            <a:off x="683657" y="1451421"/>
            <a:ext cx="976670" cy="1562814"/>
          </a:xfrm>
          <a:prstGeom prst="rect">
            <a:avLst/>
          </a:prstGeom>
          <a:solidFill>
            <a:schemeClr val="bg1"/>
          </a:solidFill>
        </p:spPr>
      </p:pic>
      <p:sp>
        <p:nvSpPr>
          <p:cNvPr id="6" name="Text 1"/>
          <p:cNvSpPr/>
          <p:nvPr/>
        </p:nvSpPr>
        <p:spPr>
          <a:xfrm>
            <a:off x="1953339" y="1636157"/>
            <a:ext cx="2441853" cy="305157"/>
          </a:xfrm>
          <a:prstGeom prst="rect">
            <a:avLst/>
          </a:prstGeom>
          <a:noFill/>
          <a:ln/>
        </p:spPr>
        <p:txBody>
          <a:bodyPr wrap="none" lIns="0" tIns="0" rIns="0" bIns="0" rtlCol="0" anchor="t"/>
          <a:lstStyle/>
          <a:p>
            <a:pPr marL="0" indent="0" algn="l">
              <a:lnSpc>
                <a:spcPts val="2400"/>
              </a:lnSpc>
              <a:buNone/>
            </a:pPr>
            <a:r>
              <a:rPr lang="en-US" sz="1900" b="1" kern="0" spc="-58" dirty="0">
                <a:solidFill>
                  <a:srgbClr val="272525"/>
                </a:solidFill>
                <a:latin typeface="Inter Bold" pitchFamily="34" charset="0"/>
                <a:ea typeface="Inter Bold" pitchFamily="34" charset="-122"/>
                <a:cs typeface="Inter Bold" pitchFamily="34" charset="-120"/>
              </a:rPr>
              <a:t>Step 1: Voice Input</a:t>
            </a:r>
            <a:endParaRPr lang="en-US" sz="1900" dirty="0"/>
          </a:p>
        </p:txBody>
      </p:sp>
      <p:sp>
        <p:nvSpPr>
          <p:cNvPr id="7" name="Text 2"/>
          <p:cNvSpPr/>
          <p:nvPr/>
        </p:nvSpPr>
        <p:spPr>
          <a:xfrm>
            <a:off x="1953339" y="2058472"/>
            <a:ext cx="6507004" cy="312539"/>
          </a:xfrm>
          <a:prstGeom prst="rect">
            <a:avLst/>
          </a:prstGeom>
          <a:noFill/>
          <a:ln/>
        </p:spPr>
        <p:txBody>
          <a:bodyPr wrap="none" lIns="0" tIns="0" rIns="0" bIns="0" rtlCol="0" anchor="t"/>
          <a:lstStyle/>
          <a:p>
            <a:pPr marL="0" indent="0" algn="l">
              <a:lnSpc>
                <a:spcPts val="2450"/>
              </a:lnSpc>
              <a:buNone/>
            </a:pPr>
            <a:r>
              <a:rPr lang="en-US" sz="1500" kern="0" spc="-31" dirty="0">
                <a:solidFill>
                  <a:srgbClr val="272525"/>
                </a:solidFill>
                <a:latin typeface="Inter" pitchFamily="34" charset="0"/>
                <a:ea typeface="Inter" pitchFamily="34" charset="-122"/>
                <a:cs typeface="Inter" pitchFamily="34" charset="-120"/>
              </a:rPr>
              <a:t>The user speaks into the device microphone.</a:t>
            </a:r>
            <a:endParaRPr lang="en-US" sz="1500" dirty="0"/>
          </a:p>
        </p:txBody>
      </p:sp>
      <p:pic>
        <p:nvPicPr>
          <p:cNvPr id="8" name="Image 3" descr="preencoded.png"/>
          <p:cNvPicPr>
            <a:picLocks noChangeAspect="1"/>
          </p:cNvPicPr>
          <p:nvPr/>
        </p:nvPicPr>
        <p:blipFill>
          <a:blip r:embed="rId5"/>
          <a:stretch>
            <a:fillRect/>
          </a:stretch>
        </p:blipFill>
        <p:spPr>
          <a:xfrm>
            <a:off x="683657" y="3003709"/>
            <a:ext cx="976670" cy="1562814"/>
          </a:xfrm>
          <a:prstGeom prst="rect">
            <a:avLst/>
          </a:prstGeom>
          <a:solidFill>
            <a:schemeClr val="bg1"/>
          </a:solidFill>
        </p:spPr>
      </p:pic>
      <p:sp>
        <p:nvSpPr>
          <p:cNvPr id="9" name="Text 3"/>
          <p:cNvSpPr/>
          <p:nvPr/>
        </p:nvSpPr>
        <p:spPr>
          <a:xfrm>
            <a:off x="1953339" y="3198971"/>
            <a:ext cx="3089910" cy="305157"/>
          </a:xfrm>
          <a:prstGeom prst="rect">
            <a:avLst/>
          </a:prstGeom>
          <a:noFill/>
          <a:ln/>
        </p:spPr>
        <p:txBody>
          <a:bodyPr wrap="none" lIns="0" tIns="0" rIns="0" bIns="0" rtlCol="0" anchor="t"/>
          <a:lstStyle/>
          <a:p>
            <a:pPr marL="0" indent="0" algn="l">
              <a:lnSpc>
                <a:spcPts val="2400"/>
              </a:lnSpc>
              <a:buNone/>
            </a:pPr>
            <a:r>
              <a:rPr lang="en-US" sz="1900" b="1" kern="0" spc="-58" dirty="0">
                <a:solidFill>
                  <a:srgbClr val="272525"/>
                </a:solidFill>
                <a:latin typeface="Inter Bold" pitchFamily="34" charset="0"/>
                <a:ea typeface="Inter Bold" pitchFamily="34" charset="-122"/>
                <a:cs typeface="Inter Bold" pitchFamily="34" charset="-120"/>
              </a:rPr>
              <a:t>Step 2: Speech Recognition</a:t>
            </a:r>
            <a:endParaRPr lang="en-US" sz="1900" dirty="0"/>
          </a:p>
        </p:txBody>
      </p:sp>
      <p:sp>
        <p:nvSpPr>
          <p:cNvPr id="10" name="Text 4"/>
          <p:cNvSpPr/>
          <p:nvPr/>
        </p:nvSpPr>
        <p:spPr>
          <a:xfrm>
            <a:off x="1953339" y="3621286"/>
            <a:ext cx="6507004" cy="312539"/>
          </a:xfrm>
          <a:prstGeom prst="rect">
            <a:avLst/>
          </a:prstGeom>
          <a:noFill/>
          <a:ln/>
        </p:spPr>
        <p:txBody>
          <a:bodyPr wrap="none" lIns="0" tIns="0" rIns="0" bIns="0" rtlCol="0" anchor="t"/>
          <a:lstStyle/>
          <a:p>
            <a:pPr marL="0" indent="0" algn="l">
              <a:lnSpc>
                <a:spcPts val="2450"/>
              </a:lnSpc>
              <a:buNone/>
            </a:pPr>
            <a:r>
              <a:rPr lang="en-US" sz="1500" kern="0" spc="-31" dirty="0">
                <a:solidFill>
                  <a:srgbClr val="272525"/>
                </a:solidFill>
                <a:latin typeface="Inter" pitchFamily="34" charset="0"/>
                <a:ea typeface="Inter" pitchFamily="34" charset="-122"/>
                <a:cs typeface="Inter" pitchFamily="34" charset="-120"/>
              </a:rPr>
              <a:t>Audio is processed and converted to text.</a:t>
            </a:r>
            <a:endParaRPr lang="en-US" sz="1500" dirty="0"/>
          </a:p>
        </p:txBody>
      </p:sp>
      <p:pic>
        <p:nvPicPr>
          <p:cNvPr id="11" name="Image 4" descr="preencoded.png"/>
          <p:cNvPicPr>
            <a:picLocks noChangeAspect="1"/>
          </p:cNvPicPr>
          <p:nvPr/>
        </p:nvPicPr>
        <p:blipFill>
          <a:blip r:embed="rId6"/>
          <a:stretch>
            <a:fillRect/>
          </a:stretch>
        </p:blipFill>
        <p:spPr>
          <a:xfrm>
            <a:off x="683657" y="4566523"/>
            <a:ext cx="976670" cy="1562814"/>
          </a:xfrm>
          <a:prstGeom prst="rect">
            <a:avLst/>
          </a:prstGeom>
          <a:solidFill>
            <a:schemeClr val="bg1"/>
          </a:solidFill>
        </p:spPr>
      </p:pic>
      <p:sp>
        <p:nvSpPr>
          <p:cNvPr id="12" name="Text 5"/>
          <p:cNvSpPr/>
          <p:nvPr/>
        </p:nvSpPr>
        <p:spPr>
          <a:xfrm>
            <a:off x="1953339" y="4761786"/>
            <a:ext cx="2441853" cy="305157"/>
          </a:xfrm>
          <a:prstGeom prst="rect">
            <a:avLst/>
          </a:prstGeom>
          <a:noFill/>
          <a:ln/>
        </p:spPr>
        <p:txBody>
          <a:bodyPr wrap="none" lIns="0" tIns="0" rIns="0" bIns="0" rtlCol="0" anchor="t"/>
          <a:lstStyle/>
          <a:p>
            <a:pPr marL="0" indent="0" algn="l">
              <a:lnSpc>
                <a:spcPts val="2400"/>
              </a:lnSpc>
              <a:buNone/>
            </a:pPr>
            <a:r>
              <a:rPr lang="en-US" sz="1900" b="1" kern="0" spc="-58" dirty="0">
                <a:solidFill>
                  <a:srgbClr val="272525"/>
                </a:solidFill>
                <a:latin typeface="Inter Bold" pitchFamily="34" charset="0"/>
                <a:ea typeface="Inter Bold" pitchFamily="34" charset="-122"/>
                <a:cs typeface="Inter Bold" pitchFamily="34" charset="-120"/>
              </a:rPr>
              <a:t>Step 3: Translation</a:t>
            </a:r>
            <a:endParaRPr lang="en-US" sz="1900" dirty="0"/>
          </a:p>
        </p:txBody>
      </p:sp>
      <p:sp>
        <p:nvSpPr>
          <p:cNvPr id="13" name="Text 6"/>
          <p:cNvSpPr/>
          <p:nvPr/>
        </p:nvSpPr>
        <p:spPr>
          <a:xfrm>
            <a:off x="1953339" y="5184100"/>
            <a:ext cx="6507004" cy="625078"/>
          </a:xfrm>
          <a:prstGeom prst="rect">
            <a:avLst/>
          </a:prstGeom>
          <a:noFill/>
          <a:ln/>
        </p:spPr>
        <p:txBody>
          <a:bodyPr wrap="square" lIns="0" tIns="0" rIns="0" bIns="0" rtlCol="0" anchor="t"/>
          <a:lstStyle/>
          <a:p>
            <a:pPr marL="0" indent="0" algn="l">
              <a:lnSpc>
                <a:spcPts val="2450"/>
              </a:lnSpc>
              <a:buNone/>
            </a:pPr>
            <a:r>
              <a:rPr lang="en-US" sz="1500" kern="0" spc="-31" dirty="0">
                <a:solidFill>
                  <a:srgbClr val="272525"/>
                </a:solidFill>
                <a:latin typeface="Inter" pitchFamily="34" charset="0"/>
                <a:ea typeface="Inter" pitchFamily="34" charset="-122"/>
                <a:cs typeface="Inter" pitchFamily="34" charset="-120"/>
              </a:rPr>
              <a:t>Text is translated into the target language via APIs (e.g., Google Translate).</a:t>
            </a:r>
            <a:endParaRPr lang="en-US" sz="1500" dirty="0"/>
          </a:p>
        </p:txBody>
      </p:sp>
      <p:pic>
        <p:nvPicPr>
          <p:cNvPr id="14" name="Image 5" descr="preencoded.png"/>
          <p:cNvPicPr>
            <a:picLocks noChangeAspect="1"/>
          </p:cNvPicPr>
          <p:nvPr/>
        </p:nvPicPr>
        <p:blipFill>
          <a:blip r:embed="rId7"/>
          <a:stretch>
            <a:fillRect/>
          </a:stretch>
        </p:blipFill>
        <p:spPr>
          <a:xfrm>
            <a:off x="683657" y="6129338"/>
            <a:ext cx="976670" cy="1562814"/>
          </a:xfrm>
          <a:prstGeom prst="rect">
            <a:avLst/>
          </a:prstGeom>
          <a:solidFill>
            <a:schemeClr val="bg1"/>
          </a:solidFill>
        </p:spPr>
      </p:pic>
      <p:sp>
        <p:nvSpPr>
          <p:cNvPr id="15" name="Text 7"/>
          <p:cNvSpPr/>
          <p:nvPr/>
        </p:nvSpPr>
        <p:spPr>
          <a:xfrm>
            <a:off x="1953339" y="6324600"/>
            <a:ext cx="2626995" cy="305157"/>
          </a:xfrm>
          <a:prstGeom prst="rect">
            <a:avLst/>
          </a:prstGeom>
          <a:noFill/>
          <a:ln/>
        </p:spPr>
        <p:txBody>
          <a:bodyPr wrap="none" lIns="0" tIns="0" rIns="0" bIns="0" rtlCol="0" anchor="t"/>
          <a:lstStyle/>
          <a:p>
            <a:pPr marL="0" indent="0" algn="l">
              <a:lnSpc>
                <a:spcPts val="2400"/>
              </a:lnSpc>
              <a:buNone/>
            </a:pPr>
            <a:r>
              <a:rPr lang="en-US" sz="1900" b="1" kern="0" spc="-58" dirty="0">
                <a:solidFill>
                  <a:srgbClr val="272525"/>
                </a:solidFill>
                <a:latin typeface="Inter Bold" pitchFamily="34" charset="0"/>
                <a:ea typeface="Inter Bold" pitchFamily="34" charset="-122"/>
                <a:cs typeface="Inter Bold" pitchFamily="34" charset="-120"/>
              </a:rPr>
              <a:t>Step 4: Text-to-Speech</a:t>
            </a:r>
            <a:endParaRPr lang="en-US" sz="1900" dirty="0"/>
          </a:p>
        </p:txBody>
      </p:sp>
      <p:sp>
        <p:nvSpPr>
          <p:cNvPr id="16" name="Text 8"/>
          <p:cNvSpPr/>
          <p:nvPr/>
        </p:nvSpPr>
        <p:spPr>
          <a:xfrm>
            <a:off x="1953339" y="6746915"/>
            <a:ext cx="6507004" cy="312539"/>
          </a:xfrm>
          <a:prstGeom prst="rect">
            <a:avLst/>
          </a:prstGeom>
          <a:noFill/>
          <a:ln/>
        </p:spPr>
        <p:txBody>
          <a:bodyPr wrap="none" lIns="0" tIns="0" rIns="0" bIns="0" rtlCol="0" anchor="t"/>
          <a:lstStyle/>
          <a:p>
            <a:pPr marL="0" indent="0" algn="l">
              <a:lnSpc>
                <a:spcPts val="2450"/>
              </a:lnSpc>
              <a:buNone/>
            </a:pPr>
            <a:r>
              <a:rPr lang="en-US" sz="1500" kern="0" spc="-31" dirty="0">
                <a:solidFill>
                  <a:srgbClr val="272525"/>
                </a:solidFill>
                <a:latin typeface="Inter" pitchFamily="34" charset="0"/>
                <a:ea typeface="Inter" pitchFamily="34" charset="-122"/>
                <a:cs typeface="Inter" pitchFamily="34" charset="-120"/>
              </a:rPr>
              <a:t>Translated text is converted into voice output for the listener.</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05223" y="2249210"/>
            <a:ext cx="4963835" cy="3731181"/>
          </a:xfrm>
          <a:prstGeom prst="rect">
            <a:avLst/>
          </a:prstGeom>
        </p:spPr>
      </p:pic>
      <p:sp>
        <p:nvSpPr>
          <p:cNvPr id="4" name="Text 0"/>
          <p:cNvSpPr/>
          <p:nvPr/>
        </p:nvSpPr>
        <p:spPr>
          <a:xfrm>
            <a:off x="731520" y="742355"/>
            <a:ext cx="5712619" cy="653177"/>
          </a:xfrm>
          <a:prstGeom prst="rect">
            <a:avLst/>
          </a:prstGeom>
          <a:noFill/>
          <a:ln/>
        </p:spPr>
        <p:txBody>
          <a:bodyPr wrap="none" lIns="0" tIns="0" rIns="0" bIns="0" rtlCol="0" anchor="t"/>
          <a:lstStyle/>
          <a:p>
            <a:pPr marL="0" indent="0">
              <a:lnSpc>
                <a:spcPts val="5100"/>
              </a:lnSpc>
              <a:buNone/>
            </a:pPr>
            <a:r>
              <a:rPr lang="en-US" sz="4100" b="1" kern="0" spc="-123" dirty="0">
                <a:solidFill>
                  <a:srgbClr val="000000"/>
                </a:solidFill>
                <a:latin typeface="Inter Bold" pitchFamily="34" charset="0"/>
                <a:ea typeface="Inter Bold" pitchFamily="34" charset="-122"/>
                <a:cs typeface="Inter Bold" pitchFamily="34" charset="-120"/>
              </a:rPr>
              <a:t>System Implementation</a:t>
            </a:r>
            <a:endParaRPr lang="en-US" sz="4100" dirty="0"/>
          </a:p>
        </p:txBody>
      </p:sp>
      <p:sp>
        <p:nvSpPr>
          <p:cNvPr id="5" name="Shape 1"/>
          <p:cNvSpPr/>
          <p:nvPr/>
        </p:nvSpPr>
        <p:spPr>
          <a:xfrm>
            <a:off x="1033582" y="1709023"/>
            <a:ext cx="22860" cy="5778103"/>
          </a:xfrm>
          <a:prstGeom prst="roundRect">
            <a:avLst>
              <a:gd name="adj" fmla="val 384030"/>
            </a:avLst>
          </a:prstGeom>
          <a:solidFill>
            <a:schemeClr val="bg1"/>
          </a:solidFill>
          <a:ln/>
        </p:spPr>
      </p:sp>
      <p:sp>
        <p:nvSpPr>
          <p:cNvPr id="6" name="Shape 2"/>
          <p:cNvSpPr/>
          <p:nvPr/>
        </p:nvSpPr>
        <p:spPr>
          <a:xfrm>
            <a:off x="1257300" y="2167890"/>
            <a:ext cx="731520" cy="22860"/>
          </a:xfrm>
          <a:prstGeom prst="roundRect">
            <a:avLst>
              <a:gd name="adj" fmla="val 384030"/>
            </a:avLst>
          </a:prstGeom>
          <a:solidFill>
            <a:schemeClr val="bg1"/>
          </a:solidFill>
          <a:ln/>
        </p:spPr>
      </p:sp>
      <p:sp>
        <p:nvSpPr>
          <p:cNvPr id="7" name="Shape 3"/>
          <p:cNvSpPr/>
          <p:nvPr/>
        </p:nvSpPr>
        <p:spPr>
          <a:xfrm>
            <a:off x="809863" y="1944172"/>
            <a:ext cx="470297" cy="470297"/>
          </a:xfrm>
          <a:prstGeom prst="roundRect">
            <a:avLst>
              <a:gd name="adj" fmla="val 18667"/>
            </a:avLst>
          </a:prstGeom>
          <a:solidFill>
            <a:schemeClr val="bg1"/>
          </a:solidFill>
          <a:ln w="7620">
            <a:solidFill>
              <a:srgbClr val="C0C1D7"/>
            </a:solidFill>
            <a:prstDash val="solid"/>
          </a:ln>
        </p:spPr>
      </p:sp>
      <p:sp>
        <p:nvSpPr>
          <p:cNvPr id="8" name="Text 4"/>
          <p:cNvSpPr/>
          <p:nvPr/>
        </p:nvSpPr>
        <p:spPr>
          <a:xfrm>
            <a:off x="982147" y="2022515"/>
            <a:ext cx="125730" cy="313492"/>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1</a:t>
            </a:r>
            <a:endParaRPr lang="en-US" sz="2450" dirty="0"/>
          </a:p>
        </p:txBody>
      </p:sp>
      <p:sp>
        <p:nvSpPr>
          <p:cNvPr id="9" name="Text 5"/>
          <p:cNvSpPr/>
          <p:nvPr/>
        </p:nvSpPr>
        <p:spPr>
          <a:xfrm>
            <a:off x="2194560" y="1917978"/>
            <a:ext cx="2612708" cy="326469"/>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Phase 1</a:t>
            </a:r>
            <a:endParaRPr lang="en-US" sz="2050" dirty="0"/>
          </a:p>
        </p:txBody>
      </p:sp>
      <p:sp>
        <p:nvSpPr>
          <p:cNvPr id="10" name="Text 6"/>
          <p:cNvSpPr/>
          <p:nvPr/>
        </p:nvSpPr>
        <p:spPr>
          <a:xfrm>
            <a:off x="2194560" y="2369820"/>
            <a:ext cx="6217920" cy="668893"/>
          </a:xfrm>
          <a:prstGeom prst="rect">
            <a:avLst/>
          </a:prstGeom>
          <a:noFill/>
          <a:ln/>
        </p:spPr>
        <p:txBody>
          <a:bodyPr wrap="squar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Research and gather requirements for supported languages, accuracy, and processing time.</a:t>
            </a:r>
            <a:endParaRPr lang="en-US" sz="1600" dirty="0"/>
          </a:p>
        </p:txBody>
      </p:sp>
      <p:sp>
        <p:nvSpPr>
          <p:cNvPr id="11" name="Shape 7"/>
          <p:cNvSpPr/>
          <p:nvPr/>
        </p:nvSpPr>
        <p:spPr>
          <a:xfrm>
            <a:off x="1257300" y="3915489"/>
            <a:ext cx="731520" cy="22860"/>
          </a:xfrm>
          <a:prstGeom prst="roundRect">
            <a:avLst>
              <a:gd name="adj" fmla="val 384030"/>
            </a:avLst>
          </a:prstGeom>
          <a:solidFill>
            <a:schemeClr val="bg1"/>
          </a:solidFill>
          <a:ln/>
        </p:spPr>
      </p:sp>
      <p:sp>
        <p:nvSpPr>
          <p:cNvPr id="12" name="Shape 8"/>
          <p:cNvSpPr/>
          <p:nvPr/>
        </p:nvSpPr>
        <p:spPr>
          <a:xfrm>
            <a:off x="809863" y="3691771"/>
            <a:ext cx="470297" cy="470297"/>
          </a:xfrm>
          <a:prstGeom prst="roundRect">
            <a:avLst>
              <a:gd name="adj" fmla="val 18667"/>
            </a:avLst>
          </a:prstGeom>
          <a:solidFill>
            <a:schemeClr val="bg1"/>
          </a:solidFill>
          <a:ln w="7620">
            <a:solidFill>
              <a:srgbClr val="C0C1D7"/>
            </a:solidFill>
            <a:prstDash val="solid"/>
          </a:ln>
        </p:spPr>
      </p:sp>
      <p:sp>
        <p:nvSpPr>
          <p:cNvPr id="13" name="Text 9"/>
          <p:cNvSpPr/>
          <p:nvPr/>
        </p:nvSpPr>
        <p:spPr>
          <a:xfrm>
            <a:off x="950952" y="3770114"/>
            <a:ext cx="188000" cy="313492"/>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2</a:t>
            </a:r>
            <a:endParaRPr lang="en-US" sz="2450" dirty="0"/>
          </a:p>
        </p:txBody>
      </p:sp>
      <p:sp>
        <p:nvSpPr>
          <p:cNvPr id="14" name="Text 10"/>
          <p:cNvSpPr/>
          <p:nvPr/>
        </p:nvSpPr>
        <p:spPr>
          <a:xfrm>
            <a:off x="2194560" y="3665577"/>
            <a:ext cx="2612708" cy="326469"/>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Phase 2</a:t>
            </a:r>
            <a:endParaRPr lang="en-US" sz="2050" dirty="0"/>
          </a:p>
        </p:txBody>
      </p:sp>
      <p:sp>
        <p:nvSpPr>
          <p:cNvPr id="15" name="Text 11"/>
          <p:cNvSpPr/>
          <p:nvPr/>
        </p:nvSpPr>
        <p:spPr>
          <a:xfrm>
            <a:off x="2194560" y="4117419"/>
            <a:ext cx="6217920" cy="334447"/>
          </a:xfrm>
          <a:prstGeom prst="rect">
            <a:avLst/>
          </a:prstGeom>
          <a:noFill/>
          <a:ln/>
        </p:spPr>
        <p:txBody>
          <a:bodyPr wrap="non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Set up and configure SpeechRecognition for audio processing.</a:t>
            </a:r>
            <a:endParaRPr lang="en-US" sz="1600" dirty="0"/>
          </a:p>
        </p:txBody>
      </p:sp>
      <p:sp>
        <p:nvSpPr>
          <p:cNvPr id="16" name="Shape 12"/>
          <p:cNvSpPr/>
          <p:nvPr/>
        </p:nvSpPr>
        <p:spPr>
          <a:xfrm>
            <a:off x="1257300" y="5328642"/>
            <a:ext cx="731520" cy="22860"/>
          </a:xfrm>
          <a:prstGeom prst="roundRect">
            <a:avLst>
              <a:gd name="adj" fmla="val 384030"/>
            </a:avLst>
          </a:prstGeom>
          <a:solidFill>
            <a:schemeClr val="bg1"/>
          </a:solidFill>
          <a:ln/>
        </p:spPr>
      </p:sp>
      <p:sp>
        <p:nvSpPr>
          <p:cNvPr id="17" name="Shape 13"/>
          <p:cNvSpPr/>
          <p:nvPr/>
        </p:nvSpPr>
        <p:spPr>
          <a:xfrm>
            <a:off x="809863" y="5104924"/>
            <a:ext cx="470297" cy="470297"/>
          </a:xfrm>
          <a:prstGeom prst="roundRect">
            <a:avLst>
              <a:gd name="adj" fmla="val 18667"/>
            </a:avLst>
          </a:prstGeom>
          <a:solidFill>
            <a:schemeClr val="bg1"/>
          </a:solidFill>
          <a:ln w="7620">
            <a:solidFill>
              <a:srgbClr val="C0C1D7"/>
            </a:solidFill>
            <a:prstDash val="solid"/>
          </a:ln>
        </p:spPr>
      </p:sp>
      <p:sp>
        <p:nvSpPr>
          <p:cNvPr id="18" name="Text 14"/>
          <p:cNvSpPr/>
          <p:nvPr/>
        </p:nvSpPr>
        <p:spPr>
          <a:xfrm>
            <a:off x="948571" y="5183267"/>
            <a:ext cx="192881" cy="313492"/>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3</a:t>
            </a:r>
            <a:endParaRPr lang="en-US" sz="2450" dirty="0"/>
          </a:p>
        </p:txBody>
      </p:sp>
      <p:sp>
        <p:nvSpPr>
          <p:cNvPr id="19" name="Text 15"/>
          <p:cNvSpPr/>
          <p:nvPr/>
        </p:nvSpPr>
        <p:spPr>
          <a:xfrm>
            <a:off x="2194560" y="5078730"/>
            <a:ext cx="2612708" cy="326469"/>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Phase 3</a:t>
            </a:r>
            <a:endParaRPr lang="en-US" sz="2050" dirty="0"/>
          </a:p>
        </p:txBody>
      </p:sp>
      <p:sp>
        <p:nvSpPr>
          <p:cNvPr id="20" name="Text 16"/>
          <p:cNvSpPr/>
          <p:nvPr/>
        </p:nvSpPr>
        <p:spPr>
          <a:xfrm>
            <a:off x="2194560" y="5530572"/>
            <a:ext cx="6217920" cy="334447"/>
          </a:xfrm>
          <a:prstGeom prst="rect">
            <a:avLst/>
          </a:prstGeom>
          <a:noFill/>
          <a:ln/>
        </p:spPr>
        <p:txBody>
          <a:bodyPr wrap="non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Integrate translation API for language conversion.</a:t>
            </a:r>
            <a:endParaRPr lang="en-US" sz="1600" dirty="0"/>
          </a:p>
        </p:txBody>
      </p:sp>
      <p:sp>
        <p:nvSpPr>
          <p:cNvPr id="21" name="Shape 17"/>
          <p:cNvSpPr/>
          <p:nvPr/>
        </p:nvSpPr>
        <p:spPr>
          <a:xfrm>
            <a:off x="1257300" y="6741795"/>
            <a:ext cx="731520" cy="22860"/>
          </a:xfrm>
          <a:prstGeom prst="roundRect">
            <a:avLst>
              <a:gd name="adj" fmla="val 384030"/>
            </a:avLst>
          </a:prstGeom>
          <a:solidFill>
            <a:schemeClr val="bg1"/>
          </a:solidFill>
          <a:ln/>
        </p:spPr>
      </p:sp>
      <p:sp>
        <p:nvSpPr>
          <p:cNvPr id="22" name="Shape 18"/>
          <p:cNvSpPr/>
          <p:nvPr/>
        </p:nvSpPr>
        <p:spPr>
          <a:xfrm>
            <a:off x="809863" y="6518077"/>
            <a:ext cx="470297" cy="470297"/>
          </a:xfrm>
          <a:prstGeom prst="roundRect">
            <a:avLst>
              <a:gd name="adj" fmla="val 18667"/>
            </a:avLst>
          </a:prstGeom>
          <a:solidFill>
            <a:schemeClr val="bg1"/>
          </a:solidFill>
          <a:ln w="7620">
            <a:solidFill>
              <a:srgbClr val="C0C1D7"/>
            </a:solidFill>
            <a:prstDash val="solid"/>
          </a:ln>
        </p:spPr>
      </p:sp>
      <p:sp>
        <p:nvSpPr>
          <p:cNvPr id="23" name="Text 19"/>
          <p:cNvSpPr/>
          <p:nvPr/>
        </p:nvSpPr>
        <p:spPr>
          <a:xfrm>
            <a:off x="943689" y="6596420"/>
            <a:ext cx="202525" cy="313492"/>
          </a:xfrm>
          <a:prstGeom prst="rect">
            <a:avLst/>
          </a:prstGeom>
          <a:noFill/>
          <a:ln/>
        </p:spPr>
        <p:txBody>
          <a:bodyPr wrap="none" lIns="0" tIns="0" rIns="0" bIns="0" rtlCol="0" anchor="t"/>
          <a:lstStyle/>
          <a:p>
            <a:pPr marL="0" indent="0" algn="ctr">
              <a:lnSpc>
                <a:spcPts val="2450"/>
              </a:lnSpc>
              <a:buNone/>
            </a:pPr>
            <a:r>
              <a:rPr lang="en-US" sz="2450" b="1" kern="0" spc="-74" dirty="0">
                <a:solidFill>
                  <a:srgbClr val="272525"/>
                </a:solidFill>
                <a:latin typeface="Inter Bold" pitchFamily="34" charset="0"/>
                <a:ea typeface="Inter Bold" pitchFamily="34" charset="-122"/>
                <a:cs typeface="Inter Bold" pitchFamily="34" charset="-120"/>
              </a:rPr>
              <a:t>4</a:t>
            </a:r>
            <a:endParaRPr lang="en-US" sz="2450" dirty="0"/>
          </a:p>
        </p:txBody>
      </p:sp>
      <p:sp>
        <p:nvSpPr>
          <p:cNvPr id="24" name="Text 20"/>
          <p:cNvSpPr/>
          <p:nvPr/>
        </p:nvSpPr>
        <p:spPr>
          <a:xfrm>
            <a:off x="2194560" y="6491883"/>
            <a:ext cx="2612708" cy="326469"/>
          </a:xfrm>
          <a:prstGeom prst="rect">
            <a:avLst/>
          </a:prstGeom>
          <a:noFill/>
          <a:ln/>
        </p:spPr>
        <p:txBody>
          <a:bodyPr wrap="none" lIns="0" tIns="0" rIns="0" bIns="0" rtlCol="0" anchor="t"/>
          <a:lstStyle/>
          <a:p>
            <a:pPr marL="0" indent="0" algn="l">
              <a:lnSpc>
                <a:spcPts val="2550"/>
              </a:lnSpc>
              <a:buNone/>
            </a:pPr>
            <a:r>
              <a:rPr lang="en-US" sz="2050" b="1" kern="0" spc="-62" dirty="0">
                <a:solidFill>
                  <a:srgbClr val="272525"/>
                </a:solidFill>
                <a:latin typeface="Inter Bold" pitchFamily="34" charset="0"/>
                <a:ea typeface="Inter Bold" pitchFamily="34" charset="-122"/>
                <a:cs typeface="Inter Bold" pitchFamily="34" charset="-120"/>
              </a:rPr>
              <a:t>Phase 4</a:t>
            </a:r>
            <a:endParaRPr lang="en-US" sz="2050" dirty="0"/>
          </a:p>
        </p:txBody>
      </p:sp>
      <p:sp>
        <p:nvSpPr>
          <p:cNvPr id="25" name="Text 21"/>
          <p:cNvSpPr/>
          <p:nvPr/>
        </p:nvSpPr>
        <p:spPr>
          <a:xfrm>
            <a:off x="2194560" y="6943725"/>
            <a:ext cx="6217920" cy="334447"/>
          </a:xfrm>
          <a:prstGeom prst="rect">
            <a:avLst/>
          </a:prstGeom>
          <a:noFill/>
          <a:ln/>
        </p:spPr>
        <p:txBody>
          <a:bodyPr wrap="none" lIns="0" tIns="0" rIns="0" bIns="0" rtlCol="0" anchor="t"/>
          <a:lstStyle/>
          <a:p>
            <a:pPr marL="0" indent="0" algn="l">
              <a:lnSpc>
                <a:spcPts val="2600"/>
              </a:lnSpc>
              <a:buNone/>
            </a:pPr>
            <a:r>
              <a:rPr lang="en-US" sz="1600" kern="0" spc="-33" dirty="0">
                <a:solidFill>
                  <a:srgbClr val="272525"/>
                </a:solidFill>
                <a:latin typeface="Inter" pitchFamily="34" charset="0"/>
                <a:ea typeface="Inter" pitchFamily="34" charset="-122"/>
                <a:cs typeface="Inter" pitchFamily="34" charset="-120"/>
              </a:rPr>
              <a:t>Implement Text-to-Speech for outputting translated voice.</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576149"/>
            <a:ext cx="9826347" cy="708779"/>
          </a:xfrm>
          <a:prstGeom prst="rect">
            <a:avLst/>
          </a:prstGeom>
          <a:noFill/>
          <a:ln/>
        </p:spPr>
        <p:txBody>
          <a:bodyPr wrap="none" lIns="0" tIns="0" rIns="0" bIns="0" rtlCol="0" anchor="t"/>
          <a:lstStyle/>
          <a:p>
            <a:pPr marL="0" indent="0">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Future Enhancements and Limitations</a:t>
            </a:r>
            <a:endParaRPr lang="en-US" sz="4450" dirty="0"/>
          </a:p>
        </p:txBody>
      </p:sp>
      <p:sp>
        <p:nvSpPr>
          <p:cNvPr id="3" name="Text 1"/>
          <p:cNvSpPr/>
          <p:nvPr/>
        </p:nvSpPr>
        <p:spPr>
          <a:xfrm>
            <a:off x="793790" y="2851904"/>
            <a:ext cx="2861786"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Future Enhancements</a:t>
            </a:r>
            <a:endParaRPr lang="en-US" sz="2200" dirty="0"/>
          </a:p>
        </p:txBody>
      </p:sp>
      <p:sp>
        <p:nvSpPr>
          <p:cNvPr id="4" name="Text 2"/>
          <p:cNvSpPr/>
          <p:nvPr/>
        </p:nvSpPr>
        <p:spPr>
          <a:xfrm>
            <a:off x="793790" y="343304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Additional Language Support: Add more languages to increase usability globally.</a:t>
            </a:r>
            <a:endParaRPr lang="en-US" sz="1750" dirty="0"/>
          </a:p>
        </p:txBody>
      </p:sp>
      <p:sp>
        <p:nvSpPr>
          <p:cNvPr id="5" name="Text 3"/>
          <p:cNvSpPr/>
          <p:nvPr/>
        </p:nvSpPr>
        <p:spPr>
          <a:xfrm>
            <a:off x="793790" y="42381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Accent Adaptation: Enhance system to understand various regional accents more effectively.</a:t>
            </a:r>
            <a:endParaRPr lang="en-US" sz="1750" dirty="0"/>
          </a:p>
        </p:txBody>
      </p:sp>
      <p:sp>
        <p:nvSpPr>
          <p:cNvPr id="6" name="Text 4"/>
          <p:cNvSpPr/>
          <p:nvPr/>
        </p:nvSpPr>
        <p:spPr>
          <a:xfrm>
            <a:off x="793790" y="50432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Offline Functionality: Develop an offline mode to enable translation without internet.</a:t>
            </a:r>
            <a:endParaRPr lang="en-US" sz="1750" dirty="0"/>
          </a:p>
        </p:txBody>
      </p:sp>
      <p:sp>
        <p:nvSpPr>
          <p:cNvPr id="7" name="Text 5"/>
          <p:cNvSpPr/>
          <p:nvPr/>
        </p:nvSpPr>
        <p:spPr>
          <a:xfrm>
            <a:off x="793790" y="584835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Reduced Latency: Optimize processing for near-instantaneous translation.</a:t>
            </a:r>
            <a:endParaRPr lang="en-US" sz="1750" dirty="0"/>
          </a:p>
        </p:txBody>
      </p:sp>
      <p:sp>
        <p:nvSpPr>
          <p:cNvPr id="8" name="Text 6"/>
          <p:cNvSpPr/>
          <p:nvPr/>
        </p:nvSpPr>
        <p:spPr>
          <a:xfrm>
            <a:off x="7599521" y="2851904"/>
            <a:ext cx="2835235" cy="354330"/>
          </a:xfrm>
          <a:prstGeom prst="rect">
            <a:avLst/>
          </a:prstGeom>
          <a:noFill/>
          <a:ln/>
        </p:spPr>
        <p:txBody>
          <a:bodyPr wrap="none" lIns="0" tIns="0" rIns="0" bIns="0" rtlCol="0" anchor="t"/>
          <a:lstStyle/>
          <a:p>
            <a:pPr marL="0" indent="0">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Limitations</a:t>
            </a:r>
            <a:endParaRPr lang="en-US" sz="2200" dirty="0"/>
          </a:p>
        </p:txBody>
      </p:sp>
      <p:sp>
        <p:nvSpPr>
          <p:cNvPr id="9" name="Text 7"/>
          <p:cNvSpPr/>
          <p:nvPr/>
        </p:nvSpPr>
        <p:spPr>
          <a:xfrm>
            <a:off x="7599521" y="343304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Internet Dependency: Most real-time translation tools rely on internet-based APIs.</a:t>
            </a:r>
            <a:endParaRPr lang="en-US" sz="1750" dirty="0"/>
          </a:p>
        </p:txBody>
      </p:sp>
      <p:sp>
        <p:nvSpPr>
          <p:cNvPr id="10" name="Text 8"/>
          <p:cNvSpPr/>
          <p:nvPr/>
        </p:nvSpPr>
        <p:spPr>
          <a:xfrm>
            <a:off x="7599521" y="42381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Accuracy Issues: Some translations may lose contextual meaning.</a:t>
            </a:r>
            <a:endParaRPr lang="en-US" sz="1750" dirty="0"/>
          </a:p>
        </p:txBody>
      </p:sp>
      <p:sp>
        <p:nvSpPr>
          <p:cNvPr id="11" name="Text 9"/>
          <p:cNvSpPr/>
          <p:nvPr/>
        </p:nvSpPr>
        <p:spPr>
          <a:xfrm>
            <a:off x="7599521" y="504324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Voice Clarity: Background noise and unclear speech can impact recognition accuracy.</a:t>
            </a:r>
            <a:endParaRPr lang="en-US" sz="175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TotalTime>
  <Words>642</Words>
  <Application>Microsoft Office PowerPoint</Application>
  <PresentationFormat>Custom</PresentationFormat>
  <Paragraphs>103</Paragraphs>
  <Slides>11</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Century Gothic</vt:lpstr>
      <vt:lpstr>Inter</vt:lpstr>
      <vt:lpstr>Inter Bold</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Adan Ahmed</cp:lastModifiedBy>
  <cp:revision>3</cp:revision>
  <dcterms:created xsi:type="dcterms:W3CDTF">2024-11-13T03:45:27Z</dcterms:created>
  <dcterms:modified xsi:type="dcterms:W3CDTF">2024-11-13T04:56:27Z</dcterms:modified>
</cp:coreProperties>
</file>