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80" r:id="rId7"/>
    <p:sldId id="301" r:id="rId8"/>
    <p:sldId id="282" r:id="rId9"/>
    <p:sldId id="283" r:id="rId10"/>
    <p:sldId id="284" r:id="rId11"/>
    <p:sldId id="281" r:id="rId12"/>
  </p:sldIdLst>
  <p:sldSz cx="9144000" cy="5143500"/>
  <p:notesSz cx="6858000" cy="9144000"/>
  <p:embeddedFontLst>
    <p:embeddedFont>
      <p:font typeface="Raleway" charset="0"/>
      <p:regular r:id="rId16"/>
      <p:bold r:id="rId17"/>
      <p:italic r:id="rId18"/>
      <p:boldItalic r:id="rId19"/>
    </p:embeddedFont>
    <p:embeddedFont>
      <p:font typeface="Proxima Nova" charset="0"/>
      <p:regular r:id="rId20"/>
      <p:bold r:id="rId21"/>
      <p:italic r:id="rId22"/>
      <p:boldItalic r:id="rId23"/>
    </p:embeddedFont>
    <p:embeddedFont>
      <p:font typeface="Roboto Medium" charset="0"/>
      <p:regular r:id="rId24"/>
      <p:bold r:id="rId25"/>
      <p:italic r:id="rId26"/>
      <p:boldItalic r:id="rId27"/>
    </p:embeddedFont>
    <p:embeddedFont>
      <p:font typeface="Amatic SC" charset="0"/>
      <p:regular r:id="rId28"/>
      <p:bold r:id="rId29"/>
    </p:embeddedFont>
    <p:embeddedFont>
      <p:font typeface="Hind Vadodara Light" charset="0"/>
      <p:regular r:id="rId30"/>
      <p:bold r:id="rId31"/>
    </p:embeddedFont>
    <p:embeddedFont>
      <p:font typeface="Proxima Nova Semibold" charset="0"/>
      <p:regular r:id="rId32"/>
      <p:bold r:id="rId33"/>
      <p:boldItalic r:id="rId34"/>
    </p:embeddedFont>
    <p:embeddedFont>
      <p:font typeface="Raleway Medium" charset="0"/>
      <p:regular r:id="rId35"/>
      <p:bold r:id="rId36"/>
      <p:italic r:id="rId37"/>
      <p:boldItalic r:id="rId38"/>
    </p:embeddedFont>
    <p:embeddedFont>
      <p:font typeface="Hind Vadodara Medium" charset="0"/>
      <p:regular r:id="rId39"/>
      <p:bold r:id="rId40"/>
    </p:embeddedFont>
    <p:embeddedFont>
      <p:font typeface="Teko Light" charset="0"/>
      <p:regular r:id="rId41"/>
      <p:bold r:id="rId42"/>
    </p:embeddedFont>
    <p:embeddedFont>
      <p:font typeface="Dosis SemiBold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74"/>
        <p:guide orient="horz" pos="281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29.fntdata"/><Relationship Id="rId43" Type="http://schemas.openxmlformats.org/officeDocument/2006/relationships/font" Target="fonts/font28.fntdata"/><Relationship Id="rId42" Type="http://schemas.openxmlformats.org/officeDocument/2006/relationships/font" Target="fonts/font27.fntdata"/><Relationship Id="rId41" Type="http://schemas.openxmlformats.org/officeDocument/2006/relationships/font" Target="fonts/font26.fntdata"/><Relationship Id="rId40" Type="http://schemas.openxmlformats.org/officeDocument/2006/relationships/font" Target="fonts/font2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4.fntdata"/><Relationship Id="rId38" Type="http://schemas.openxmlformats.org/officeDocument/2006/relationships/font" Target="fonts/font23.fntdata"/><Relationship Id="rId37" Type="http://schemas.openxmlformats.org/officeDocument/2006/relationships/font" Target="fonts/font22.fntdata"/><Relationship Id="rId36" Type="http://schemas.openxmlformats.org/officeDocument/2006/relationships/font" Target="fonts/font21.fntdata"/><Relationship Id="rId35" Type="http://schemas.openxmlformats.org/officeDocument/2006/relationships/font" Target="fonts/font20.fntdata"/><Relationship Id="rId34" Type="http://schemas.openxmlformats.org/officeDocument/2006/relationships/font" Target="fonts/font19.fntdata"/><Relationship Id="rId33" Type="http://schemas.openxmlformats.org/officeDocument/2006/relationships/font" Target="fonts/font18.fntdata"/><Relationship Id="rId32" Type="http://schemas.openxmlformats.org/officeDocument/2006/relationships/font" Target="fonts/font17.fntdata"/><Relationship Id="rId31" Type="http://schemas.openxmlformats.org/officeDocument/2006/relationships/font" Target="fonts/font16.fntdata"/><Relationship Id="rId30" Type="http://schemas.openxmlformats.org/officeDocument/2006/relationships/font" Target="fonts/font15.fntdata"/><Relationship Id="rId3" Type="http://schemas.openxmlformats.org/officeDocument/2006/relationships/slide" Target="slides/slide1.xml"/><Relationship Id="rId29" Type="http://schemas.openxmlformats.org/officeDocument/2006/relationships/font" Target="fonts/font14.fntdata"/><Relationship Id="rId28" Type="http://schemas.openxmlformats.org/officeDocument/2006/relationships/font" Target="fonts/font13.fntdata"/><Relationship Id="rId27" Type="http://schemas.openxmlformats.org/officeDocument/2006/relationships/font" Target="fonts/font12.fntdata"/><Relationship Id="rId26" Type="http://schemas.openxmlformats.org/officeDocument/2006/relationships/font" Target="fonts/font11.fntdata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e8071fd6_2_9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e8071fd6_2_9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320de4b7d_0_4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320de4b7d_0_4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320de4b7d_0_4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320de4b7d_0_4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6b2113071f_1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6b2113071f_1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6bd9299b8d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6bd9299b8d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63da1a4385_0_164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63da1a4385_0_164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6320de4b7d_0_4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6320de4b7d_0_4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1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/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/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/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type="subTitle" idx="1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3"/>
          <p:cNvSpPr txBox="1"/>
          <p:nvPr>
            <p:ph type="ctrTitle" idx="2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type="subTitle" idx="3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3"/>
          <p:cNvSpPr txBox="1"/>
          <p:nvPr>
            <p:ph type="ctrTitle" idx="4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type="subTitle" idx="5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type="subTitle" idx="1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14"/>
          <p:cNvSpPr txBox="1"/>
          <p:nvPr>
            <p:ph type="ctrTitle" idx="2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type="subTitle" idx="3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4"/>
          <p:cNvSpPr txBox="1"/>
          <p:nvPr>
            <p:ph type="ctrTitle" idx="4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type="subTitle" idx="5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4"/>
          <p:cNvSpPr txBox="1"/>
          <p:nvPr>
            <p:ph type="ctrTitle" idx="6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type="subTitle" idx="7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14"/>
          <p:cNvSpPr txBox="1"/>
          <p:nvPr>
            <p:ph type="title" idx="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_AND_TWO_COLUMNS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5"/>
          <p:cNvSpPr txBox="1"/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15"/>
          <p:cNvSpPr txBox="1"/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5"/>
          <p:cNvSpPr txBox="1"/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type="subTitle" idx="1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16"/>
          <p:cNvSpPr txBox="1"/>
          <p:nvPr>
            <p:ph type="ctrTitle" idx="2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type="subTitle" idx="3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16"/>
          <p:cNvSpPr txBox="1"/>
          <p:nvPr>
            <p:ph type="ctrTitle" idx="4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type="subTitle" idx="5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6"/>
          <p:cNvSpPr txBox="1"/>
          <p:nvPr>
            <p:ph type="ctrTitle" idx="6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type="subTitle" idx="7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6"/>
          <p:cNvSpPr txBox="1"/>
          <p:nvPr>
            <p:ph type="ctrTitle" idx="8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type="subTitle" idx="9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6"/>
          <p:cNvSpPr txBox="1"/>
          <p:nvPr>
            <p:ph type="ctrTitle" idx="13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type="subTitle" idx="14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6"/>
          <p:cNvSpPr txBox="1"/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type="subTitle" idx="1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7"/>
          <p:cNvSpPr txBox="1"/>
          <p:nvPr>
            <p:ph type="title" idx="2" hasCustomPrompt="1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3">
  <p:cSld name="CUSTOM_6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8"/>
          <p:cNvSpPr txBox="1"/>
          <p:nvPr>
            <p:ph type="subTitle" idx="1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8"/>
          <p:cNvSpPr txBox="1"/>
          <p:nvPr>
            <p:ph type="title" idx="2" hasCustomPrompt="1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5">
  <p:cSld name="CUSTOM_6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9"/>
          <p:cNvSpPr txBox="1"/>
          <p:nvPr>
            <p:ph type="subTitle" idx="1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9"/>
          <p:cNvSpPr txBox="1"/>
          <p:nvPr>
            <p:ph type="title" idx="2" hasCustomPrompt="1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CUSTOM_6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0"/>
          <p:cNvSpPr txBox="1"/>
          <p:nvPr>
            <p:ph type="subTitle" idx="1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type="title" idx="2" hasCustomPrompt="1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bg>
      <p:bgPr>
        <a:solidFill>
          <a:schemeClr val="lt2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body" idx="1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lang="en-GB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lang="en-GB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lang="en-GB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/>
              </a:rPr>
              <a:t>Freepik</a:t>
            </a:r>
            <a:endParaRPr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subTitle" idx="1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type="ctrTitle" idx="2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subTitle" idx="3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title" idx="4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9"/>
          <p:cNvSpPr txBox="1"/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type="subTitle" idx="1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hyperlink" Target="https://www.freepik.com/free-photo/female-student-sitting-with-book-smiling_4690471.htm#page=35&amp;query=TEENAGER&amp;position=22/?utm_source=slidesgo_template&amp;utm_medium=referral-link&amp;utm_campaign=sg_resources&amp;utm_content=freepi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ctrTitle"/>
          </p:nvPr>
        </p:nvSpPr>
        <p:spPr>
          <a:xfrm>
            <a:off x="2481580" y="0"/>
            <a:ext cx="4180205" cy="13601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Purisa" panose="02000603000000000000" charset="0"/>
                <a:cs typeface="Purisa" panose="02000603000000000000" charset="0"/>
              </a:rPr>
              <a:t>‘Healer’</a:t>
            </a:r>
            <a:endParaRPr lang="en-US" altLang="en-GB" b="1">
              <a:latin typeface="Purisa" panose="02000603000000000000" charset="0"/>
              <a:cs typeface="Purisa" panose="02000603000000000000" charset="0"/>
            </a:endParaRPr>
          </a:p>
        </p:txBody>
      </p:sp>
      <p:sp>
        <p:nvSpPr>
          <p:cNvPr id="2" name="Subtitle 1"/>
          <p:cNvSpPr/>
          <p:nvPr>
            <p:ph type="subTitle" idx="1"/>
          </p:nvPr>
        </p:nvSpPr>
        <p:spPr>
          <a:xfrm>
            <a:off x="2865120" y="1360170"/>
            <a:ext cx="3413125" cy="1273810"/>
          </a:xfrm>
        </p:spPr>
        <p:txBody>
          <a:bodyPr/>
          <a:p>
            <a:r>
              <a:rPr lang="en-US" sz="2400" b="1">
                <a:latin typeface="Comic Sans MS" panose="030F0702030302020204" charset="0"/>
                <a:cs typeface="Comic Sans MS" panose="030F0702030302020204" charset="0"/>
              </a:rPr>
              <a:t>Tanvir Ahmed</a:t>
            </a:r>
            <a:endParaRPr lang="en-US" sz="2400" b="1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2400" b="1">
                <a:latin typeface="Comic Sans MS" panose="030F0702030302020204" charset="0"/>
                <a:cs typeface="Comic Sans MS" panose="030F0702030302020204" charset="0"/>
              </a:rPr>
              <a:t>(193-35-491)</a:t>
            </a:r>
            <a:endParaRPr lang="en-US" sz="2400" b="1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514350" y="3082290"/>
            <a:ext cx="64433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800" b="1">
                <a:solidFill>
                  <a:srgbClr val="17365D"/>
                </a:solidFill>
                <a:latin typeface="Comic Sans MS" panose="030F0702030302020204" charset="0"/>
                <a:cs typeface="Comic Sans MS" panose="030F0702030302020204" charset="0"/>
              </a:rPr>
              <a:t>“Healer </a:t>
            </a:r>
            <a:r>
              <a:rPr lang="en-US" sz="1800" b="0">
                <a:solidFill>
                  <a:srgbClr val="000000"/>
                </a:solidFill>
                <a:latin typeface="Comic Sans MS" panose="030F0702030302020204" charset="0"/>
                <a:cs typeface="Comic Sans MS" panose="030F0702030302020204" charset="0"/>
              </a:rPr>
              <a:t>is a  psychological consultancy platform that based on human brain and psychology and mindfulness techniques”</a:t>
            </a:r>
            <a:endParaRPr lang="en-US" sz="18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2420365" y="-237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mic Sans MS" panose="030F0702030302020204" charset="0"/>
                <a:cs typeface="Comic Sans MS" panose="030F0702030302020204" charset="0"/>
                <a:sym typeface="+mn-ea"/>
              </a:rPr>
              <a:t>Solution &amp; Planning</a:t>
            </a:r>
            <a:endParaRPr lang="en-GB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36" name="Google Shape;136;p28"/>
          <p:cNvSpPr txBox="1"/>
          <p:nvPr>
            <p:ph type="subTitle" idx="1"/>
          </p:nvPr>
        </p:nvSpPr>
        <p:spPr>
          <a:xfrm flipH="1">
            <a:off x="1975960" y="29373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The functionalities will be:</a:t>
            </a:r>
            <a:endParaRPr lang="en-US" sz="1600" b="1" dirty="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omic Sans MS" panose="030F0702030302020204" charset="0"/>
              <a:ea typeface="Raleway"/>
              <a:cs typeface="Comic Sans MS" panose="030F070203030202020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1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.</a:t>
            </a: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Patient and Psychologist user profiles.</a:t>
            </a:r>
            <a:endParaRPr sz="1600">
              <a:latin typeface="Comic Sans MS" panose="030F0702030302020204" charset="0"/>
              <a:ea typeface="Raleway"/>
              <a:cs typeface="Comic Sans MS" panose="030F070203030202020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2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.</a:t>
            </a: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Enabling the patients to view psychologist qualification details.</a:t>
            </a:r>
            <a:endParaRPr sz="1600">
              <a:latin typeface="Comic Sans MS" panose="030F0702030302020204" charset="0"/>
              <a:ea typeface="Raleway"/>
              <a:cs typeface="Comic Sans MS" panose="030F070203030202020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3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.</a:t>
            </a: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Enabling the patients to view psychologist availabilty.</a:t>
            </a:r>
            <a:endParaRPr sz="1600">
              <a:latin typeface="Comic Sans MS" panose="030F0702030302020204" charset="0"/>
              <a:ea typeface="Raleway"/>
              <a:cs typeface="Comic Sans MS" panose="030F070203030202020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4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.</a:t>
            </a: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Enabling live sessions and events.</a:t>
            </a:r>
            <a:endParaRPr sz="1600">
              <a:latin typeface="Comic Sans MS" panose="030F0702030302020204" charset="0"/>
              <a:ea typeface="Raleway"/>
              <a:cs typeface="Comic Sans MS" panose="030F070203030202020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5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.</a:t>
            </a: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Rating  and review and comments section.</a:t>
            </a:r>
            <a:endParaRPr sz="1600">
              <a:latin typeface="Comic Sans MS" panose="030F0702030302020204" charset="0"/>
              <a:ea typeface="Raleway"/>
              <a:cs typeface="Comic Sans MS" panose="030F070203030202020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6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.</a:t>
            </a: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Event and counseling notifications.</a:t>
            </a:r>
            <a:endParaRPr sz="1600">
              <a:latin typeface="Comic Sans MS" panose="030F0702030302020204" charset="0"/>
              <a:ea typeface="Raleway"/>
              <a:cs typeface="Comic Sans MS" panose="030F070203030202020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7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.</a:t>
            </a: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Blog , articles &amp; books.</a:t>
            </a:r>
            <a:endParaRPr sz="1600">
              <a:latin typeface="Comic Sans MS" panose="030F0702030302020204" charset="0"/>
              <a:ea typeface="Raleway"/>
              <a:cs typeface="Comic Sans MS" panose="030F070203030202020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8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.</a:t>
            </a: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</a:t>
            </a:r>
            <a:r>
              <a:rPr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Payment via bkash,nagad,credit card etc.</a:t>
            </a:r>
            <a:endParaRPr sz="1600">
              <a:latin typeface="Comic Sans MS" panose="030F0702030302020204" charset="0"/>
              <a:ea typeface="Raleway"/>
              <a:cs typeface="Comic Sans MS" panose="030F070203030202020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mic Sans MS" panose="030F0702030302020204" charset="0"/>
                <a:ea typeface="Raleway"/>
                <a:cs typeface="Comic Sans MS" panose="030F0702030302020204" charset="0"/>
                <a:sym typeface="Raleway"/>
              </a:rPr>
              <a:t> 9. Location based functionality .</a:t>
            </a:r>
            <a:endParaRPr sz="1600">
              <a:latin typeface="Comic Sans MS" panose="030F0702030302020204" charset="0"/>
              <a:ea typeface="Raleway"/>
              <a:cs typeface="Comic Sans MS" panose="030F0702030302020204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1976120" y="876300"/>
            <a:ext cx="2850515" cy="20612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 b="1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In there will be two panel:</a:t>
            </a:r>
            <a:endParaRPr lang="en-US" sz="1600" b="1" dirty="0" smtClean="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b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</a:br>
            <a: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  1.System Admin</a:t>
            </a:r>
            <a:b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</a:br>
            <a: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  2.User</a:t>
            </a:r>
            <a:endParaRPr lang="en-US" sz="1600" dirty="0" smtClean="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endParaRPr lang="en-US" sz="1600" dirty="0" smtClean="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endParaRPr lang="en-US" sz="1600" dirty="0" smtClean="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endParaRPr lang="en-US" sz="1600" dirty="0" smtClean="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endParaRPr lang="en-US" sz="1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3588880" y="1208080"/>
            <a:ext cx="66912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40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Scope</a:t>
            </a:r>
            <a:endParaRPr lang="en-US" altLang="en-GB" sz="3600"/>
          </a:p>
        </p:txBody>
      </p:sp>
      <p:sp>
        <p:nvSpPr>
          <p:cNvPr id="325" name="Google Shape;325;p40"/>
          <p:cNvSpPr txBox="1"/>
          <p:nvPr>
            <p:ph type="subTitle" idx="1"/>
          </p:nvPr>
        </p:nvSpPr>
        <p:spPr>
          <a:xfrm flipH="1">
            <a:off x="4562400" y="1924050"/>
            <a:ext cx="3895800" cy="24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altLang="en-GB" sz="1800"/>
              <a:t>T</a:t>
            </a:r>
            <a:r>
              <a:rPr lang="en-GB" sz="1800"/>
              <a:t>o increase their well-being and quality of life.</a:t>
            </a:r>
            <a:endParaRPr 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endParaRPr 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altLang="en-GB" sz="1800"/>
              <a:t>E</a:t>
            </a:r>
            <a:r>
              <a:rPr lang="en-GB" sz="1800"/>
              <a:t>asy to</a:t>
            </a:r>
            <a:r>
              <a:rPr lang="en-US" altLang="en-GB" sz="1800"/>
              <a:t> way</a:t>
            </a:r>
            <a:r>
              <a:rPr lang="en-GB" sz="1800"/>
              <a:t> your psyc</a:t>
            </a:r>
            <a:r>
              <a:rPr lang="en-US" altLang="en-GB" sz="1800"/>
              <a:t>h</a:t>
            </a:r>
            <a:r>
              <a:rPr lang="en-GB" sz="1800"/>
              <a:t>ological consultation</a:t>
            </a:r>
            <a:r>
              <a:rPr lang="en-US" altLang="en-GB" sz="1800"/>
              <a:t>.</a:t>
            </a:r>
            <a:endParaRPr lang="en-US" alt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endParaRPr lang="en-US" altLang="en-GB"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altLang="en-GB" sz="1800"/>
              <a:t>That much be easier to your tight schedule life for some relaxing time and helps to solve your  some digaster problems.</a:t>
            </a:r>
            <a:endParaRPr lang="en-US" altLang="en-GB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1"/>
          <p:cNvSpPr txBox="1"/>
          <p:nvPr>
            <p:ph type="title"/>
          </p:nvPr>
        </p:nvSpPr>
        <p:spPr>
          <a:xfrm>
            <a:off x="582295" y="160655"/>
            <a:ext cx="8301355" cy="629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mic Sans MS" panose="030F0702030302020204" charset="0"/>
                <a:cs typeface="Comic Sans MS" panose="030F0702030302020204" charset="0"/>
                <a:sym typeface="+mn-ea"/>
              </a:rPr>
              <a:t>Assumption &amp; Constraints</a:t>
            </a:r>
            <a:endParaRPr lang="en-GB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23" name="Google Shape;823;p51"/>
          <p:cNvSpPr txBox="1"/>
          <p:nvPr>
            <p:ph type="subTitle" idx="4294967295"/>
          </p:nvPr>
        </p:nvSpPr>
        <p:spPr>
          <a:xfrm flipH="1">
            <a:off x="582930" y="1197610"/>
            <a:ext cx="6102985" cy="3266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lackins of English &amp; Bangla skill will face difficulty in using the system.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Login and password is used for identification of user and there is no facility for guest.</a:t>
            </a:r>
            <a:endParaRPr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1"/>
          <p:cNvSpPr txBox="1"/>
          <p:nvPr>
            <p:ph type="title"/>
          </p:nvPr>
        </p:nvSpPr>
        <p:spPr>
          <a:xfrm>
            <a:off x="1917065" y="160655"/>
            <a:ext cx="5380990" cy="629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omic Sans MS" panose="030F0702030302020204" charset="0"/>
                <a:cs typeface="Comic Sans MS" panose="030F0702030302020204" charset="0"/>
                <a:sym typeface="+mn-ea"/>
              </a:rPr>
              <a:t>Dependencies &amp; Risk</a:t>
            </a:r>
            <a:endParaRPr lang="en-GB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23" name="Google Shape;823;p51"/>
          <p:cNvSpPr txBox="1"/>
          <p:nvPr>
            <p:ph type="subTitle" idx="4294967295"/>
          </p:nvPr>
        </p:nvSpPr>
        <p:spPr>
          <a:xfrm flipH="1">
            <a:off x="582930" y="1197610"/>
            <a:ext cx="6102985" cy="3266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M</a:t>
            </a:r>
            <a:r>
              <a:rPr lang="en-US" dirty="0" smtClean="0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ain </a:t>
            </a:r>
            <a:r>
              <a:rPr lang="en-US" dirty="0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risk </a:t>
            </a:r>
            <a:r>
              <a:rPr lang="en-US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behind implementing the project is design</a:t>
            </a:r>
            <a:r>
              <a:rPr lang="en-US" dirty="0" smtClean="0">
                <a:latin typeface="Comic Sans MS" panose="030F0702030302020204" charset="0"/>
                <a:cs typeface="Comic Sans MS" panose="030F0702030302020204" charset="0"/>
                <a:sym typeface="+mn-ea"/>
              </a:rPr>
              <a:t>.</a:t>
            </a:r>
            <a:endParaRPr lang="en-US" dirty="0" smtClean="0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mic Sans MS" panose="030F0702030302020204" charset="0"/>
                <a:cs typeface="Comic Sans MS" panose="030F0702030302020204" charset="0"/>
                <a:sym typeface="+mn-ea"/>
              </a:rPr>
              <a:t>Another concern</a:t>
            </a:r>
            <a:r>
              <a:rPr lang="en-US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 is having common bugs such as the common users are having the same functionalities</a:t>
            </a:r>
            <a:r>
              <a:rPr lang="en-US" dirty="0" smtClean="0">
                <a:latin typeface="Comic Sans MS" panose="030F0702030302020204" charset="0"/>
                <a:cs typeface="Comic Sans MS" panose="030F0702030302020204" charset="0"/>
                <a:sym typeface="+mn-ea"/>
              </a:rPr>
              <a:t>.</a:t>
            </a:r>
            <a:endParaRPr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3"/>
          <p:cNvSpPr txBox="1"/>
          <p:nvPr>
            <p:ph type="title"/>
          </p:nvPr>
        </p:nvSpPr>
        <p:spPr>
          <a:xfrm>
            <a:off x="2420365" y="-237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latin typeface="Comic Sans MS" panose="030F0702030302020204" charset="0"/>
                <a:cs typeface="Comic Sans MS" panose="030F0702030302020204" charset="0"/>
              </a:rPr>
              <a:t>Flow Chart</a:t>
            </a:r>
            <a:endParaRPr lang="en-US" altLang="en-GB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3" name="Picture 2" descr="Untitled Diagram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85" y="1802765"/>
            <a:ext cx="3025775" cy="3169285"/>
          </a:xfrm>
          <a:prstGeom prst="rect">
            <a:avLst/>
          </a:prstGeom>
        </p:spPr>
      </p:pic>
      <p:sp>
        <p:nvSpPr>
          <p:cNvPr id="1" name="Rectangles 0"/>
          <p:cNvSpPr/>
          <p:nvPr/>
        </p:nvSpPr>
        <p:spPr>
          <a:xfrm>
            <a:off x="3470910" y="869315"/>
            <a:ext cx="1763395" cy="902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911600" y="11366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800" b="1">
                <a:solidFill>
                  <a:schemeClr val="tx2">
                    <a:lumMod val="50000"/>
                  </a:schemeClr>
                </a:solidFill>
                <a:uFillTx/>
                <a:latin typeface="Arial" panose="020B0604020202020204" pitchFamily="34" charset="0"/>
              </a:rPr>
              <a:t>Healer</a:t>
            </a:r>
            <a:endParaRPr lang="en-US" sz="1800" b="1">
              <a:solidFill>
                <a:schemeClr val="tx2">
                  <a:lumMod val="50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54"/>
          <p:cNvSpPr txBox="1"/>
          <p:nvPr>
            <p:ph type="title"/>
          </p:nvPr>
        </p:nvSpPr>
        <p:spPr>
          <a:xfrm>
            <a:off x="2047620" y="-9762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Comic Sans MS" panose="030F0702030302020204" charset="0"/>
                <a:cs typeface="Comic Sans MS" panose="030F0702030302020204" charset="0"/>
              </a:rPr>
              <a:t>System</a:t>
            </a:r>
            <a:endParaRPr lang="en-US" altLang="en-GB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36905" y="620395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Front End</a:t>
            </a:r>
            <a:b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</a:br>
            <a: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HTML</a:t>
            </a:r>
            <a:b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</a:br>
            <a: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CSS</a:t>
            </a:r>
            <a:b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</a:br>
            <a: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JS</a:t>
            </a:r>
            <a:endParaRPr lang="en-US" sz="1600" dirty="0" smtClean="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     React</a:t>
            </a:r>
            <a:endParaRPr lang="en-US" sz="1600" dirty="0" smtClean="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600" dirty="0" smtClean="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Backend</a:t>
            </a:r>
            <a:b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</a:br>
            <a: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Python</a:t>
            </a:r>
            <a:b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</a:br>
            <a: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Django</a:t>
            </a:r>
            <a:b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</a:br>
            <a:endParaRPr lang="en-US" sz="1600" dirty="0" smtClean="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Database</a:t>
            </a:r>
            <a:br>
              <a:rPr lang="en-US" sz="1600" dirty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</a:br>
            <a:r>
              <a:rPr lang="en-US" sz="1600" dirty="0" smtClean="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SQL</a:t>
            </a:r>
            <a:endParaRPr lang="en-US" sz="1600" dirty="0" smtClean="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5"/>
          <p:cNvSpPr txBox="1"/>
          <p:nvPr>
            <p:ph type="body" idx="1"/>
          </p:nvPr>
        </p:nvSpPr>
        <p:spPr>
          <a:xfrm>
            <a:off x="1325475" y="1183375"/>
            <a:ext cx="649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ind Vadodara"/>
              <a:buChar char="●"/>
            </a:pPr>
            <a:endParaRPr lang="en-GB" sz="1800">
              <a:solidFill>
                <a:schemeClr val="hlink"/>
              </a:solidFill>
              <a:uFill>
                <a:noFill/>
              </a:uFill>
              <a:hlinkClick r:id="rId1"/>
            </a:endParaRPr>
          </a:p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ind Vadodara"/>
              <a:buNone/>
            </a:pPr>
            <a:r>
              <a:rPr lang="en-GB" sz="1800">
                <a:solidFill>
                  <a:schemeClr val="hlink"/>
                </a:solidFill>
                <a:uFill>
                  <a:noFill/>
                </a:uFill>
                <a:latin typeface="Comic Sans MS" panose="030F0702030302020204" charset="0"/>
                <a:cs typeface="Comic Sans MS" panose="030F0702030302020204" charset="0"/>
                <a:hlinkClick r:id="rId1"/>
              </a:rPr>
              <a:t>Online URL:</a:t>
            </a:r>
            <a:endParaRPr lang="en-GB" sz="1800">
              <a:solidFill>
                <a:schemeClr val="hlink"/>
              </a:solidFill>
              <a:uFill>
                <a:noFill/>
              </a:uFill>
              <a:latin typeface="Comic Sans MS" panose="030F0702030302020204" charset="0"/>
              <a:cs typeface="Comic Sans MS" panose="030F0702030302020204" charset="0"/>
              <a:hlinkClick r:id="rId1"/>
            </a:endParaRPr>
          </a:p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ind Vadodara"/>
              <a:buNone/>
            </a:pPr>
            <a:endParaRPr lang="en-GB" sz="1200">
              <a:solidFill>
                <a:schemeClr val="hlink"/>
              </a:solidFill>
              <a:uFill>
                <a:noFill/>
              </a:uFill>
              <a:latin typeface="Comic Sans MS" panose="030F0702030302020204" charset="0"/>
              <a:cs typeface="Comic Sans MS" panose="030F0702030302020204" charset="0"/>
              <a:hlinkClick r:id="rId1"/>
            </a:endParaRPr>
          </a:p>
          <a:p>
            <a:pPr marL="2413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ind Vadodara"/>
              <a:buChar char="●"/>
            </a:pPr>
            <a:r>
              <a:rPr lang="en-GB" sz="1200">
                <a:solidFill>
                  <a:schemeClr val="hlink"/>
                </a:solidFill>
                <a:uFill>
                  <a:noFill/>
                </a:uFill>
                <a:latin typeface="Comic Sans MS" panose="030F0702030302020204" charset="0"/>
                <a:cs typeface="Comic Sans MS" panose="030F0702030302020204" charset="0"/>
                <a:hlinkClick r:id="rId1"/>
              </a:rPr>
              <a:t>https://www.verywellmind.com/psychology-4014660</a:t>
            </a:r>
            <a:endParaRPr lang="en-GB" sz="1200">
              <a:solidFill>
                <a:schemeClr val="hlink"/>
              </a:solidFill>
              <a:uFill>
                <a:noFill/>
              </a:uFill>
              <a:latin typeface="Comic Sans MS" panose="030F0702030302020204" charset="0"/>
              <a:cs typeface="Comic Sans MS" panose="030F0702030302020204" charset="0"/>
              <a:hlinkClick r:id="rId1"/>
            </a:endParaRPr>
          </a:p>
          <a:p>
            <a:pPr marL="2413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ind Vadodara"/>
              <a:buChar char="●"/>
            </a:pPr>
            <a:endParaRPr lang="en-GB" sz="1200">
              <a:solidFill>
                <a:schemeClr val="hlink"/>
              </a:solidFill>
              <a:uFill>
                <a:noFill/>
              </a:uFill>
              <a:latin typeface="Comic Sans MS" panose="030F0702030302020204" charset="0"/>
              <a:cs typeface="Comic Sans MS" panose="030F0702030302020204" charset="0"/>
              <a:hlinkClick r:id="rId1"/>
            </a:endParaRPr>
          </a:p>
          <a:p>
            <a:pPr marL="2413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ind Vadodara"/>
              <a:buChar char="●"/>
            </a:pPr>
            <a:r>
              <a:rPr lang="en-GB" sz="1200">
                <a:solidFill>
                  <a:schemeClr val="hlink"/>
                </a:solidFill>
                <a:uFill>
                  <a:noFill/>
                </a:uFill>
                <a:latin typeface="Comic Sans MS" panose="030F0702030302020204" charset="0"/>
                <a:cs typeface="Comic Sans MS" panose="030F0702030302020204" charset="0"/>
                <a:hlinkClick r:id="rId1"/>
              </a:rPr>
              <a:t>https://www.medicalnewstoday.com/articles/154874</a:t>
            </a:r>
            <a:endParaRPr lang="en-GB" sz="1200">
              <a:solidFill>
                <a:schemeClr val="hlink"/>
              </a:solidFill>
              <a:uFill>
                <a:noFill/>
              </a:uFill>
              <a:latin typeface="Comic Sans MS" panose="030F0702030302020204" charset="0"/>
              <a:cs typeface="Comic Sans MS" panose="030F0702030302020204" charset="0"/>
              <a:hlinkClick r:id="rId1"/>
            </a:endParaRPr>
          </a:p>
          <a:p>
            <a:pPr marL="2413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ind Vadodara"/>
              <a:buChar char="●"/>
            </a:pPr>
            <a:endParaRPr lang="en-GB" sz="1200">
              <a:solidFill>
                <a:schemeClr val="hlink"/>
              </a:solidFill>
              <a:uFill>
                <a:noFill/>
              </a:uFill>
              <a:latin typeface="Comic Sans MS" panose="030F0702030302020204" charset="0"/>
              <a:cs typeface="Comic Sans MS" panose="030F0702030302020204" charset="0"/>
              <a:hlinkClick r:id="rId1"/>
            </a:endParaRPr>
          </a:p>
          <a:p>
            <a:pPr marL="2413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ind Vadodara"/>
              <a:buChar char="●"/>
            </a:pPr>
            <a:r>
              <a:rPr lang="en-GB" sz="1200">
                <a:solidFill>
                  <a:schemeClr val="hlink"/>
                </a:solidFill>
                <a:uFill>
                  <a:noFill/>
                </a:uFill>
                <a:latin typeface="Comic Sans MS" panose="030F0702030302020204" charset="0"/>
                <a:cs typeface="Comic Sans MS" panose="030F0702030302020204" charset="0"/>
                <a:hlinkClick r:id="rId1"/>
              </a:rPr>
              <a:t>https://www.ox.ac.uk/admissions/undergraduate/courses/course-listing/psychology-experimental</a:t>
            </a:r>
            <a:endParaRPr sz="1200">
              <a:latin typeface="Comic Sans MS" panose="030F0702030302020204" charset="0"/>
              <a:cs typeface="Comic Sans MS" panose="030F07020303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438" name="Google Shape;1438;p55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 panose="030F0702030302020204" charset="0"/>
                <a:cs typeface="Comic Sans MS" panose="030F0702030302020204" charset="0"/>
              </a:rPr>
              <a:t>RESOURCES</a:t>
            </a:r>
            <a:endParaRPr lang="en-GB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2"/>
          <p:cNvSpPr txBox="1"/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you have any questions?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tanvir35-491@diu.edu.bd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</a:t>
            </a:r>
            <a:r>
              <a:rPr lang="en-US" altLang="en-GB"/>
              <a:t>8801984421981</a:t>
            </a:r>
            <a:r>
              <a:rPr lang="en-GB"/>
              <a:t> </a:t>
            </a:r>
            <a:endParaRPr lang="en-GB"/>
          </a:p>
        </p:txBody>
      </p:sp>
      <p:sp>
        <p:nvSpPr>
          <p:cNvPr id="854" name="Google Shape;854;p52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 lang="en-GB"/>
          </a:p>
        </p:txBody>
      </p:sp>
      <p:grpSp>
        <p:nvGrpSpPr>
          <p:cNvPr id="856" name="Google Shape;856;p52"/>
          <p:cNvGrpSpPr/>
          <p:nvPr/>
        </p:nvGrpSpPr>
        <p:grpSpPr>
          <a:xfrm>
            <a:off x="1630373" y="2805445"/>
            <a:ext cx="332275" cy="332275"/>
            <a:chOff x="1379798" y="1723250"/>
            <a:chExt cx="397887" cy="397887"/>
          </a:xfrm>
        </p:grpSpPr>
        <p:sp>
          <p:nvSpPr>
            <p:cNvPr id="857" name="Google Shape;857;p52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52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52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52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1" name="Google Shape;861;p52"/>
          <p:cNvGrpSpPr/>
          <p:nvPr/>
        </p:nvGrpSpPr>
        <p:grpSpPr>
          <a:xfrm>
            <a:off x="719999" y="2805445"/>
            <a:ext cx="332292" cy="332275"/>
            <a:chOff x="266768" y="1721375"/>
            <a:chExt cx="397907" cy="397887"/>
          </a:xfrm>
        </p:grpSpPr>
        <p:sp>
          <p:nvSpPr>
            <p:cNvPr id="862" name="Google Shape;862;p5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5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4" name="Google Shape;864;p52"/>
          <p:cNvGrpSpPr/>
          <p:nvPr/>
        </p:nvGrpSpPr>
        <p:grpSpPr>
          <a:xfrm>
            <a:off x="1175203" y="2805445"/>
            <a:ext cx="332258" cy="332275"/>
            <a:chOff x="864491" y="1723250"/>
            <a:chExt cx="397866" cy="397887"/>
          </a:xfrm>
        </p:grpSpPr>
        <p:sp>
          <p:nvSpPr>
            <p:cNvPr id="865" name="Google Shape;865;p5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5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5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Oval 2"/>
          <p:cNvSpPr/>
          <p:nvPr/>
        </p:nvSpPr>
        <p:spPr>
          <a:xfrm>
            <a:off x="0" y="3531235"/>
            <a:ext cx="3484880" cy="161226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1588</Words>
  <Application>WPS Presentation</Application>
  <PresentationFormat/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SimSun</vt:lpstr>
      <vt:lpstr>Wingdings</vt:lpstr>
      <vt:lpstr>Arial</vt:lpstr>
      <vt:lpstr>Teko Light</vt:lpstr>
      <vt:lpstr>Gubbi</vt:lpstr>
      <vt:lpstr>Hind Vadodara Light</vt:lpstr>
      <vt:lpstr>Fira Sans Extra Condensed Medium</vt:lpstr>
      <vt:lpstr>Nunito Light</vt:lpstr>
      <vt:lpstr>Raleway</vt:lpstr>
      <vt:lpstr>Roboto Condensed Light</vt:lpstr>
      <vt:lpstr>Hind Vadodara Medium</vt:lpstr>
      <vt:lpstr>Purisa</vt:lpstr>
      <vt:lpstr>Comic Sans MS</vt:lpstr>
      <vt:lpstr>Hind Vadodara</vt:lpstr>
      <vt:lpstr>Microsoft YaHei</vt:lpstr>
      <vt:lpstr>Droid Sans Fallback</vt:lpstr>
      <vt:lpstr>Arial Unicode MS</vt:lpstr>
      <vt:lpstr>Science Fair Newsletter by Slidesgo</vt:lpstr>
      <vt:lpstr>‘Neuron’</vt:lpstr>
      <vt:lpstr>Solution &amp; Planning</vt:lpstr>
      <vt:lpstr>Scope</vt:lpstr>
      <vt:lpstr>Assumption &amp; Constraints</vt:lpstr>
      <vt:lpstr>Dependencies &amp; Risk</vt:lpstr>
      <vt:lpstr>Flow Chart</vt:lpstr>
      <vt:lpstr>System</vt:lpstr>
      <vt:lpstr>RESOURCES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‘Neuron’</dc:title>
  <dc:creator/>
  <cp:lastModifiedBy>fahim</cp:lastModifiedBy>
  <cp:revision>18</cp:revision>
  <dcterms:created xsi:type="dcterms:W3CDTF">2022-10-31T16:18:46Z</dcterms:created>
  <dcterms:modified xsi:type="dcterms:W3CDTF">2022-10-31T16:18:46Z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