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46B7B8-7DAC-422C-AB6A-2106F2379B09}">
  <a:tblStyle styleId="{A946B7B8-7DAC-422C-AB6A-2106F2379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3ce956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3ce956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3ce956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3ce956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3ce956c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3ce956c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03ce956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03ce956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3ce956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3ce956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3ce956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3ce956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3ce956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3ce956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to generate tokens that it hasnt seen before due to it’s semi supervised nature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3ce956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3ce956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similarity index to rate how related two sentences are to one another, from completely random to totally related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03ce956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03ce956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3ce956c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03ce956c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03ce956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03ce956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ROGUE calculates the similarity between the summary and a reference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Flesch readability 30-50 == college reading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Grid Score allows us to </a:t>
            </a:r>
            <a:r>
              <a:rPr lang="en"/>
              <a:t>gauge</a:t>
            </a:r>
            <a:r>
              <a:rPr lang="en"/>
              <a:t> the coherence of a summary, how many of the entities mentioned in the text are present in the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Index indicates the similarity between the summary and the text, </a:t>
            </a:r>
            <a:r>
              <a:rPr lang="en"/>
              <a:t>diversely</a:t>
            </a:r>
            <a:r>
              <a:rPr lang="en"/>
              <a:t> captures the text, calculated using the intersection divided by the union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i.googleblog.com/2017/08/transformer-novel-neural-network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Project: Summarization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Tanveer &amp; Ansh Bhargava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CNN / DailyMail</a:t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311700" y="13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{A946B7B8-7DAC-422C-AB6A-2106F2379B09}</a:tableStyleId>
              </a:tblPr>
              <a:tblGrid>
                <a:gridCol w="1229975"/>
                <a:gridCol w="1229975"/>
                <a:gridCol w="1229975"/>
                <a:gridCol w="1229975"/>
                <a:gridCol w="1229975"/>
                <a:gridCol w="1229975"/>
                <a:gridCol w="1229975"/>
              </a:tblGrid>
              <a:tr h="4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ROUGE-1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ROUGE-2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ROUGE-L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Readability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Entity Grid Score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Jaccard Index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Baseline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34.2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14.2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21.8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60.5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0.488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0.193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Abstractive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29.2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9.13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19.4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51.6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0.318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0.093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Extractive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40.4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18.8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28.3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68.3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0.382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0.105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Graph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28.9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18.6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51.9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0.352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0.090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Ensemble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36.0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15.9</a:t>
                      </a: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	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22.0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64.5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0.477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0.149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WikiHow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311700" y="13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{A946B7B8-7DAC-422C-AB6A-2106F2379B09}</a:tableStyleId>
              </a:tblPr>
              <a:tblGrid>
                <a:gridCol w="1229975"/>
                <a:gridCol w="1229975"/>
                <a:gridCol w="1229975"/>
                <a:gridCol w="1229975"/>
                <a:gridCol w="1229975"/>
                <a:gridCol w="1229975"/>
                <a:gridCol w="1229975"/>
              </a:tblGrid>
              <a:tr h="4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ROUGE-1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ROUGE-2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ROUGE-L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Readability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Entity Grid Score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Jaccard Index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Baseline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24.3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5.47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14.7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70.0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0.208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0.299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Abstractive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21.1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3.99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14.2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58.3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0.178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0.086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Extractive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25.1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5.43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15.8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76.1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0.238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0.174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Graph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22.2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4.54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15.0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59.4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0.174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0.091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4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Ensemble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24.2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5.44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14.3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73.6</a:t>
                      </a:r>
                      <a:endParaRPr u="sng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0.255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0.193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summarization: Extractive &amp; Abstractive: Ansh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&amp; Baseline : Ansh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PEGASUS (abstractive) overview: 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BERTSUM (extractive) overview: 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and ensemble summarizers: Ansh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summarizers: Ansh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Metrics: ROUGE, Readability, etc. : 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Ansh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fundamental approaches to summarization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Extractive </a:t>
            </a:r>
            <a:r>
              <a:rPr lang="en"/>
              <a:t>summarization is a method of summarization that involves </a:t>
            </a:r>
            <a:r>
              <a:rPr b="1" lang="en"/>
              <a:t>selecting and concatenating</a:t>
            </a:r>
            <a:r>
              <a:rPr lang="en"/>
              <a:t> the most important sentences or phrases from the original text to create a summary.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Abstractive</a:t>
            </a:r>
            <a:r>
              <a:rPr lang="en"/>
              <a:t> summarization is a method of summarization that involves </a:t>
            </a:r>
            <a:r>
              <a:rPr b="1" lang="en"/>
              <a:t>generating new sentences</a:t>
            </a:r>
            <a:r>
              <a:rPr lang="en"/>
              <a:t> that convey the meaning of the original text, rather than simply selecting and concatenating existing sentences.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411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4024525"/>
            <a:ext cx="86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Selecting the first k=5 sentences of the original text as the summary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402425" y="104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{A946B7B8-7DAC-422C-AB6A-2106F2379B09}</a:tableStyleId>
              </a:tblPr>
              <a:tblGrid>
                <a:gridCol w="3085050"/>
                <a:gridCol w="1811300"/>
                <a:gridCol w="1759000"/>
                <a:gridCol w="1683775"/>
              </a:tblGrid>
              <a:tr h="48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Average article length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Average summary length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Average summary to article ratio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CNN/DailyMail dataset (news articles)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8.8%</a:t>
                      </a:r>
                      <a:endParaRPr sz="18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WikiHow dataset (how-to articles)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2885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20.4%</a:t>
                      </a:r>
                      <a:endParaRPr sz="18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PEGASUS overview (Abstractive)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75" y="2907200"/>
            <a:ext cx="4790226" cy="16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</a:t>
            </a:r>
            <a:r>
              <a:rPr lang="en"/>
              <a:t>re-training with </a:t>
            </a:r>
            <a:r>
              <a:rPr b="1" lang="en"/>
              <a:t>E</a:t>
            </a:r>
            <a:r>
              <a:rPr lang="en"/>
              <a:t>xtracted </a:t>
            </a:r>
            <a:r>
              <a:rPr b="1" lang="en"/>
              <a:t>G</a:t>
            </a:r>
            <a:r>
              <a:rPr lang="en"/>
              <a:t>ap-sentences for </a:t>
            </a:r>
            <a:r>
              <a:rPr b="1" lang="en"/>
              <a:t>A</a:t>
            </a:r>
            <a:r>
              <a:rPr lang="en"/>
              <a:t>bstractive </a:t>
            </a:r>
            <a:r>
              <a:rPr b="1" lang="en"/>
              <a:t>S</a:t>
            </a:r>
            <a:r>
              <a:rPr lang="en"/>
              <a:t>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self </a:t>
            </a:r>
            <a:r>
              <a:rPr lang="en"/>
              <a:t>supervised</a:t>
            </a:r>
            <a:r>
              <a:rPr lang="en"/>
              <a:t> model for abstractive text summarization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by masking of input text to </a:t>
            </a:r>
            <a:r>
              <a:rPr lang="en"/>
              <a:t>produce</a:t>
            </a:r>
            <a:r>
              <a:rPr lang="en"/>
              <a:t> the </a:t>
            </a:r>
            <a:r>
              <a:rPr lang="en"/>
              <a:t>abstracted</a:t>
            </a:r>
            <a:r>
              <a:rPr lang="en"/>
              <a:t>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tasked with abstractive summarization, it performs really well on major metrics.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42075" y="4645175"/>
            <a:ext cx="498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https://ai.googleblog.com/2020/06/pegasus-state-of-art-model-for.html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BERTSUM</a:t>
            </a:r>
            <a:r>
              <a:rPr lang="en"/>
              <a:t> overview (Extractive)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</a:t>
            </a:r>
            <a:r>
              <a:rPr lang="en"/>
              <a:t>idirectional </a:t>
            </a:r>
            <a:r>
              <a:rPr b="1" lang="en"/>
              <a:t>E</a:t>
            </a:r>
            <a:r>
              <a:rPr lang="en"/>
              <a:t>ncoder </a:t>
            </a:r>
            <a:r>
              <a:rPr b="1" lang="en"/>
              <a:t>R</a:t>
            </a:r>
            <a:r>
              <a:rPr lang="en"/>
              <a:t>epresentations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b="1" lang="en"/>
              <a:t>T</a:t>
            </a:r>
            <a:r>
              <a:rPr lang="en"/>
              <a:t>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Bidirectionality uses words in both the previous and next context of the target word to create word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masked inputs to be detected as well as relations between two concurrent sentences.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BERTSUM builds on BERT by classifying whether or not </a:t>
            </a:r>
            <a:r>
              <a:rPr lang="en"/>
              <a:t>sentences belong in the summary i.e. their level of importance in relation to the 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012800"/>
            <a:ext cx="418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Summarizer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846800"/>
            <a:ext cx="4182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Leverage</a:t>
            </a:r>
            <a:r>
              <a:rPr lang="en" sz="1400"/>
              <a:t> TextRank algorithm to perform graph-based summarization.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Splits text into sentences and returns matrix of cosine similarities between each sentence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textrank function then takes the list of sentences, builds the similarity matrix, and uses PageRank to score each sentence based on its importance.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Performs abstractive summarization on top (n=10) most ‘important’ sentences</a:t>
            </a:r>
            <a:endParaRPr sz="1400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4782075" y="1012800"/>
            <a:ext cx="418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r>
              <a:rPr lang="en"/>
              <a:t> Summarizer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782075" y="1846800"/>
            <a:ext cx="4182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Leverages both</a:t>
            </a:r>
            <a:r>
              <a:rPr lang="en" sz="1400"/>
              <a:t> extractive and abstractive summaries, ranking sentences in their outputs to generate final summary.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First extracts all sentences from both summaries and removing duplicates.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Similar to the graph summarizer, uses PageRank to score each sentence (across both summaries)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Returns the top (n=5)sentences with the highest PageRank scores</a:t>
            </a:r>
            <a:endParaRPr sz="1400"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summarizers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implemented summarization methods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3442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two-step hybrid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performs extractive summary on (long) source text. Then, return abstractive summary of first step’s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weighted two-step hybrid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as above, but weights longer (proxy for importance) sentences in extractive summary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text into chunks (header / paragraph level) and summarizers each chunk. Concatenate each sub-summary.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Iteratively perform summarization, reducing length by merging ‘redundant’ sentences and removing short (proxy for uninformative) sentences.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information retrieval: return a summary over ‘relevant’ sentences where relevancy is determined w.r.t user-given query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metrics were used for to evaluate the text summarization: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ROGUE-1, ROGUE-2, ROGUE-L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Flesch</a:t>
            </a:r>
            <a:r>
              <a:rPr lang="en"/>
              <a:t> </a:t>
            </a:r>
            <a:r>
              <a:rPr lang="en"/>
              <a:t>Readability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Grid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Index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