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79" r:id="rId4"/>
    <p:sldId id="280" r:id="rId5"/>
    <p:sldId id="281" r:id="rId6"/>
    <p:sldId id="275" r:id="rId7"/>
    <p:sldId id="282" r:id="rId8"/>
    <p:sldId id="277" r:id="rId9"/>
    <p:sldId id="272" r:id="rId10"/>
    <p:sldId id="283" r:id="rId11"/>
    <p:sldId id="276" r:id="rId12"/>
    <p:sldId id="284" r:id="rId13"/>
    <p:sldId id="263" r:id="rId14"/>
    <p:sldId id="269" r:id="rId15"/>
    <p:sldId id="270" r:id="rId1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6"/>
    <p:restoredTop sz="93483"/>
  </p:normalViewPr>
  <p:slideViewPr>
    <p:cSldViewPr>
      <p:cViewPr varScale="1">
        <p:scale>
          <a:sx n="276" d="100"/>
          <a:sy n="276" d="100"/>
        </p:scale>
        <p:origin x="176" y="3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B78F5-A1FC-9143-B884-BE1D7082AA1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8F5CF-F11E-A244-8AB4-E2BA707F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5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8F5CF-F11E-A244-8AB4-E2BA707FD9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30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8F5CF-F11E-A244-8AB4-E2BA707FD9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11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8F5CF-F11E-A244-8AB4-E2BA707FD9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6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8F5CF-F11E-A244-8AB4-E2BA707FD9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13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8F5CF-F11E-A244-8AB4-E2BA707FD9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3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8F5CF-F11E-A244-8AB4-E2BA707FD9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70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8F5CF-F11E-A244-8AB4-E2BA707FD9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62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8F5CF-F11E-A244-8AB4-E2BA707FD9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38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8F5CF-F11E-A244-8AB4-E2BA707FD9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43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8F5CF-F11E-A244-8AB4-E2BA707FD9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8F5CF-F11E-A244-8AB4-E2BA707FD9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66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8F5CF-F11E-A244-8AB4-E2BA707FD9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0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8F5CF-F11E-A244-8AB4-E2BA707FD9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8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87743" y="778243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38544" y="841499"/>
            <a:ext cx="4432935" cy="694055"/>
          </a:xfrm>
          <a:custGeom>
            <a:avLst/>
            <a:gdLst/>
            <a:ahLst/>
            <a:cxnLst/>
            <a:rect l="l" t="t" r="r" b="b"/>
            <a:pathLst>
              <a:path w="4432935" h="694055">
                <a:moveTo>
                  <a:pt x="4432566" y="0"/>
                </a:moveTo>
                <a:lnTo>
                  <a:pt x="0" y="0"/>
                </a:lnTo>
                <a:lnTo>
                  <a:pt x="0" y="693842"/>
                </a:lnTo>
                <a:lnTo>
                  <a:pt x="4432566" y="693842"/>
                </a:lnTo>
                <a:lnTo>
                  <a:pt x="4432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7743" y="822662"/>
            <a:ext cx="4432935" cy="662305"/>
          </a:xfrm>
          <a:custGeom>
            <a:avLst/>
            <a:gdLst/>
            <a:ahLst/>
            <a:cxnLst/>
            <a:rect l="l" t="t" r="r" b="b"/>
            <a:pathLst>
              <a:path w="4432935" h="662305">
                <a:moveTo>
                  <a:pt x="4432566" y="0"/>
                </a:moveTo>
                <a:lnTo>
                  <a:pt x="0" y="0"/>
                </a:lnTo>
                <a:lnTo>
                  <a:pt x="0" y="611078"/>
                </a:lnTo>
                <a:lnTo>
                  <a:pt x="4008" y="630803"/>
                </a:lnTo>
                <a:lnTo>
                  <a:pt x="14922" y="646956"/>
                </a:lnTo>
                <a:lnTo>
                  <a:pt x="31075" y="657870"/>
                </a:lnTo>
                <a:lnTo>
                  <a:pt x="50800" y="661878"/>
                </a:lnTo>
                <a:lnTo>
                  <a:pt x="4381765" y="661878"/>
                </a:lnTo>
                <a:lnTo>
                  <a:pt x="4401490" y="657870"/>
                </a:lnTo>
                <a:lnTo>
                  <a:pt x="4417643" y="646956"/>
                </a:lnTo>
                <a:lnTo>
                  <a:pt x="4428558" y="630803"/>
                </a:lnTo>
                <a:lnTo>
                  <a:pt x="4432566" y="611078"/>
                </a:lnTo>
                <a:lnTo>
                  <a:pt x="44325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8856" y="880831"/>
            <a:ext cx="3812387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20" dirty="0"/>
              <a:t>Tanveer</a:t>
            </a:r>
            <a:r>
              <a:rPr spc="5" dirty="0"/>
              <a:t> </a:t>
            </a:r>
            <a:r>
              <a:rPr spc="-10" dirty="0"/>
              <a:t>Ahmed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20" dirty="0"/>
              <a:t>Tanveer</a:t>
            </a:r>
            <a:r>
              <a:rPr spc="5" dirty="0"/>
              <a:t> </a:t>
            </a:r>
            <a:r>
              <a:rPr spc="-10" dirty="0"/>
              <a:t>Ahmed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20" dirty="0"/>
              <a:t>Tanveer</a:t>
            </a:r>
            <a:r>
              <a:rPr spc="5" dirty="0"/>
              <a:t> </a:t>
            </a:r>
            <a:r>
              <a:rPr spc="-10" dirty="0"/>
              <a:t>Ahmed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20" dirty="0"/>
              <a:t>Tanveer</a:t>
            </a:r>
            <a:r>
              <a:rPr spc="5" dirty="0"/>
              <a:t> </a:t>
            </a:r>
            <a:r>
              <a:rPr spc="-10" dirty="0"/>
              <a:t>Ahmed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20" dirty="0"/>
              <a:t>Tanveer</a:t>
            </a:r>
            <a:r>
              <a:rPr spc="5" dirty="0"/>
              <a:t> </a:t>
            </a:r>
            <a:r>
              <a:rPr spc="-10" dirty="0"/>
              <a:t>Ahmed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743" y="1545181"/>
            <a:ext cx="3513454" cy="94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0766" y="3351784"/>
            <a:ext cx="55499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20" dirty="0"/>
              <a:t>Tanveer</a:t>
            </a:r>
            <a:r>
              <a:rPr spc="5" dirty="0"/>
              <a:t> </a:t>
            </a:r>
            <a:r>
              <a:rPr spc="-10" dirty="0"/>
              <a:t>Ahmed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3783" y="3351772"/>
            <a:ext cx="3175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veermemon92/TELUS-L4.gi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0" y="1760287"/>
            <a:ext cx="4514850" cy="8579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/>
            <a:r>
              <a:rPr lang="en-CA" sz="1100" spc="-45" dirty="0">
                <a:latin typeface="Microsoft Sans Serif"/>
                <a:cs typeface="Microsoft Sans Serif"/>
              </a:rPr>
              <a:t>TANVEER AHMED</a:t>
            </a:r>
          </a:p>
          <a:p>
            <a:pPr algn="ctr">
              <a:lnSpc>
                <a:spcPct val="100000"/>
              </a:lnSpc>
            </a:pPr>
            <a:endParaRPr lang="en-CA" sz="1100" spc="-45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lang="en-CA" sz="1100" spc="-45">
                <a:latin typeface="Microsoft Sans Serif"/>
                <a:cs typeface="Microsoft Sans Serif"/>
              </a:rPr>
              <a:t>L4 TECHNICAL </a:t>
            </a:r>
            <a:r>
              <a:rPr lang="en-CA" sz="1100" spc="-45" dirty="0">
                <a:latin typeface="Microsoft Sans Serif"/>
                <a:cs typeface="Microsoft Sans Serif"/>
              </a:rPr>
              <a:t>PROFESSIONAL</a:t>
            </a:r>
            <a:br>
              <a:rPr lang="en-CA" sz="1100" spc="-45" dirty="0">
                <a:latin typeface="Microsoft Sans Serif"/>
                <a:cs typeface="Microsoft Sans Serif"/>
              </a:rPr>
            </a:br>
            <a:r>
              <a:rPr lang="en-CA" sz="1100" spc="-45" dirty="0">
                <a:latin typeface="Microsoft Sans Serif"/>
                <a:cs typeface="Microsoft Sans Serif"/>
              </a:rPr>
              <a:t>TELUS</a:t>
            </a:r>
          </a:p>
          <a:p>
            <a:pPr algn="ctr">
              <a:lnSpc>
                <a:spcPct val="100000"/>
              </a:lnSpc>
            </a:pP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0" dirty="0"/>
              <a:t>Tanveer</a:t>
            </a:r>
            <a:r>
              <a:rPr spc="5" dirty="0"/>
              <a:t> </a:t>
            </a:r>
            <a:r>
              <a:rPr spc="-10" dirty="0"/>
              <a:t>Ahmed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3276" y="3351784"/>
            <a:ext cx="15354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CA" sz="600" spc="-30" dirty="0">
                <a:solidFill>
                  <a:schemeClr val="bg1"/>
                </a:solidFill>
                <a:latin typeface="Microsoft Sans Serif"/>
                <a:cs typeface="Microsoft Sans Serif"/>
              </a:rPr>
              <a:t> Customer Price Awareness: A Case Study</a:t>
            </a:r>
            <a:endParaRPr lang="en-CA" sz="600" u="sng" dirty="0">
              <a:solidFill>
                <a:schemeClr val="bg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6BF90-1BC3-0BC1-2A9C-48DAB80C88E2}"/>
              </a:ext>
            </a:extLst>
          </p:cNvPr>
          <p:cNvSpPr txBox="1"/>
          <p:nvPr/>
        </p:nvSpPr>
        <p:spPr>
          <a:xfrm>
            <a:off x="2014870" y="14353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69E1F61B-FF49-E368-A008-4EFE30D1838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273832" y="3351772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/>
              <a:t>1</a:t>
            </a:fld>
            <a:r>
              <a:rPr spc="-55" dirty="0"/>
              <a:t> </a:t>
            </a:r>
            <a:r>
              <a:rPr lang="en-CA" spc="150" dirty="0"/>
              <a:t>/</a:t>
            </a:r>
            <a:r>
              <a:rPr lang="en-CA" spc="-20" dirty="0"/>
              <a:t>15</a:t>
            </a:r>
            <a:endParaRPr spc="-2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67E8E-C8D9-2F91-334A-FD630010DCE0}"/>
              </a:ext>
            </a:extLst>
          </p:cNvPr>
          <p:cNvSpPr txBox="1"/>
          <p:nvPr/>
        </p:nvSpPr>
        <p:spPr>
          <a:xfrm>
            <a:off x="171450" y="832801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spc="-55" dirty="0">
                <a:solidFill>
                  <a:schemeClr val="bg1"/>
                </a:solidFill>
              </a:rPr>
              <a:t>Customer Price Awareness: A Case Study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6612"/>
            <a:ext cx="3352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CA" sz="1400" spc="-30" dirty="0">
                <a:solidFill>
                  <a:srgbClr val="FFFFFF"/>
                </a:solidFill>
                <a:latin typeface="Tahoma"/>
                <a:cs typeface="Tahoma"/>
              </a:rPr>
              <a:t>Proposed Model Performance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0" dirty="0"/>
              <a:t>Tanveer</a:t>
            </a:r>
            <a:r>
              <a:rPr spc="5" dirty="0"/>
              <a:t> </a:t>
            </a:r>
            <a:r>
              <a:rPr spc="-10" dirty="0"/>
              <a:t>Ahmed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23276" y="3351784"/>
            <a:ext cx="15354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CA" sz="600" spc="-30" dirty="0">
                <a:solidFill>
                  <a:schemeClr val="bg1"/>
                </a:solidFill>
                <a:latin typeface="Microsoft Sans Serif"/>
                <a:cs typeface="Microsoft Sans Serif"/>
              </a:rPr>
              <a:t> Customer Price Awareness: A Case Study</a:t>
            </a:r>
            <a:endParaRPr lang="en-CA" sz="600" u="sng" dirty="0">
              <a:solidFill>
                <a:schemeClr val="bg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DE6761A-FD42-1AFF-47F2-04A7D26AC6F3}"/>
              </a:ext>
            </a:extLst>
          </p:cNvPr>
          <p:cNvSpPr txBox="1">
            <a:spLocks/>
          </p:cNvSpPr>
          <p:nvPr/>
        </p:nvSpPr>
        <p:spPr>
          <a:xfrm>
            <a:off x="401738" y="645969"/>
            <a:ext cx="366294" cy="3589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38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757AD2C-F829-0C92-7825-67091773501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273832" y="3351772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CA" spc="-20" smtClean="0"/>
              <a:pPr marL="38100">
                <a:lnSpc>
                  <a:spcPts val="675"/>
                </a:lnSpc>
              </a:pPr>
              <a:t>10</a:t>
            </a:fld>
            <a:r>
              <a:rPr lang="en-CA" spc="-55" dirty="0"/>
              <a:t> </a:t>
            </a:r>
            <a:r>
              <a:rPr lang="en-CA" spc="150" dirty="0"/>
              <a:t>/</a:t>
            </a:r>
            <a:r>
              <a:rPr lang="en-CA" spc="-20" dirty="0"/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D2FCE-3957-31BA-47EB-5DA3B5C2B241}"/>
              </a:ext>
            </a:extLst>
          </p:cNvPr>
          <p:cNvSpPr txBox="1"/>
          <p:nvPr/>
        </p:nvSpPr>
        <p:spPr>
          <a:xfrm>
            <a:off x="19050" y="386438"/>
            <a:ext cx="4572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CA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8EF377CC-C2A9-2EAB-0891-17D7F850FE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9" r="14407" b="38991"/>
          <a:stretch/>
        </p:blipFill>
        <p:spPr>
          <a:xfrm>
            <a:off x="299717" y="545688"/>
            <a:ext cx="3972650" cy="243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82243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53975"/>
            <a:ext cx="3352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CA" sz="1400" spc="-30" dirty="0">
                <a:solidFill>
                  <a:srgbClr val="FFFFFF"/>
                </a:solidFill>
                <a:latin typeface="Tahoma"/>
                <a:cs typeface="Tahoma"/>
              </a:rPr>
              <a:t>Expected Outcomes &amp; Next Steps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0" dirty="0"/>
              <a:t>Tanveer</a:t>
            </a:r>
            <a:r>
              <a:rPr spc="5" dirty="0"/>
              <a:t> </a:t>
            </a:r>
            <a:r>
              <a:rPr spc="-10" dirty="0"/>
              <a:t>Ahmed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23276" y="3351784"/>
            <a:ext cx="15354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CA" sz="600" spc="-30" dirty="0">
                <a:solidFill>
                  <a:schemeClr val="bg1"/>
                </a:solidFill>
                <a:latin typeface="Microsoft Sans Serif"/>
                <a:cs typeface="Microsoft Sans Serif"/>
              </a:rPr>
              <a:t> Customer Price Awareness: A Case Study</a:t>
            </a:r>
            <a:endParaRPr lang="en-CA" sz="600" u="sng" dirty="0">
              <a:solidFill>
                <a:schemeClr val="bg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DE6761A-FD42-1AFF-47F2-04A7D26AC6F3}"/>
              </a:ext>
            </a:extLst>
          </p:cNvPr>
          <p:cNvSpPr txBox="1">
            <a:spLocks/>
          </p:cNvSpPr>
          <p:nvPr/>
        </p:nvSpPr>
        <p:spPr>
          <a:xfrm>
            <a:off x="401738" y="645969"/>
            <a:ext cx="366294" cy="3589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38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757AD2C-F829-0C92-7825-67091773501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273832" y="3351772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CA" spc="-20" smtClean="0"/>
              <a:pPr marL="38100">
                <a:lnSpc>
                  <a:spcPts val="675"/>
                </a:lnSpc>
              </a:pPr>
              <a:t>11</a:t>
            </a:fld>
            <a:r>
              <a:rPr lang="en-CA" spc="-55" dirty="0"/>
              <a:t> </a:t>
            </a:r>
            <a:r>
              <a:rPr lang="en-CA" spc="150" dirty="0"/>
              <a:t>/</a:t>
            </a:r>
            <a:r>
              <a:rPr lang="en-CA" spc="-20" dirty="0"/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D2FCE-3957-31BA-47EB-5DA3B5C2B241}"/>
              </a:ext>
            </a:extLst>
          </p:cNvPr>
          <p:cNvSpPr txBox="1"/>
          <p:nvPr/>
        </p:nvSpPr>
        <p:spPr>
          <a:xfrm>
            <a:off x="-1763" y="358775"/>
            <a:ext cx="4572282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84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Outcomes:</a:t>
            </a:r>
          </a:p>
          <a:p>
            <a:pPr algn="just"/>
            <a:r>
              <a:rPr lang="en-CA" sz="84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Increased Customer Awareness: </a:t>
            </a:r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visibility and acknowledgment of price increases through multi-channel notifications.</a:t>
            </a:r>
          </a:p>
          <a:p>
            <a:pPr algn="just"/>
            <a:r>
              <a:rPr lang="en-CA" sz="84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Reduced Call Volume: </a:t>
            </a:r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customer complaints and calls related to unawareness of price changes.</a:t>
            </a:r>
          </a:p>
          <a:p>
            <a:pPr algn="just"/>
            <a:r>
              <a:rPr lang="en-CA" sz="84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Enhanced Customer Satisfaction: </a:t>
            </a:r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customer experience and satisfaction by ensuring timely and clear communication.</a:t>
            </a:r>
          </a:p>
          <a:p>
            <a:pPr algn="just"/>
            <a:endParaRPr lang="en-CA" sz="8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CA" sz="84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pPr algn="just"/>
            <a:r>
              <a:rPr lang="en-CA" sz="84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Pilot Program:</a:t>
            </a:r>
          </a:p>
          <a:p>
            <a:pPr algn="just"/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Launch Pilot: Implement the multi-channel notification strategy in a small customer segment to test effectiveness.</a:t>
            </a:r>
          </a:p>
          <a:p>
            <a:pPr algn="just"/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Gather Data: Collect data on notification delivery, open rates, and customer feedback during the pilot phase.</a:t>
            </a:r>
          </a:p>
          <a:p>
            <a:pPr algn="just"/>
            <a:r>
              <a:rPr lang="en-CA" sz="84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Full-Scale Implementation:</a:t>
            </a:r>
          </a:p>
          <a:p>
            <a:pPr algn="just"/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Roll Out: Expand the implementation across all customer segments based on pilot results.</a:t>
            </a:r>
          </a:p>
          <a:p>
            <a:pPr algn="just"/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Continuous Improvement: Use machine learning insights and customer feedback to refine and optimize the notification process.</a:t>
            </a:r>
          </a:p>
          <a:p>
            <a:pPr algn="just"/>
            <a:r>
              <a:rPr lang="en-CA" sz="84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Ongoing Monitoring:</a:t>
            </a:r>
          </a:p>
          <a:p>
            <a:pPr algn="just"/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Performance Tracking: Continuously monitor the effectiveness of the notification strategy using cloud-based tools.</a:t>
            </a:r>
          </a:p>
          <a:p>
            <a:pPr algn="just"/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Regular Updates: Provide regular updates to stakeholders on the progress and outcomes of the implemented solution.</a:t>
            </a:r>
          </a:p>
          <a:p>
            <a:pPr algn="just"/>
            <a:endParaRPr lang="en-CA" sz="8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075875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6612"/>
            <a:ext cx="3352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CA" sz="1400" spc="-30" dirty="0">
                <a:solidFill>
                  <a:srgbClr val="FFFFFF"/>
                </a:solidFill>
                <a:latin typeface="Tahoma"/>
                <a:cs typeface="Tahoma"/>
              </a:rPr>
              <a:t>Digital Engagement Score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0" dirty="0"/>
              <a:t>Tanveer</a:t>
            </a:r>
            <a:r>
              <a:rPr spc="5" dirty="0"/>
              <a:t> </a:t>
            </a:r>
            <a:r>
              <a:rPr spc="-10" dirty="0"/>
              <a:t>Ahmed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23276" y="3351784"/>
            <a:ext cx="15354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CA" sz="600" spc="-30" dirty="0">
                <a:solidFill>
                  <a:schemeClr val="bg1"/>
                </a:solidFill>
                <a:latin typeface="Microsoft Sans Serif"/>
                <a:cs typeface="Microsoft Sans Serif"/>
              </a:rPr>
              <a:t> Customer Price Awareness: A Case Study</a:t>
            </a:r>
            <a:endParaRPr lang="en-CA" sz="600" u="sng" dirty="0">
              <a:solidFill>
                <a:schemeClr val="bg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DE6761A-FD42-1AFF-47F2-04A7D26AC6F3}"/>
              </a:ext>
            </a:extLst>
          </p:cNvPr>
          <p:cNvSpPr txBox="1">
            <a:spLocks/>
          </p:cNvSpPr>
          <p:nvPr/>
        </p:nvSpPr>
        <p:spPr>
          <a:xfrm>
            <a:off x="401738" y="645969"/>
            <a:ext cx="366294" cy="3589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38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757AD2C-F829-0C92-7825-67091773501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273832" y="3351772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CA" spc="-20" smtClean="0"/>
              <a:pPr marL="38100">
                <a:lnSpc>
                  <a:spcPts val="675"/>
                </a:lnSpc>
              </a:pPr>
              <a:t>12</a:t>
            </a:fld>
            <a:r>
              <a:rPr lang="en-CA" spc="-55" dirty="0"/>
              <a:t> </a:t>
            </a:r>
            <a:r>
              <a:rPr lang="en-CA" spc="150" dirty="0"/>
              <a:t>/</a:t>
            </a:r>
            <a:r>
              <a:rPr lang="en-CA" spc="-20" dirty="0"/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D2FCE-3957-31BA-47EB-5DA3B5C2B241}"/>
              </a:ext>
            </a:extLst>
          </p:cNvPr>
          <p:cNvSpPr txBox="1"/>
          <p:nvPr/>
        </p:nvSpPr>
        <p:spPr>
          <a:xfrm>
            <a:off x="19050" y="386438"/>
            <a:ext cx="4572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CA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A screenshot of a graph&#10;&#10;Description automatically generated">
            <a:extLst>
              <a:ext uri="{FF2B5EF4-FFF2-40B4-BE49-F238E27FC236}">
                <a16:creationId xmlns:a16="http://schemas.microsoft.com/office/drawing/2014/main" id="{F3599DA1-B3CA-E44E-C02A-7FC12725E2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2" t="1" r="15605" b="49816"/>
          <a:stretch/>
        </p:blipFill>
        <p:spPr>
          <a:xfrm>
            <a:off x="0" y="388214"/>
            <a:ext cx="3295650" cy="23317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29BCAC-8891-620D-5536-21EFE00D0EDD}"/>
              </a:ext>
            </a:extLst>
          </p:cNvPr>
          <p:cNvSpPr txBox="1"/>
          <p:nvPr/>
        </p:nvSpPr>
        <p:spPr>
          <a:xfrm>
            <a:off x="3182949" y="524937"/>
            <a:ext cx="14271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are customers unaware of price increases? </a:t>
            </a:r>
            <a:br>
              <a:rPr lang="en-CA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1: They didn't receive the SMS </a:t>
            </a:r>
          </a:p>
          <a:p>
            <a:pPr algn="ctr"/>
            <a:r>
              <a:rPr lang="en-CA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2: Lower delivery rate in AB </a:t>
            </a:r>
          </a:p>
          <a:p>
            <a:pPr algn="ctr"/>
            <a:r>
              <a:rPr lang="en-CA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3: Carrier issues specific to AB</a:t>
            </a:r>
          </a:p>
          <a:p>
            <a:pPr algn="ctr"/>
            <a:endParaRPr lang="en-CA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A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1: They received but didn't read the SMS </a:t>
            </a:r>
          </a:p>
          <a:p>
            <a:pPr algn="ctr"/>
            <a:r>
              <a:rPr lang="en-CA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2: Low engagement with Mobility communications </a:t>
            </a:r>
          </a:p>
          <a:p>
            <a:pPr algn="ctr"/>
            <a:r>
              <a:rPr lang="en-CA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3: Information overload for multi-service customers</a:t>
            </a:r>
          </a:p>
          <a:p>
            <a:pPr algn="ctr"/>
            <a:endParaRPr lang="en-CA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230787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53975"/>
            <a:ext cx="3352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CA" sz="1400" spc="-30" dirty="0">
                <a:solidFill>
                  <a:srgbClr val="FFFFFF"/>
                </a:solidFill>
                <a:latin typeface="Tahoma"/>
                <a:cs typeface="Tahoma"/>
              </a:rPr>
              <a:t>Challenges and Future Enhancement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0" dirty="0"/>
              <a:t>Tanveer</a:t>
            </a:r>
            <a:r>
              <a:rPr spc="5" dirty="0"/>
              <a:t> </a:t>
            </a:r>
            <a:r>
              <a:rPr spc="-10" dirty="0"/>
              <a:t>Ahmed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23276" y="3351784"/>
            <a:ext cx="15354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CA" sz="600" spc="-30" dirty="0">
                <a:solidFill>
                  <a:schemeClr val="bg1"/>
                </a:solidFill>
                <a:latin typeface="Microsoft Sans Serif"/>
                <a:cs typeface="Microsoft Sans Serif"/>
              </a:rPr>
              <a:t> Customer Price Awareness: A Case Study</a:t>
            </a:r>
            <a:endParaRPr lang="en-CA" sz="600" u="sng" dirty="0">
              <a:solidFill>
                <a:schemeClr val="bg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DE6761A-FD42-1AFF-47F2-04A7D26AC6F3}"/>
              </a:ext>
            </a:extLst>
          </p:cNvPr>
          <p:cNvSpPr txBox="1">
            <a:spLocks/>
          </p:cNvSpPr>
          <p:nvPr/>
        </p:nvSpPr>
        <p:spPr>
          <a:xfrm>
            <a:off x="401738" y="645969"/>
            <a:ext cx="366294" cy="3589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38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757AD2C-F829-0C92-7825-67091773501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273832" y="3351772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CA" spc="-20" smtClean="0"/>
              <a:pPr marL="38100">
                <a:lnSpc>
                  <a:spcPts val="675"/>
                </a:lnSpc>
              </a:pPr>
              <a:t>13</a:t>
            </a:fld>
            <a:r>
              <a:rPr lang="en-CA" spc="-55" dirty="0"/>
              <a:t> </a:t>
            </a:r>
            <a:r>
              <a:rPr lang="en-CA" spc="150" dirty="0"/>
              <a:t>/</a:t>
            </a:r>
            <a:r>
              <a:rPr lang="en-CA" spc="-20" dirty="0"/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D2FCE-3957-31BA-47EB-5DA3B5C2B241}"/>
              </a:ext>
            </a:extLst>
          </p:cNvPr>
          <p:cNvSpPr txBox="1"/>
          <p:nvPr/>
        </p:nvSpPr>
        <p:spPr>
          <a:xfrm>
            <a:off x="0" y="383801"/>
            <a:ext cx="457228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CA" sz="1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CA" sz="1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Potential customer turnover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CA" sz="1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Competitor offers and aggressive marketing</a:t>
            </a:r>
            <a:endParaRPr lang="en-CA" sz="10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CA" sz="1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n-CA" sz="1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CA" sz="10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Immediate Actions (1-2 Weeks)</a:t>
            </a:r>
            <a:endParaRPr lang="en-CA" sz="1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CA" sz="1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Proactive Communication: (Develop AI System to identify at risk customers)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CA" sz="10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Short Term Actions (3-4 Weeks)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CA" sz="1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 Added Services: (Loyalty Program Benefits for long term customers)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CA" sz="10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Medium Term Actions (2-3 Months)</a:t>
            </a:r>
            <a:endParaRPr lang="en-CA" sz="1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CA" sz="1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Flexible Pricing Options: (Deploy ML for usage patterns/ Deploy Build your own bundle)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CA" sz="10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Long Term Actions (4-6 Months)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CA" sz="1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 Loop: (Deploy NLP for Sentiment Analysis)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CA" sz="1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Retention Focused Customer Service: (Deploy Chatbot using Conversational AI)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CA" sz="1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Analysis: (Monitor competitor offers in real time </a:t>
            </a:r>
            <a:r>
              <a:rPr lang="en-CA" sz="1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&amp; generate counter offers). Use time series </a:t>
            </a:r>
            <a:r>
              <a:rPr lang="en-CA" sz="10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predict </a:t>
            </a:r>
            <a:r>
              <a:rPr lang="en-CA" sz="1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future trends.</a:t>
            </a:r>
            <a:endParaRPr lang="en-CA" sz="10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41735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53975"/>
            <a:ext cx="3352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CA" sz="1400" spc="-30" dirty="0">
                <a:solidFill>
                  <a:srgbClr val="FFFFFF"/>
                </a:solidFill>
                <a:latin typeface="Tahoma"/>
                <a:cs typeface="Tahoma"/>
              </a:rPr>
              <a:t>Solution Stack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0" dirty="0"/>
              <a:t>Tanveer</a:t>
            </a:r>
            <a:r>
              <a:rPr spc="5" dirty="0"/>
              <a:t> </a:t>
            </a:r>
            <a:r>
              <a:rPr spc="-10" dirty="0"/>
              <a:t>Ahmed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23276" y="3351784"/>
            <a:ext cx="15354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CA" sz="600" spc="-30" dirty="0">
                <a:solidFill>
                  <a:schemeClr val="bg1"/>
                </a:solidFill>
                <a:latin typeface="Microsoft Sans Serif"/>
                <a:cs typeface="Microsoft Sans Serif"/>
              </a:rPr>
              <a:t> Customer Price Awareness: A Case Study</a:t>
            </a:r>
            <a:endParaRPr lang="en-CA" sz="600" u="sng" dirty="0">
              <a:solidFill>
                <a:schemeClr val="bg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DE6761A-FD42-1AFF-47F2-04A7D26AC6F3}"/>
              </a:ext>
            </a:extLst>
          </p:cNvPr>
          <p:cNvSpPr txBox="1">
            <a:spLocks/>
          </p:cNvSpPr>
          <p:nvPr/>
        </p:nvSpPr>
        <p:spPr>
          <a:xfrm>
            <a:off x="401738" y="645969"/>
            <a:ext cx="366294" cy="3589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38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757AD2C-F829-0C92-7825-67091773501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273832" y="3351772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CA" spc="-20" smtClean="0"/>
              <a:pPr marL="38100">
                <a:lnSpc>
                  <a:spcPts val="675"/>
                </a:lnSpc>
              </a:pPr>
              <a:t>14</a:t>
            </a:fld>
            <a:r>
              <a:rPr lang="en-CA" spc="-55" dirty="0"/>
              <a:t> </a:t>
            </a:r>
            <a:r>
              <a:rPr lang="en-CA" spc="150" dirty="0"/>
              <a:t>/</a:t>
            </a:r>
            <a:r>
              <a:rPr lang="en-CA" spc="-20" dirty="0"/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D2FCE-3957-31BA-47EB-5DA3B5C2B241}"/>
              </a:ext>
            </a:extLst>
          </p:cNvPr>
          <p:cNvSpPr txBox="1"/>
          <p:nvPr/>
        </p:nvSpPr>
        <p:spPr>
          <a:xfrm>
            <a:off x="17867" y="358775"/>
            <a:ext cx="45722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CA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CA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GAN: (</a:t>
            </a:r>
            <a:r>
              <a:rPr lang="en-CA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TextGAN</a:t>
            </a:r>
            <a:r>
              <a:rPr lang="en-CA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CA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CA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(SQL)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CA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(</a:t>
            </a:r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scikit-learn, </a:t>
            </a:r>
            <a:r>
              <a:rPr lang="en-CA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CA" sz="11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A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CA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Cloud: (</a:t>
            </a:r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GCP </a:t>
            </a:r>
            <a:r>
              <a:rPr lang="en-CA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BigQuery</a:t>
            </a:r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Apache Airflow), Version Control (Git)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CA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and Visualization: (</a:t>
            </a:r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</a:t>
            </a:r>
            <a:r>
              <a:rPr lang="en-CA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matplotlib, seaborn)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CA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Containerization: (</a:t>
            </a:r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Docker, Kubernetes),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CA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API: (</a:t>
            </a:r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CA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itchFamily="2" charset="2"/>
              <a:buChar char="v"/>
            </a:pPr>
            <a:r>
              <a:rPr lang="en-CA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Stack: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CA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DMAIC: (State, Quantify, Identify, Solution, Monitor)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CA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DDDM Framework: (Identify, Collect, Analyze, Interpret, Decision</a:t>
            </a:r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CA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CRISP-DM: (</a:t>
            </a:r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Cross-Industry Standard Process for Data Mining)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CA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WHYs &amp; 7S Framework: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CA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Analysis: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CA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Journey Mapping:</a:t>
            </a:r>
            <a:endParaRPr lang="en-CA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750899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53975"/>
            <a:ext cx="3352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CA" sz="1400" spc="-30" dirty="0">
                <a:solidFill>
                  <a:srgbClr val="FFFFFF"/>
                </a:solidFill>
                <a:latin typeface="Tahoma"/>
                <a:cs typeface="Tahoma"/>
              </a:rPr>
              <a:t>GitHub Code Repository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0" dirty="0"/>
              <a:t>Tanveer</a:t>
            </a:r>
            <a:r>
              <a:rPr spc="5" dirty="0"/>
              <a:t> </a:t>
            </a:r>
            <a:r>
              <a:rPr spc="-10" dirty="0"/>
              <a:t>Ahmed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23276" y="3351784"/>
            <a:ext cx="15354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CA" sz="600" spc="-30" dirty="0">
                <a:solidFill>
                  <a:schemeClr val="bg1"/>
                </a:solidFill>
                <a:latin typeface="Microsoft Sans Serif"/>
                <a:cs typeface="Microsoft Sans Serif"/>
              </a:rPr>
              <a:t> Customer Price Awareness: A Case Study</a:t>
            </a:r>
            <a:endParaRPr lang="en-CA" sz="600" u="sng" dirty="0">
              <a:solidFill>
                <a:schemeClr val="bg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DE6761A-FD42-1AFF-47F2-04A7D26AC6F3}"/>
              </a:ext>
            </a:extLst>
          </p:cNvPr>
          <p:cNvSpPr txBox="1">
            <a:spLocks/>
          </p:cNvSpPr>
          <p:nvPr/>
        </p:nvSpPr>
        <p:spPr>
          <a:xfrm>
            <a:off x="401738" y="645969"/>
            <a:ext cx="366294" cy="3589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38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757AD2C-F829-0C92-7825-67091773501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273832" y="3351772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CA" spc="-20" smtClean="0"/>
              <a:pPr marL="38100">
                <a:lnSpc>
                  <a:spcPts val="675"/>
                </a:lnSpc>
              </a:pPr>
              <a:t>15</a:t>
            </a:fld>
            <a:r>
              <a:rPr lang="en-CA" spc="-55" dirty="0"/>
              <a:t> </a:t>
            </a:r>
            <a:r>
              <a:rPr lang="en-CA" spc="150" dirty="0"/>
              <a:t>/</a:t>
            </a:r>
            <a:r>
              <a:rPr lang="en-CA" spc="-20" dirty="0"/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D2FCE-3957-31BA-47EB-5DA3B5C2B241}"/>
              </a:ext>
            </a:extLst>
          </p:cNvPr>
          <p:cNvSpPr txBox="1"/>
          <p:nvPr/>
        </p:nvSpPr>
        <p:spPr>
          <a:xfrm>
            <a:off x="20037" y="313853"/>
            <a:ext cx="45722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</a:t>
            </a:r>
          </a:p>
          <a:p>
            <a:pPr algn="ctr"/>
            <a:r>
              <a:rPr lang="en-CA" sz="11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CA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3"/>
              </a:rPr>
              <a:t>https://github.com/tanveermemon92/TELUS-L4.git</a:t>
            </a:r>
            <a:r>
              <a:rPr lang="en-CA" sz="11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CA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1200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CA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CA" sz="12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CA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CA" sz="12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CA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CA" sz="12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CA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CA" sz="12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CA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CA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CA" sz="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Code Access:</a:t>
            </a:r>
            <a:r>
              <a:rPr lang="en-CA" sz="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entire codebase, is available in the repository.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CA" sz="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Details:</a:t>
            </a:r>
            <a:r>
              <a:rPr lang="en-CA" sz="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Detailed README file provides instructions for installation</a:t>
            </a:r>
            <a:r>
              <a:rPr lang="en-CA" sz="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CA" sz="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en-CA" sz="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CA" sz="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Executable Prototype:</a:t>
            </a:r>
            <a:r>
              <a:rPr lang="en-CA" sz="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Clone the repository and follow the instructions to run the prototype locally.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CA" sz="12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CA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50D4790-097F-F74A-6A36-5D83FCE76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14" y="846426"/>
            <a:ext cx="1302474" cy="13024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5A4B69-92E4-20E4-5F74-B652DA1C6882}"/>
              </a:ext>
            </a:extLst>
          </p:cNvPr>
          <p:cNvSpPr txBox="1"/>
          <p:nvPr/>
        </p:nvSpPr>
        <p:spPr>
          <a:xfrm>
            <a:off x="1647951" y="206394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Scan Me</a:t>
            </a:r>
          </a:p>
        </p:txBody>
      </p:sp>
    </p:spTree>
    <p:extLst>
      <p:ext uri="{BB962C8B-B14F-4D97-AF65-F5344CB8AC3E}">
        <p14:creationId xmlns:p14="http://schemas.microsoft.com/office/powerpoint/2010/main" val="776029866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53975"/>
            <a:ext cx="3352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CA" sz="1400" spc="-30" dirty="0">
                <a:solidFill>
                  <a:srgbClr val="FFFFFF"/>
                </a:solidFill>
                <a:latin typeface="Tahoma"/>
                <a:cs typeface="Tahoma"/>
              </a:rPr>
              <a:t>Problem Identification &amp; Exploration Process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0" dirty="0"/>
              <a:t>Tanveer</a:t>
            </a:r>
            <a:r>
              <a:rPr spc="5" dirty="0"/>
              <a:t> </a:t>
            </a:r>
            <a:r>
              <a:rPr spc="-10" dirty="0"/>
              <a:t>Ahmed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23276" y="3351784"/>
            <a:ext cx="15354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CA" sz="600" spc="-30" dirty="0">
                <a:solidFill>
                  <a:schemeClr val="bg1"/>
                </a:solidFill>
                <a:latin typeface="Microsoft Sans Serif"/>
                <a:cs typeface="Microsoft Sans Serif"/>
              </a:rPr>
              <a:t> Customer Price Awareness: A Case Study</a:t>
            </a:r>
            <a:endParaRPr lang="en-CA" sz="600" u="sng" dirty="0">
              <a:solidFill>
                <a:schemeClr val="bg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DE6761A-FD42-1AFF-47F2-04A7D26AC6F3}"/>
              </a:ext>
            </a:extLst>
          </p:cNvPr>
          <p:cNvSpPr txBox="1">
            <a:spLocks/>
          </p:cNvSpPr>
          <p:nvPr/>
        </p:nvSpPr>
        <p:spPr>
          <a:xfrm>
            <a:off x="401738" y="645969"/>
            <a:ext cx="366294" cy="3589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38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757AD2C-F829-0C92-7825-67091773501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273832" y="3351772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CA" spc="-20" smtClean="0"/>
              <a:pPr marL="38100">
                <a:lnSpc>
                  <a:spcPts val="675"/>
                </a:lnSpc>
              </a:pPr>
              <a:t>2</a:t>
            </a:fld>
            <a:r>
              <a:rPr lang="en-CA" spc="-55" dirty="0"/>
              <a:t> </a:t>
            </a:r>
            <a:r>
              <a:rPr lang="en-CA" spc="150" dirty="0"/>
              <a:t>/</a:t>
            </a:r>
            <a:r>
              <a:rPr lang="en-CA" spc="-20" dirty="0"/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D2FCE-3957-31BA-47EB-5DA3B5C2B241}"/>
              </a:ext>
            </a:extLst>
          </p:cNvPr>
          <p:cNvSpPr txBox="1"/>
          <p:nvPr/>
        </p:nvSpPr>
        <p:spPr>
          <a:xfrm>
            <a:off x="0" y="434975"/>
            <a:ext cx="4572282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85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r>
              <a:rPr lang="en-CA" sz="85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Customers in Alberta with more than one active TELUS service are unaware of the recent Mobility service price increase despite being notified via SMS 6 weeks prior.</a:t>
            </a:r>
          </a:p>
          <a:p>
            <a:pPr algn="just"/>
            <a:endParaRPr lang="en-CA" sz="85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CA" sz="85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Exploration Process:</a:t>
            </a:r>
          </a:p>
          <a:p>
            <a:pPr algn="just"/>
            <a:endParaRPr lang="en-CA" sz="85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CA" sz="85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 &amp; Integration:</a:t>
            </a:r>
          </a:p>
          <a:p>
            <a:pPr algn="just"/>
            <a:r>
              <a:rPr lang="en-CA" sz="85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a. Collect Data: Gather data on all sent SMS notifications, delivery reports, and customer call logs.</a:t>
            </a:r>
          </a:p>
          <a:p>
            <a:pPr algn="just"/>
            <a:r>
              <a:rPr lang="en-CA" sz="85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b. Integrate Data: Use SQL and Python to merge datasets (e.g., customer profiles, SMS delivery data &amp; logs).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CA" sz="85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CA" sz="85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 Data Analysis:</a:t>
            </a:r>
          </a:p>
          <a:p>
            <a:pPr algn="just"/>
            <a:r>
              <a:rPr lang="en-CA" sz="85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a. EDA (Exploratory Data Analysis): Utilize data science libraries (e.g., Pandas, Matplotlib) to identify patterns in customer complaints.</a:t>
            </a:r>
          </a:p>
          <a:p>
            <a:pPr algn="just"/>
            <a:r>
              <a:rPr lang="en-CA" sz="85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b. Sentiment Analysis: Perform NLP analysis on call logs to understand customer sentiment and common issues.</a:t>
            </a:r>
            <a:endParaRPr lang="en-CA" sz="85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CA" sz="85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CA" sz="85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 Hypothesis Testing:</a:t>
            </a:r>
          </a:p>
          <a:p>
            <a:pPr marL="228600" indent="-228600" algn="just">
              <a:buAutoNum type="alphaLcPeriod"/>
            </a:pPr>
            <a:r>
              <a:rPr lang="en-CA" sz="85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SMS Delivery Issues: Investigate if SMS notifications were delivered successfully. </a:t>
            </a:r>
            <a:r>
              <a:rPr lang="en-CA" sz="85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Disparity in SMS Delivery for AB Customer?</a:t>
            </a:r>
          </a:p>
          <a:p>
            <a:pPr marL="228600" indent="-228600" algn="just">
              <a:buAutoNum type="alphaLcPeriod"/>
            </a:pPr>
            <a:r>
              <a:rPr lang="en-CA" sz="85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Segmentation: Analyze if certain customer segments (e.g., multiple services, region-specific) are more affected.</a:t>
            </a:r>
          </a:p>
        </p:txBody>
      </p:sp>
    </p:spTree>
    <p:extLst>
      <p:ext uri="{BB962C8B-B14F-4D97-AF65-F5344CB8AC3E}">
        <p14:creationId xmlns:p14="http://schemas.microsoft.com/office/powerpoint/2010/main" val="417592205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6612"/>
            <a:ext cx="3352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CA" sz="1400" spc="-30" dirty="0">
                <a:solidFill>
                  <a:srgbClr val="FFFFFF"/>
                </a:solidFill>
                <a:latin typeface="Tahoma"/>
                <a:cs typeface="Tahoma"/>
              </a:rPr>
              <a:t>Sudden Influx in Call Volume June 2024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0" dirty="0"/>
              <a:t>Tanveer</a:t>
            </a:r>
            <a:r>
              <a:rPr spc="5" dirty="0"/>
              <a:t> </a:t>
            </a:r>
            <a:r>
              <a:rPr spc="-10" dirty="0"/>
              <a:t>Ahmed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23276" y="3351784"/>
            <a:ext cx="15354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CA" sz="600" spc="-30" dirty="0">
                <a:solidFill>
                  <a:schemeClr val="bg1"/>
                </a:solidFill>
                <a:latin typeface="Microsoft Sans Serif"/>
                <a:cs typeface="Microsoft Sans Serif"/>
              </a:rPr>
              <a:t> Customer Price Awareness: A Case Study</a:t>
            </a:r>
            <a:endParaRPr lang="en-CA" sz="600" u="sng" dirty="0">
              <a:solidFill>
                <a:schemeClr val="bg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DE6761A-FD42-1AFF-47F2-04A7D26AC6F3}"/>
              </a:ext>
            </a:extLst>
          </p:cNvPr>
          <p:cNvSpPr txBox="1">
            <a:spLocks/>
          </p:cNvSpPr>
          <p:nvPr/>
        </p:nvSpPr>
        <p:spPr>
          <a:xfrm>
            <a:off x="401738" y="645969"/>
            <a:ext cx="366294" cy="3589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38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757AD2C-F829-0C92-7825-67091773501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273832" y="3351772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CA" spc="-20" smtClean="0"/>
              <a:pPr marL="38100">
                <a:lnSpc>
                  <a:spcPts val="675"/>
                </a:lnSpc>
              </a:pPr>
              <a:t>3</a:t>
            </a:fld>
            <a:r>
              <a:rPr lang="en-CA" spc="-55" dirty="0"/>
              <a:t> </a:t>
            </a:r>
            <a:r>
              <a:rPr lang="en-CA" spc="150" dirty="0"/>
              <a:t>/</a:t>
            </a:r>
            <a:r>
              <a:rPr lang="en-CA" spc="-20" dirty="0"/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D2FCE-3957-31BA-47EB-5DA3B5C2B241}"/>
              </a:ext>
            </a:extLst>
          </p:cNvPr>
          <p:cNvSpPr txBox="1"/>
          <p:nvPr/>
        </p:nvSpPr>
        <p:spPr>
          <a:xfrm>
            <a:off x="19050" y="386438"/>
            <a:ext cx="4572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CA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4653FC13-4ECB-546A-2F1C-A028ED6DFB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" r="15264" b="30183"/>
          <a:stretch/>
        </p:blipFill>
        <p:spPr>
          <a:xfrm>
            <a:off x="115332" y="524937"/>
            <a:ext cx="4158499" cy="241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63865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6612"/>
            <a:ext cx="3352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CA" sz="1400" spc="-30" dirty="0">
                <a:solidFill>
                  <a:srgbClr val="FFFFFF"/>
                </a:solidFill>
                <a:latin typeface="Tahoma"/>
                <a:cs typeface="Tahoma"/>
              </a:rPr>
              <a:t>Telus Customer Distribution by Region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0" dirty="0"/>
              <a:t>Tanveer</a:t>
            </a:r>
            <a:r>
              <a:rPr spc="5" dirty="0"/>
              <a:t> </a:t>
            </a:r>
            <a:r>
              <a:rPr spc="-10" dirty="0"/>
              <a:t>Ahmed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23276" y="3351784"/>
            <a:ext cx="15354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CA" sz="600" spc="-30" dirty="0">
                <a:solidFill>
                  <a:schemeClr val="bg1"/>
                </a:solidFill>
                <a:latin typeface="Microsoft Sans Serif"/>
                <a:cs typeface="Microsoft Sans Serif"/>
              </a:rPr>
              <a:t> Customer Price Awareness: A Case Study</a:t>
            </a:r>
            <a:endParaRPr lang="en-CA" sz="600" u="sng" dirty="0">
              <a:solidFill>
                <a:schemeClr val="bg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DE6761A-FD42-1AFF-47F2-04A7D26AC6F3}"/>
              </a:ext>
            </a:extLst>
          </p:cNvPr>
          <p:cNvSpPr txBox="1">
            <a:spLocks/>
          </p:cNvSpPr>
          <p:nvPr/>
        </p:nvSpPr>
        <p:spPr>
          <a:xfrm>
            <a:off x="401738" y="645969"/>
            <a:ext cx="366294" cy="3589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38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757AD2C-F829-0C92-7825-67091773501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273832" y="3351772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CA" spc="-20" smtClean="0"/>
              <a:pPr marL="38100">
                <a:lnSpc>
                  <a:spcPts val="675"/>
                </a:lnSpc>
              </a:pPr>
              <a:t>4</a:t>
            </a:fld>
            <a:r>
              <a:rPr lang="en-CA" spc="-55" dirty="0"/>
              <a:t> </a:t>
            </a:r>
            <a:r>
              <a:rPr lang="en-CA" spc="150" dirty="0"/>
              <a:t>/</a:t>
            </a:r>
            <a:r>
              <a:rPr lang="en-CA" spc="-20" dirty="0"/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D2FCE-3957-31BA-47EB-5DA3B5C2B241}"/>
              </a:ext>
            </a:extLst>
          </p:cNvPr>
          <p:cNvSpPr txBox="1"/>
          <p:nvPr/>
        </p:nvSpPr>
        <p:spPr>
          <a:xfrm>
            <a:off x="19050" y="386438"/>
            <a:ext cx="4572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CA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pie chart with numbers and a number of different colored circles&#10;&#10;Description automatically generated with medium confidence">
            <a:extLst>
              <a:ext uri="{FF2B5EF4-FFF2-40B4-BE49-F238E27FC236}">
                <a16:creationId xmlns:a16="http://schemas.microsoft.com/office/drawing/2014/main" id="{E4349841-BC73-2FE9-8933-1CB4454AF5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" b="16972"/>
          <a:stretch/>
        </p:blipFill>
        <p:spPr>
          <a:xfrm>
            <a:off x="800130" y="400878"/>
            <a:ext cx="3007758" cy="293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88920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6612"/>
            <a:ext cx="4038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CA" sz="1400" spc="-30" dirty="0">
                <a:solidFill>
                  <a:srgbClr val="FFFFFF"/>
                </a:solidFill>
                <a:latin typeface="Tahoma"/>
                <a:cs typeface="Tahoma"/>
              </a:rPr>
              <a:t>Key Data Insight: Customers Who Were Affected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0" dirty="0"/>
              <a:t>Tanveer</a:t>
            </a:r>
            <a:r>
              <a:rPr spc="5" dirty="0"/>
              <a:t> </a:t>
            </a:r>
            <a:r>
              <a:rPr spc="-10" dirty="0"/>
              <a:t>Ahmed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23276" y="3351784"/>
            <a:ext cx="15354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CA" sz="600" spc="-30" dirty="0">
                <a:solidFill>
                  <a:schemeClr val="bg1"/>
                </a:solidFill>
                <a:latin typeface="Microsoft Sans Serif"/>
                <a:cs typeface="Microsoft Sans Serif"/>
              </a:rPr>
              <a:t> Customer Price Awareness: A Case Study</a:t>
            </a:r>
            <a:endParaRPr lang="en-CA" sz="600" u="sng" dirty="0">
              <a:solidFill>
                <a:schemeClr val="bg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DE6761A-FD42-1AFF-47F2-04A7D26AC6F3}"/>
              </a:ext>
            </a:extLst>
          </p:cNvPr>
          <p:cNvSpPr txBox="1">
            <a:spLocks/>
          </p:cNvSpPr>
          <p:nvPr/>
        </p:nvSpPr>
        <p:spPr>
          <a:xfrm>
            <a:off x="401738" y="645969"/>
            <a:ext cx="366294" cy="3589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38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757AD2C-F829-0C92-7825-67091773501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273832" y="3351772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CA" spc="-20" smtClean="0"/>
              <a:pPr marL="38100">
                <a:lnSpc>
                  <a:spcPts val="675"/>
                </a:lnSpc>
              </a:pPr>
              <a:t>5</a:t>
            </a:fld>
            <a:r>
              <a:rPr lang="en-CA" spc="-55" dirty="0"/>
              <a:t> </a:t>
            </a:r>
            <a:r>
              <a:rPr lang="en-CA" spc="150" dirty="0"/>
              <a:t>/</a:t>
            </a:r>
            <a:r>
              <a:rPr lang="en-CA" spc="-20" dirty="0"/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D2FCE-3957-31BA-47EB-5DA3B5C2B241}"/>
              </a:ext>
            </a:extLst>
          </p:cNvPr>
          <p:cNvSpPr txBox="1"/>
          <p:nvPr/>
        </p:nvSpPr>
        <p:spPr>
          <a:xfrm>
            <a:off x="19050" y="386438"/>
            <a:ext cx="4572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CA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D7057396-F079-03F3-E888-66E2CF8724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1" b="50000"/>
          <a:stretch/>
        </p:blipFill>
        <p:spPr>
          <a:xfrm>
            <a:off x="704850" y="358775"/>
            <a:ext cx="3170078" cy="1512380"/>
          </a:xfrm>
          <a:prstGeom prst="rect">
            <a:avLst/>
          </a:prstGeom>
        </p:spPr>
      </p:pic>
      <p:pic>
        <p:nvPicPr>
          <p:cNvPr id="14" name="Picture 13" descr="A screenshot of a graph&#10;&#10;Description automatically generated">
            <a:extLst>
              <a:ext uri="{FF2B5EF4-FFF2-40B4-BE49-F238E27FC236}">
                <a16:creationId xmlns:a16="http://schemas.microsoft.com/office/drawing/2014/main" id="{3AE1B15E-0161-DCF1-5B57-5D63D19088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6" r="15496" b="52202"/>
          <a:stretch/>
        </p:blipFill>
        <p:spPr>
          <a:xfrm>
            <a:off x="404669" y="1913273"/>
            <a:ext cx="3581400" cy="141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084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53975"/>
            <a:ext cx="3352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CA" sz="1400" spc="-30" dirty="0">
                <a:solidFill>
                  <a:srgbClr val="FFFFFF"/>
                </a:solidFill>
                <a:latin typeface="Tahoma"/>
                <a:cs typeface="Tahoma"/>
              </a:rPr>
              <a:t>PoC: Proposed Solution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0" dirty="0"/>
              <a:t>Tanveer</a:t>
            </a:r>
            <a:r>
              <a:rPr spc="5" dirty="0"/>
              <a:t> </a:t>
            </a:r>
            <a:r>
              <a:rPr spc="-10" dirty="0"/>
              <a:t>Ahmed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23276" y="3351784"/>
            <a:ext cx="15354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CA" sz="600" spc="-30" dirty="0">
                <a:solidFill>
                  <a:schemeClr val="bg1"/>
                </a:solidFill>
                <a:latin typeface="Microsoft Sans Serif"/>
                <a:cs typeface="Microsoft Sans Serif"/>
              </a:rPr>
              <a:t> Customer Price Awareness: A Case Study</a:t>
            </a:r>
            <a:endParaRPr lang="en-CA" sz="600" u="sng" dirty="0">
              <a:solidFill>
                <a:schemeClr val="bg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DE6761A-FD42-1AFF-47F2-04A7D26AC6F3}"/>
              </a:ext>
            </a:extLst>
          </p:cNvPr>
          <p:cNvSpPr txBox="1">
            <a:spLocks/>
          </p:cNvSpPr>
          <p:nvPr/>
        </p:nvSpPr>
        <p:spPr>
          <a:xfrm>
            <a:off x="401738" y="645969"/>
            <a:ext cx="366294" cy="3589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38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757AD2C-F829-0C92-7825-67091773501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273832" y="3351772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CA" spc="-20" smtClean="0"/>
              <a:pPr marL="38100">
                <a:lnSpc>
                  <a:spcPts val="675"/>
                </a:lnSpc>
              </a:pPr>
              <a:t>6</a:t>
            </a:fld>
            <a:r>
              <a:rPr lang="en-CA" spc="-55" dirty="0"/>
              <a:t> </a:t>
            </a:r>
            <a:r>
              <a:rPr lang="en-CA" spc="150" dirty="0"/>
              <a:t>/</a:t>
            </a:r>
            <a:r>
              <a:rPr lang="en-CA" spc="-20" dirty="0"/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D2FCE-3957-31BA-47EB-5DA3B5C2B241}"/>
              </a:ext>
            </a:extLst>
          </p:cNvPr>
          <p:cNvSpPr txBox="1"/>
          <p:nvPr/>
        </p:nvSpPr>
        <p:spPr>
          <a:xfrm>
            <a:off x="11245" y="292155"/>
            <a:ext cx="4572282" cy="306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CA" sz="84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CA" sz="84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Multi-Channel Notification Strategy:</a:t>
            </a:r>
          </a:p>
          <a:p>
            <a:pPr algn="just"/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SMS, Email, App Notifications: Ensure redundancy in communication by sending notifications via both SMS, email &amp; My Telus App.</a:t>
            </a:r>
          </a:p>
          <a:p>
            <a:pPr algn="just"/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Customer Portal Alerts: Display price increase alerts prominently on the My Telus App.</a:t>
            </a:r>
          </a:p>
          <a:p>
            <a:pPr algn="just"/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Augmented Reality (AR) Notifications: Use AR technology to send interactive notifications that customers can view on My Telus App using their smartphones. This can include visual explanations of the price increase.</a:t>
            </a:r>
          </a:p>
          <a:p>
            <a:pPr algn="just"/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Voice Assistants: Integrate notifications with popular voice assistants like Alexa and Google Assistant to provide audible reminders of the upcoming price changes.</a:t>
            </a:r>
          </a:p>
          <a:p>
            <a:pPr algn="just"/>
            <a:endParaRPr lang="en-CA" sz="8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CA" sz="84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Personalized Communication:</a:t>
            </a:r>
          </a:p>
          <a:p>
            <a:pPr algn="just"/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AI-Powered Personalization: Leverage AI to tailor notifications based on customer preferences on My Telus App.</a:t>
            </a:r>
          </a:p>
          <a:p>
            <a:pPr algn="just"/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Behavioral Nudges: Use behavioral science principles to craft messages that effectively capture attention and prompt customers to take action (e.g., confirming they have read the message).</a:t>
            </a:r>
          </a:p>
          <a:p>
            <a:pPr algn="just"/>
            <a:endParaRPr lang="en-CA" sz="8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CA" sz="84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Enhanced Customer Interaction:</a:t>
            </a:r>
          </a:p>
          <a:p>
            <a:pPr algn="just"/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Interactive Chatbots: Deploy chatbots in My Telus App that can answer questions about the price increase and provide additional information through natural language conversations.</a:t>
            </a:r>
          </a:p>
          <a:p>
            <a:pPr algn="just"/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Gamification: Introduce gamification elements in notifications (e.g., quizzes or challenges related to the price increase) to engage customers and ensure they are aware of the changes.</a:t>
            </a:r>
          </a:p>
          <a:p>
            <a:pPr algn="just"/>
            <a:endParaRPr lang="en-CA" sz="8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454064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6612"/>
            <a:ext cx="3352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CA" sz="1400" spc="-30" dirty="0">
                <a:solidFill>
                  <a:srgbClr val="FFFFFF"/>
                </a:solidFill>
                <a:latin typeface="Tahoma"/>
                <a:cs typeface="Tahoma"/>
              </a:rPr>
              <a:t>Proposed Solution Projected Impact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0" dirty="0"/>
              <a:t>Tanveer</a:t>
            </a:r>
            <a:r>
              <a:rPr spc="5" dirty="0"/>
              <a:t> </a:t>
            </a:r>
            <a:r>
              <a:rPr spc="-10" dirty="0"/>
              <a:t>Ahmed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23276" y="3351784"/>
            <a:ext cx="15354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CA" sz="600" spc="-30" dirty="0">
                <a:solidFill>
                  <a:schemeClr val="bg1"/>
                </a:solidFill>
                <a:latin typeface="Microsoft Sans Serif"/>
                <a:cs typeface="Microsoft Sans Serif"/>
              </a:rPr>
              <a:t> Customer Price Awareness: A Case Study</a:t>
            </a:r>
            <a:endParaRPr lang="en-CA" sz="600" u="sng" dirty="0">
              <a:solidFill>
                <a:schemeClr val="bg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DE6761A-FD42-1AFF-47F2-04A7D26AC6F3}"/>
              </a:ext>
            </a:extLst>
          </p:cNvPr>
          <p:cNvSpPr txBox="1">
            <a:spLocks/>
          </p:cNvSpPr>
          <p:nvPr/>
        </p:nvSpPr>
        <p:spPr>
          <a:xfrm>
            <a:off x="401738" y="645969"/>
            <a:ext cx="366294" cy="3589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38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757AD2C-F829-0C92-7825-67091773501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273832" y="3351772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CA" spc="-20" smtClean="0"/>
              <a:pPr marL="38100">
                <a:lnSpc>
                  <a:spcPts val="675"/>
                </a:lnSpc>
              </a:pPr>
              <a:t>7</a:t>
            </a:fld>
            <a:r>
              <a:rPr lang="en-CA" spc="-55" dirty="0"/>
              <a:t> </a:t>
            </a:r>
            <a:r>
              <a:rPr lang="en-CA" spc="150" dirty="0"/>
              <a:t>/</a:t>
            </a:r>
            <a:r>
              <a:rPr lang="en-CA" spc="-20" dirty="0"/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D2FCE-3957-31BA-47EB-5DA3B5C2B241}"/>
              </a:ext>
            </a:extLst>
          </p:cNvPr>
          <p:cNvSpPr txBox="1"/>
          <p:nvPr/>
        </p:nvSpPr>
        <p:spPr>
          <a:xfrm>
            <a:off x="19050" y="386438"/>
            <a:ext cx="4572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CA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screenshot of a graph&#10;&#10;Description automatically generated">
            <a:extLst>
              <a:ext uri="{FF2B5EF4-FFF2-40B4-BE49-F238E27FC236}">
                <a16:creationId xmlns:a16="http://schemas.microsoft.com/office/drawing/2014/main" id="{82176DE4-4656-7B5F-F58F-9FD8219690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85"/>
          <a:stretch/>
        </p:blipFill>
        <p:spPr>
          <a:xfrm>
            <a:off x="355829" y="524937"/>
            <a:ext cx="3852533" cy="23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66931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53975"/>
            <a:ext cx="3352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CA" sz="1400" spc="-30" dirty="0">
                <a:solidFill>
                  <a:srgbClr val="FFFFFF"/>
                </a:solidFill>
                <a:latin typeface="Tahoma"/>
                <a:cs typeface="Tahoma"/>
              </a:rPr>
              <a:t>POC Implementation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0" dirty="0"/>
              <a:t>Tanveer</a:t>
            </a:r>
            <a:r>
              <a:rPr spc="5" dirty="0"/>
              <a:t> </a:t>
            </a:r>
            <a:r>
              <a:rPr spc="-10" dirty="0"/>
              <a:t>Ahmed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23276" y="3351784"/>
            <a:ext cx="15354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CA" sz="600" spc="-30" dirty="0">
                <a:solidFill>
                  <a:schemeClr val="bg1"/>
                </a:solidFill>
                <a:latin typeface="Microsoft Sans Serif"/>
                <a:cs typeface="Microsoft Sans Serif"/>
              </a:rPr>
              <a:t> Customer Price Awareness: A Case Study</a:t>
            </a:r>
            <a:endParaRPr lang="en-CA" sz="600" u="sng" dirty="0">
              <a:solidFill>
                <a:schemeClr val="bg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DE6761A-FD42-1AFF-47F2-04A7D26AC6F3}"/>
              </a:ext>
            </a:extLst>
          </p:cNvPr>
          <p:cNvSpPr txBox="1">
            <a:spLocks/>
          </p:cNvSpPr>
          <p:nvPr/>
        </p:nvSpPr>
        <p:spPr>
          <a:xfrm>
            <a:off x="401738" y="645969"/>
            <a:ext cx="366294" cy="3589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38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757AD2C-F829-0C92-7825-67091773501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273832" y="3351772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CA" spc="-20" smtClean="0"/>
              <a:pPr marL="38100">
                <a:lnSpc>
                  <a:spcPts val="675"/>
                </a:lnSpc>
              </a:pPr>
              <a:t>8</a:t>
            </a:fld>
            <a:r>
              <a:rPr lang="en-CA" spc="-55" dirty="0"/>
              <a:t> </a:t>
            </a:r>
            <a:r>
              <a:rPr lang="en-CA" spc="150" dirty="0"/>
              <a:t>/</a:t>
            </a:r>
            <a:r>
              <a:rPr lang="en-CA" spc="-20" dirty="0"/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D2FCE-3957-31BA-47EB-5DA3B5C2B241}"/>
              </a:ext>
            </a:extLst>
          </p:cNvPr>
          <p:cNvSpPr txBox="1"/>
          <p:nvPr/>
        </p:nvSpPr>
        <p:spPr>
          <a:xfrm>
            <a:off x="-57150" y="286731"/>
            <a:ext cx="4572282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84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Implementation:</a:t>
            </a:r>
          </a:p>
          <a:p>
            <a:pPr algn="just"/>
            <a:r>
              <a:rPr lang="en-CA" sz="84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Pipeline Enhancement:</a:t>
            </a:r>
          </a:p>
          <a:p>
            <a:pPr algn="just"/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Build Pipelines: Create robust data pipelines using cloud platforms to ensure seamless integration and delivery of notifications.</a:t>
            </a:r>
          </a:p>
          <a:p>
            <a:pPr algn="just"/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Automate Notifications: Implement automation for sending multi-channel notifications using APIs and cloud functions.</a:t>
            </a:r>
          </a:p>
          <a:p>
            <a:pPr algn="just"/>
            <a:endParaRPr lang="en-CA" sz="8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CA" sz="84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Monitoring &amp; Feedback Mechanism:</a:t>
            </a:r>
          </a:p>
          <a:p>
            <a:pPr algn="just"/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Real-Time Monitoring: Use cloud-based monitoring tools (e.g., Google Cloud Monitoring) to track delivery and open rates of notifications.</a:t>
            </a:r>
          </a:p>
          <a:p>
            <a:pPr algn="just"/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Feedback Integration: Develop a feedback loop to capture customer responses and continuously improve the notification process.</a:t>
            </a:r>
          </a:p>
          <a:p>
            <a:pPr algn="just"/>
            <a:endParaRPr lang="en-CA" sz="8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CA" sz="84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Machine Learning Insights:</a:t>
            </a:r>
          </a:p>
          <a:p>
            <a:pPr algn="just"/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Predictive Analysis: Use ML models to predict which customers are likely to miss notifications and proactively send reminders.</a:t>
            </a:r>
          </a:p>
          <a:p>
            <a:pPr algn="just"/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Anomaly Detection: Implement ML-based anomaly detection to identify and address any issues in the notification process.</a:t>
            </a:r>
          </a:p>
          <a:p>
            <a:pPr algn="ctr"/>
            <a:r>
              <a:rPr lang="en-CA" sz="84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Efforts:</a:t>
            </a:r>
            <a:endParaRPr lang="en-CA" sz="8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Cross-Functional Teams: Work with marketing, IT, and customer service teams to ensure a cohesive approach to customer communication.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CA" sz="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 Buy-In: Present the POC to stakeholders and secure alignment on the implementation roadmap.</a:t>
            </a:r>
          </a:p>
          <a:p>
            <a:pPr algn="just"/>
            <a:endParaRPr lang="en-CA" sz="8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731984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6612"/>
            <a:ext cx="3352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CA" sz="1400" spc="-30" dirty="0">
                <a:solidFill>
                  <a:srgbClr val="FFFFFF"/>
                </a:solidFill>
                <a:latin typeface="Tahoma"/>
                <a:cs typeface="Tahoma"/>
              </a:rPr>
              <a:t>POC Model Architecture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0" dirty="0"/>
              <a:t>Tanveer</a:t>
            </a:r>
            <a:r>
              <a:rPr spc="5" dirty="0"/>
              <a:t> </a:t>
            </a:r>
            <a:r>
              <a:rPr spc="-10" dirty="0"/>
              <a:t>Ahmed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23276" y="3351784"/>
            <a:ext cx="15354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CA" sz="600" spc="-30" dirty="0">
                <a:solidFill>
                  <a:schemeClr val="bg1"/>
                </a:solidFill>
                <a:latin typeface="Microsoft Sans Serif"/>
                <a:cs typeface="Microsoft Sans Serif"/>
              </a:rPr>
              <a:t> Customer Price Awareness: A Case Study</a:t>
            </a:r>
            <a:endParaRPr lang="en-CA" sz="600" u="sng" dirty="0">
              <a:solidFill>
                <a:schemeClr val="bg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DE6761A-FD42-1AFF-47F2-04A7D26AC6F3}"/>
              </a:ext>
            </a:extLst>
          </p:cNvPr>
          <p:cNvSpPr txBox="1">
            <a:spLocks/>
          </p:cNvSpPr>
          <p:nvPr/>
        </p:nvSpPr>
        <p:spPr>
          <a:xfrm>
            <a:off x="401738" y="645969"/>
            <a:ext cx="366294" cy="3589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38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757AD2C-F829-0C92-7825-67091773501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273832" y="3351772"/>
            <a:ext cx="3175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CA" spc="-20" smtClean="0"/>
              <a:pPr marL="38100">
                <a:lnSpc>
                  <a:spcPts val="675"/>
                </a:lnSpc>
              </a:pPr>
              <a:t>9</a:t>
            </a:fld>
            <a:r>
              <a:rPr lang="en-CA" spc="-55" dirty="0"/>
              <a:t> </a:t>
            </a:r>
            <a:r>
              <a:rPr lang="en-CA" spc="150" dirty="0"/>
              <a:t>/</a:t>
            </a:r>
            <a:r>
              <a:rPr lang="en-CA" spc="-20" dirty="0"/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D2FCE-3957-31BA-47EB-5DA3B5C2B241}"/>
              </a:ext>
            </a:extLst>
          </p:cNvPr>
          <p:cNvSpPr txBox="1"/>
          <p:nvPr/>
        </p:nvSpPr>
        <p:spPr>
          <a:xfrm>
            <a:off x="19050" y="386438"/>
            <a:ext cx="4572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CA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diagram of a company&#10;&#10;Description automatically generated">
            <a:extLst>
              <a:ext uri="{FF2B5EF4-FFF2-40B4-BE49-F238E27FC236}">
                <a16:creationId xmlns:a16="http://schemas.microsoft.com/office/drawing/2014/main" id="{DDCC019E-C048-C964-D129-A0E4E60A5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" y="371427"/>
            <a:ext cx="4197594" cy="12597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D4A516-6587-F4C4-D7A9-2FC50ED800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" y="1632747"/>
            <a:ext cx="4496031" cy="16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9189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12449</TotalTime>
  <Words>1451</Words>
  <Application>Microsoft Macintosh PowerPoint</Application>
  <PresentationFormat>Custom</PresentationFormat>
  <Paragraphs>189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Microsoft Sans Serif</vt:lpstr>
      <vt:lpstr>Söhne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Linguistic Abilities in Dementia Patients: Using EEG, Speech, and Text</dc:title>
  <dc:creator>Tanveer Ahmed</dc:creator>
  <cp:lastModifiedBy>Tanveer Ahmed</cp:lastModifiedBy>
  <cp:revision>132</cp:revision>
  <cp:lastPrinted>2024-06-26T20:57:54Z</cp:lastPrinted>
  <dcterms:created xsi:type="dcterms:W3CDTF">2023-05-09T23:37:34Z</dcterms:created>
  <dcterms:modified xsi:type="dcterms:W3CDTF">2024-06-27T16:52:00Z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2023-05-09T00:00:00Z</vt:filetime>
  </property>
</Properties>
</file>